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4"/>
  </p:notesMasterIdLst>
  <p:sldIdLst>
    <p:sldId id="260" r:id="rId2"/>
    <p:sldId id="308" r:id="rId3"/>
    <p:sldId id="326" r:id="rId4"/>
    <p:sldId id="311" r:id="rId5"/>
    <p:sldId id="392" r:id="rId6"/>
    <p:sldId id="393" r:id="rId7"/>
    <p:sldId id="287" r:id="rId8"/>
    <p:sldId id="289" r:id="rId9"/>
    <p:sldId id="291" r:id="rId10"/>
    <p:sldId id="325" r:id="rId11"/>
    <p:sldId id="389" r:id="rId12"/>
    <p:sldId id="390" r:id="rId13"/>
    <p:sldId id="313" r:id="rId14"/>
    <p:sldId id="391" r:id="rId15"/>
    <p:sldId id="397" r:id="rId16"/>
    <p:sldId id="396" r:id="rId17"/>
    <p:sldId id="394" r:id="rId18"/>
    <p:sldId id="315" r:id="rId19"/>
    <p:sldId id="288" r:id="rId20"/>
    <p:sldId id="395" r:id="rId21"/>
    <p:sldId id="334" r:id="rId22"/>
    <p:sldId id="327" r:id="rId23"/>
    <p:sldId id="338" r:id="rId24"/>
    <p:sldId id="336" r:id="rId25"/>
    <p:sldId id="388" r:id="rId26"/>
    <p:sldId id="312" r:id="rId27"/>
    <p:sldId id="353" r:id="rId28"/>
    <p:sldId id="314" r:id="rId29"/>
    <p:sldId id="356" r:id="rId30"/>
    <p:sldId id="317" r:id="rId31"/>
    <p:sldId id="358" r:id="rId32"/>
    <p:sldId id="359" r:id="rId33"/>
    <p:sldId id="333" r:id="rId34"/>
    <p:sldId id="360" r:id="rId35"/>
    <p:sldId id="339" r:id="rId36"/>
    <p:sldId id="340" r:id="rId37"/>
    <p:sldId id="341" r:id="rId38"/>
    <p:sldId id="342" r:id="rId39"/>
    <p:sldId id="364" r:id="rId40"/>
    <p:sldId id="387" r:id="rId41"/>
    <p:sldId id="367" r:id="rId42"/>
    <p:sldId id="368" r:id="rId43"/>
    <p:sldId id="369" r:id="rId44"/>
    <p:sldId id="398" r:id="rId45"/>
    <p:sldId id="370" r:id="rId46"/>
    <p:sldId id="371" r:id="rId47"/>
    <p:sldId id="373" r:id="rId48"/>
    <p:sldId id="374" r:id="rId49"/>
    <p:sldId id="375" r:id="rId50"/>
    <p:sldId id="376" r:id="rId51"/>
    <p:sldId id="377" r:id="rId52"/>
    <p:sldId id="399"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65"/>
    <p:restoredTop sz="95827"/>
  </p:normalViewPr>
  <p:slideViewPr>
    <p:cSldViewPr snapToGrid="0" snapToObjects="1">
      <p:cViewPr varScale="1">
        <p:scale>
          <a:sx n="122" d="100"/>
          <a:sy n="122" d="100"/>
        </p:scale>
        <p:origin x="840"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8E227-830F-164D-B9BF-F74512DD933C}" type="datetimeFigureOut">
              <a:rPr lang="en-US" smtClean="0"/>
              <a:t>8/25/23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7A6CC-6D55-EB43-A770-86696225FA2F}" type="slidenum">
              <a:rPr lang="en-US" smtClean="0"/>
              <a:t>‹#›</a:t>
            </a:fld>
            <a:endParaRPr lang="en-US"/>
          </a:p>
        </p:txBody>
      </p:sp>
    </p:spTree>
    <p:extLst>
      <p:ext uri="{BB962C8B-B14F-4D97-AF65-F5344CB8AC3E}">
        <p14:creationId xmlns:p14="http://schemas.microsoft.com/office/powerpoint/2010/main" val="95583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srm.unavco.org/data/images/1.2/sites.jp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latin typeface="Arial" pitchFamily="34" charset="0"/>
              </a:rPr>
              <a:t>This</a:t>
            </a:r>
            <a:r>
              <a:rPr lang="en-US" baseline="0" dirty="0">
                <a:latin typeface="Arial" pitchFamily="34" charset="0"/>
              </a:rPr>
              <a:t> slideshow goes over the basics of how the global positioning system (GPS) works. GPS is the USA-based component of the GNSS (global navigation satellite system), which includes many more satellites than just the ones in orbit by the USA.</a:t>
            </a:r>
          </a:p>
          <a:p>
            <a:pPr eaLnBrk="1" hangingPunct="1">
              <a:spcBef>
                <a:spcPct val="0"/>
              </a:spcBef>
            </a:pPr>
            <a:endParaRPr lang="en-US" baseline="0" dirty="0">
              <a:latin typeface="Arial" pitchFamily="34" charset="0"/>
            </a:endParaRPr>
          </a:p>
          <a:p>
            <a:pPr eaLnBrk="1" hangingPunct="1">
              <a:spcBef>
                <a:spcPct val="0"/>
              </a:spcBef>
            </a:pPr>
            <a:r>
              <a:rPr lang="en-US" sz="1200" i="1" kern="1200" dirty="0">
                <a:solidFill>
                  <a:schemeClr val="tx1"/>
                </a:solidFill>
                <a:effectLst/>
                <a:latin typeface="Arial" charset="0"/>
                <a:ea typeface="MS PGothic" pitchFamily="34" charset="-128"/>
                <a:cs typeface="ＭＳ Ｐゴシック" charset="-128"/>
              </a:rPr>
              <a:t>Questions or comments please contact </a:t>
            </a:r>
            <a:r>
              <a:rPr lang="en-US" sz="1200" i="1" u="sng" kern="1200" dirty="0" err="1">
                <a:solidFill>
                  <a:schemeClr val="tx1"/>
                </a:solidFill>
                <a:effectLst/>
                <a:latin typeface="Arial" charset="0"/>
                <a:ea typeface="MS PGothic" pitchFamily="34" charset="-128"/>
                <a:cs typeface="ＭＳ Ｐゴシック" charset="-128"/>
              </a:rPr>
              <a:t>Vince_Cronin</a:t>
            </a:r>
            <a:r>
              <a:rPr lang="en-US" sz="1200" i="1" u="sng" kern="1200" baseline="0" dirty="0">
                <a:solidFill>
                  <a:schemeClr val="tx1"/>
                </a:solidFill>
                <a:effectLst/>
                <a:latin typeface="Arial" charset="0"/>
                <a:ea typeface="MS PGothic" pitchFamily="34" charset="-128"/>
                <a:cs typeface="ＭＳ Ｐゴシック" charset="-128"/>
              </a:rPr>
              <a:t> AT </a:t>
            </a:r>
            <a:r>
              <a:rPr lang="en-US" sz="1200" i="1" u="sng" kern="1200" baseline="0" dirty="0" err="1">
                <a:solidFill>
                  <a:schemeClr val="tx1"/>
                </a:solidFill>
                <a:effectLst/>
                <a:latin typeface="Arial" charset="0"/>
                <a:ea typeface="MS PGothic" pitchFamily="34" charset="-128"/>
                <a:cs typeface="ＭＳ Ｐゴシック" charset="-128"/>
              </a:rPr>
              <a:t>baylor.edu</a:t>
            </a:r>
            <a:r>
              <a:rPr lang="en-US" sz="1200" i="1" kern="1200" baseline="0" dirty="0">
                <a:solidFill>
                  <a:schemeClr val="tx1"/>
                </a:solidFill>
                <a:effectLst/>
                <a:latin typeface="Arial" charset="0"/>
                <a:ea typeface="MS PGothic" pitchFamily="34" charset="-128"/>
                <a:cs typeface="ＭＳ Ｐゴシック" charset="-128"/>
              </a:rPr>
              <a:t> </a:t>
            </a:r>
            <a:r>
              <a:rPr lang="en-US" sz="1200" i="1" kern="1200" dirty="0">
                <a:solidFill>
                  <a:schemeClr val="tx1"/>
                </a:solidFill>
                <a:effectLst/>
                <a:latin typeface="Arial" charset="0"/>
                <a:ea typeface="MS PGothic" pitchFamily="34" charset="-128"/>
                <a:cs typeface="ＭＳ Ｐゴシック" charset="-128"/>
              </a:rPr>
              <a:t>or </a:t>
            </a:r>
            <a:r>
              <a:rPr lang="en-US" sz="1200" i="1" u="sng" kern="1200" dirty="0">
                <a:solidFill>
                  <a:schemeClr val="tx1"/>
                </a:solidFill>
                <a:effectLst/>
                <a:latin typeface="Arial" charset="0"/>
                <a:ea typeface="MS PGothic" pitchFamily="34" charset="-128"/>
                <a:cs typeface="ＭＳ Ｐゴシック" charset="-128"/>
              </a:rPr>
              <a:t>education</a:t>
            </a:r>
            <a:r>
              <a:rPr lang="en-US" sz="1200" i="1" u="sng" kern="1200" baseline="0" dirty="0">
                <a:solidFill>
                  <a:schemeClr val="tx1"/>
                </a:solidFill>
                <a:effectLst/>
                <a:latin typeface="Arial" charset="0"/>
                <a:ea typeface="MS PGothic" pitchFamily="34" charset="-128"/>
                <a:cs typeface="ＭＳ Ｐゴシック" charset="-128"/>
              </a:rPr>
              <a:t> AT </a:t>
            </a:r>
            <a:r>
              <a:rPr lang="en-US" sz="1200" i="1" u="sng" kern="1200" dirty="0" err="1">
                <a:solidFill>
                  <a:schemeClr val="tx1"/>
                </a:solidFill>
                <a:effectLst/>
                <a:latin typeface="Arial" charset="0"/>
                <a:ea typeface="MS PGothic" pitchFamily="34" charset="-128"/>
                <a:cs typeface="ＭＳ Ｐゴシック" charset="-128"/>
              </a:rPr>
              <a:t>unavco.org</a:t>
            </a:r>
            <a:endParaRPr lang="en-US" u="sng" dirty="0">
              <a:latin typeface="Arial" pitchFamily="34" charset="0"/>
            </a:endParaRP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9E523A-E046-4C0D-B498-92076A092B84}"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439426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76311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1F0C26-DC87-43FF-9FCA-ADC9DAC811C9}"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2643" name="Rectangle 2"/>
          <p:cNvSpPr>
            <a:spLocks noGrp="1" noRot="1" noChangeAspect="1" noChangeArrowheads="1" noTextEdit="1"/>
          </p:cNvSpPr>
          <p:nvPr>
            <p:ph type="sldImg"/>
          </p:nvPr>
        </p:nvSpPr>
        <p:spPr>
          <a:xfrm>
            <a:off x="1309688" y="776288"/>
            <a:ext cx="4284662" cy="3214687"/>
          </a:xfrm>
          <a:ln w="12700" cap="flat">
            <a:solidFill>
              <a:schemeClr val="tx1"/>
            </a:solidFill>
          </a:ln>
        </p:spPr>
      </p:sp>
      <p:sp>
        <p:nvSpPr>
          <p:cNvPr id="112644" name="Rectangle 3"/>
          <p:cNvSpPr>
            <a:spLocks noGrp="1" noChangeArrowheads="1"/>
          </p:cNvSpPr>
          <p:nvPr>
            <p:ph type="body" idx="1"/>
          </p:nvPr>
        </p:nvSpPr>
        <p:spPr>
          <a:xfrm>
            <a:off x="969963" y="4354513"/>
            <a:ext cx="5154612" cy="210343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070" tIns="48037" rIns="96070" bIns="48037"/>
          <a:lstStyle/>
          <a:p>
            <a:pPr eaLnBrk="1" hangingPunct="1"/>
            <a:r>
              <a:rPr lang="en-US" dirty="0">
                <a:latin typeface="Arial" pitchFamily="34" charset="0"/>
              </a:rPr>
              <a:t>Since each satellite maintains time very accurately (~1 nanosecond = 30 cm), it can tag its signal with the time of transmission. This information, together with the location of the satellite, also transmitted to the receiver, is sufficient to allow the receiver to calculate the range to each satellite, provided that the receiver also knows the time. Equipping receivers with atomic clocks would be very expensive, so the receiver tags the signal with the time of its internal clock to create a “</a:t>
            </a:r>
            <a:r>
              <a:rPr lang="en-US" dirty="0" err="1">
                <a:latin typeface="Arial" pitchFamily="34" charset="0"/>
              </a:rPr>
              <a:t>pseudorange</a:t>
            </a:r>
            <a:r>
              <a:rPr lang="en-US" dirty="0">
                <a:latin typeface="Arial" pitchFamily="34" charset="0"/>
              </a:rPr>
              <a:t>” (range plus an unknown clock correction). The software in the receiver then uses the </a:t>
            </a:r>
            <a:r>
              <a:rPr lang="en-US" dirty="0" err="1">
                <a:latin typeface="Arial" pitchFamily="34" charset="0"/>
              </a:rPr>
              <a:t>pseudoranges</a:t>
            </a:r>
            <a:r>
              <a:rPr lang="en-US" dirty="0">
                <a:latin typeface="Arial" pitchFamily="34" charset="0"/>
              </a:rPr>
              <a:t> from four satellites to solve for the four unknowns: three coordinates and the receiver clock correction.</a:t>
            </a:r>
          </a:p>
          <a:p>
            <a:pPr eaLnBrk="1" hangingPunct="1"/>
            <a:r>
              <a:rPr lang="en-US" dirty="0">
                <a:latin typeface="Arial" pitchFamily="34" charset="0"/>
              </a:rPr>
              <a:t>Images: Vince Cronin (Baylor</a:t>
            </a:r>
            <a:r>
              <a:rPr lang="en-US" baseline="0" dirty="0">
                <a:latin typeface="Arial" pitchFamily="34" charset="0"/>
              </a:rPr>
              <a:t> University)</a:t>
            </a:r>
          </a:p>
          <a:p>
            <a:pPr eaLnBrk="1" hangingPunct="1"/>
            <a:endParaRPr lang="en-US" baseline="0" dirty="0">
              <a:latin typeface="Arial" pitchFamily="34" charset="0"/>
            </a:endParaRPr>
          </a:p>
          <a:p>
            <a:pPr eaLnBrk="1" hangingPunct="1"/>
            <a:r>
              <a:rPr lang="en-US" baseline="0" dirty="0">
                <a:latin typeface="Arial" pitchFamily="34" charset="0"/>
              </a:rPr>
              <a:t>High precision rates taken from GAMIT/GLOBK 10.6 release notes - http://</a:t>
            </a:r>
            <a:r>
              <a:rPr lang="en-US" baseline="0" dirty="0" err="1">
                <a:latin typeface="Arial" pitchFamily="34" charset="0"/>
              </a:rPr>
              <a:t>geoweb.mit.edu</a:t>
            </a:r>
            <a:r>
              <a:rPr lang="en-US" baseline="0" dirty="0">
                <a:latin typeface="Arial" pitchFamily="34" charset="0"/>
              </a:rPr>
              <a:t>/</a:t>
            </a:r>
            <a:r>
              <a:rPr lang="en-US" baseline="0" dirty="0" err="1">
                <a:latin typeface="Arial" pitchFamily="34" charset="0"/>
              </a:rPr>
              <a:t>gg</a:t>
            </a:r>
            <a:r>
              <a:rPr lang="en-US" baseline="0" dirty="0">
                <a:latin typeface="Arial" pitchFamily="34" charset="0"/>
              </a:rPr>
              <a:t>/</a:t>
            </a:r>
          </a:p>
          <a:p>
            <a:pPr eaLnBrk="1" hangingPunct="1"/>
            <a:r>
              <a:rPr lang="en-US" baseline="0" dirty="0">
                <a:latin typeface="Arial" pitchFamily="34" charset="0"/>
              </a:rPr>
              <a:t>After 24 hours</a:t>
            </a:r>
          </a:p>
          <a:p>
            <a:pPr eaLnBrk="1" hangingPunct="1"/>
            <a:r>
              <a:rPr lang="en-US" baseline="0" dirty="0" err="1">
                <a:latin typeface="Arial" pitchFamily="34" charset="0"/>
              </a:rPr>
              <a:t>Horz</a:t>
            </a:r>
            <a:r>
              <a:rPr lang="en-US" baseline="0" dirty="0">
                <a:latin typeface="Arial" pitchFamily="34" charset="0"/>
              </a:rPr>
              <a:t>: +/- 1-2 mm</a:t>
            </a:r>
          </a:p>
          <a:p>
            <a:pPr eaLnBrk="1" hangingPunct="1"/>
            <a:r>
              <a:rPr lang="en-US" baseline="0" dirty="0" err="1">
                <a:latin typeface="Arial" pitchFamily="34" charset="0"/>
              </a:rPr>
              <a:t>Vert</a:t>
            </a:r>
            <a:r>
              <a:rPr lang="en-US" baseline="0">
                <a:latin typeface="Arial" pitchFamily="34" charset="0"/>
              </a:rPr>
              <a:t>: +/- 5 mm</a:t>
            </a:r>
            <a:endParaRPr lang="en-US" baseline="0" dirty="0">
              <a:latin typeface="Arial" pitchFamily="34" charset="0"/>
            </a:endParaRPr>
          </a:p>
        </p:txBody>
      </p:sp>
    </p:spTree>
    <p:extLst>
      <p:ext uri="{BB962C8B-B14F-4D97-AF65-F5344CB8AC3E}">
        <p14:creationId xmlns:p14="http://schemas.microsoft.com/office/powerpoint/2010/main" val="1982972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528039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element</a:t>
            </a:r>
            <a:r>
              <a:rPr lang="en-US" baseline="0" dirty="0"/>
              <a:t> is needed because of the difference between the highly accurate atomic clock on the satellites ($100,000 each) and the much-cheaper clock in the GPS receivers.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t>Although</a:t>
            </a:r>
            <a:r>
              <a:rPr lang="en-US" baseline="0"/>
              <a:t> 4 is a technical minimum number of satellites, for geoscience research work it is highly recommended to have at least 6 satellites. </a:t>
            </a:r>
            <a:endParaRPr lang="en-US"/>
          </a:p>
          <a:p>
            <a:endParaRPr lang="en-US" dirty="0"/>
          </a:p>
          <a:p>
            <a:r>
              <a:rPr lang="en-US" dirty="0"/>
              <a:t>Although people will often refer to this process and “triangulation” in fact it is “trilateration”</a:t>
            </a:r>
            <a:r>
              <a:rPr lang="en-US" baseline="0" dirty="0"/>
              <a:t> because it depends on distances rather than angles.</a:t>
            </a:r>
            <a:endParaRPr lang="en-US" dirty="0"/>
          </a:p>
          <a:p>
            <a:r>
              <a:rPr lang="en-US" dirty="0"/>
              <a:t>For a nice explanation</a:t>
            </a:r>
            <a:r>
              <a:rPr lang="en-US" baseline="0" dirty="0"/>
              <a:t> of trilateration versus triangulation visit https://</a:t>
            </a:r>
            <a:r>
              <a:rPr lang="en-US" baseline="0" dirty="0" err="1"/>
              <a:t>gisgeography.com</a:t>
            </a:r>
            <a:r>
              <a:rPr lang="en-US" baseline="0" dirty="0"/>
              <a:t>/trilateration-triangulation-</a:t>
            </a:r>
            <a:r>
              <a:rPr lang="en-US" baseline="0" dirty="0" err="1"/>
              <a:t>gps</a:t>
            </a:r>
            <a:r>
              <a:rPr lang="en-US" baseline="0" dirty="0"/>
              <a:t>/.</a:t>
            </a:r>
          </a:p>
          <a:p>
            <a:endParaRPr lang="en-US" dirty="0"/>
          </a:p>
          <a:p>
            <a:r>
              <a:rPr lang="en-US" dirty="0"/>
              <a:t>Images from NASA (public domain) http://</a:t>
            </a:r>
            <a:r>
              <a:rPr lang="en-US" dirty="0" err="1"/>
              <a:t>spaceplace.nasa.gov</a:t>
            </a:r>
            <a:r>
              <a:rPr lang="en-US" dirty="0"/>
              <a:t>/</a:t>
            </a:r>
            <a:r>
              <a:rPr lang="en-US" dirty="0" err="1"/>
              <a:t>gps</a:t>
            </a:r>
            <a:r>
              <a:rPr lang="en-US" dirty="0"/>
              <a:t>-pizza/en/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44031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441873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171692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1A59A9-F3F0-4AA1-9BB4-40A298D30574}"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There is a complex field of</a:t>
            </a:r>
            <a:r>
              <a:rPr lang="en-US" baseline="0" dirty="0">
                <a:latin typeface="Arial" pitchFamily="34" charset="0"/>
              </a:rPr>
              <a:t> engineering and </a:t>
            </a:r>
            <a:r>
              <a:rPr lang="en-US" dirty="0">
                <a:latin typeface="Arial" pitchFamily="34" charset="0"/>
              </a:rPr>
              <a:t>science behind post-processing GPS data to reduce</a:t>
            </a:r>
            <a:r>
              <a:rPr lang="en-US" baseline="0" dirty="0">
                <a:latin typeface="Arial" pitchFamily="34" charset="0"/>
              </a:rPr>
              <a:t> error sources.</a:t>
            </a:r>
          </a:p>
          <a:p>
            <a:pPr eaLnBrk="1" hangingPunct="1"/>
            <a:endParaRPr lang="en-US" baseline="0" dirty="0">
              <a:latin typeface="Arial" pitchFamily="34" charset="0"/>
            </a:endParaRPr>
          </a:p>
          <a:p>
            <a:pPr eaLnBrk="1" hangingPunct="1"/>
            <a:r>
              <a:rPr lang="en-US" baseline="0" dirty="0">
                <a:latin typeface="Arial" pitchFamily="34" charset="0"/>
              </a:rPr>
              <a:t>In addition to those mentioned above, specific sites may measure movements not associated with the parameter the researcher wants to measure. For instance</a:t>
            </a:r>
          </a:p>
          <a:p>
            <a:pPr marL="171450" indent="-171450" eaLnBrk="1" hangingPunct="1">
              <a:buFont typeface="Arial"/>
              <a:buChar char="•"/>
            </a:pPr>
            <a:r>
              <a:rPr lang="en-US" baseline="0" dirty="0">
                <a:latin typeface="Arial" pitchFamily="34" charset="0"/>
              </a:rPr>
              <a:t>Seasonal groundwater fluctuations may cause the ground to rise and fall annually, in a way that is not at all related to plate motion. </a:t>
            </a:r>
          </a:p>
          <a:p>
            <a:pPr marL="171450" indent="-171450" eaLnBrk="1" hangingPunct="1">
              <a:buFont typeface="Arial"/>
              <a:buChar char="•"/>
            </a:pPr>
            <a:r>
              <a:rPr lang="en-US" baseline="0" dirty="0">
                <a:latin typeface="Arial" pitchFamily="34" charset="0"/>
              </a:rPr>
              <a:t>A site could be sliding downhill because of a creeping landslide.</a:t>
            </a:r>
          </a:p>
          <a:p>
            <a:pPr marL="171450" indent="-171450" eaLnBrk="1" hangingPunct="1">
              <a:buFont typeface="Arial"/>
              <a:buChar char="•"/>
            </a:pPr>
            <a:r>
              <a:rPr lang="en-US" baseline="0" dirty="0">
                <a:latin typeface="Arial" pitchFamily="34" charset="0"/>
              </a:rPr>
              <a:t>A melting glacier or a falling lake level will “unweight” an area, leading to rebound and upward movement measured by the GPS. </a:t>
            </a:r>
          </a:p>
          <a:p>
            <a:pPr marL="0" indent="0" eaLnBrk="1" hangingPunct="1">
              <a:buFont typeface="Arial"/>
              <a:buNone/>
            </a:pPr>
            <a:r>
              <a:rPr lang="en-US" baseline="0" dirty="0">
                <a:latin typeface="Arial" pitchFamily="34" charset="0"/>
              </a:rPr>
              <a:t>It is best to collect multiple years of data before trying to draw conclusions.</a:t>
            </a:r>
            <a:endParaRPr lang="en-US" dirty="0">
              <a:latin typeface="Arial" pitchFamily="34" charset="0"/>
            </a:endParaRPr>
          </a:p>
        </p:txBody>
      </p:sp>
    </p:spTree>
    <p:extLst>
      <p:ext uri="{BB962C8B-B14F-4D97-AF65-F5344CB8AC3E}">
        <p14:creationId xmlns:p14="http://schemas.microsoft.com/office/powerpoint/2010/main" val="3329386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a:t>
            </a:r>
            <a:r>
              <a:rPr lang="en-US" baseline="0" dirty="0"/>
              <a:t> depends on extremely accurate time-keeping, so the very best clocks must be used.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654267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1F0C26-DC87-43FF-9FCA-ADC9DAC811C9}"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2643" name="Rectangle 2"/>
          <p:cNvSpPr>
            <a:spLocks noGrp="1" noRot="1" noChangeAspect="1" noChangeArrowheads="1" noTextEdit="1"/>
          </p:cNvSpPr>
          <p:nvPr>
            <p:ph type="sldImg"/>
          </p:nvPr>
        </p:nvSpPr>
        <p:spPr>
          <a:xfrm>
            <a:off x="1309688" y="776288"/>
            <a:ext cx="4284662" cy="3214687"/>
          </a:xfrm>
          <a:ln w="12700" cap="flat">
            <a:solidFill>
              <a:schemeClr val="tx1"/>
            </a:solidFill>
          </a:ln>
        </p:spPr>
      </p:sp>
      <p:sp>
        <p:nvSpPr>
          <p:cNvPr id="112644" name="Rectangle 3"/>
          <p:cNvSpPr>
            <a:spLocks noGrp="1" noChangeArrowheads="1"/>
          </p:cNvSpPr>
          <p:nvPr>
            <p:ph type="body" idx="1"/>
          </p:nvPr>
        </p:nvSpPr>
        <p:spPr>
          <a:xfrm>
            <a:off x="969963" y="4354513"/>
            <a:ext cx="5154612" cy="210343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070" tIns="48037" rIns="96070" bIns="48037"/>
          <a:lstStyle/>
          <a:p>
            <a:pPr eaLnBrk="1" hangingPunct="1"/>
            <a:r>
              <a:rPr lang="en-US" dirty="0">
                <a:latin typeface="Arial" pitchFamily="34" charset="0"/>
              </a:rPr>
              <a:t>Since each satellite maintains time very accurately (~1 nanosecond = 30 cm), it can tag its signal with the time of transmission. This information, together with the location of the satellite, also transmitted to the receiver, is sufficient to allow the receiver to calculate the range to each satellite, provided that the receiver also knows the time. Equipping receivers with atomic clocks would be very expensive, so the receiver tags the signal with the time of its internal clock to create a “</a:t>
            </a:r>
            <a:r>
              <a:rPr lang="en-US" dirty="0" err="1">
                <a:latin typeface="Arial" pitchFamily="34" charset="0"/>
              </a:rPr>
              <a:t>pseudorange</a:t>
            </a:r>
            <a:r>
              <a:rPr lang="en-US" dirty="0">
                <a:latin typeface="Arial" pitchFamily="34" charset="0"/>
              </a:rPr>
              <a:t>” (range plus an unknown clock correction). The software in the receiver then uses the </a:t>
            </a:r>
            <a:r>
              <a:rPr lang="en-US" dirty="0" err="1">
                <a:latin typeface="Arial" pitchFamily="34" charset="0"/>
              </a:rPr>
              <a:t>pseudoranges</a:t>
            </a:r>
            <a:r>
              <a:rPr lang="en-US" dirty="0">
                <a:latin typeface="Arial" pitchFamily="34" charset="0"/>
              </a:rPr>
              <a:t> from four satellites to solve for the four unknowns: three coordinates and the receiver clock correction.</a:t>
            </a:r>
          </a:p>
          <a:p>
            <a:pPr eaLnBrk="1" hangingPunct="1"/>
            <a:r>
              <a:rPr lang="en-US" dirty="0">
                <a:latin typeface="Arial" pitchFamily="34" charset="0"/>
              </a:rPr>
              <a:t>Images: Vince Cronin (Baylor</a:t>
            </a:r>
            <a:r>
              <a:rPr lang="en-US" baseline="0" dirty="0">
                <a:latin typeface="Arial" pitchFamily="34" charset="0"/>
              </a:rPr>
              <a:t> University)</a:t>
            </a:r>
          </a:p>
          <a:p>
            <a:pPr eaLnBrk="1" hangingPunct="1"/>
            <a:endParaRPr lang="en-US" baseline="0" dirty="0">
              <a:latin typeface="Arial" pitchFamily="34" charset="0"/>
            </a:endParaRPr>
          </a:p>
          <a:p>
            <a:pPr eaLnBrk="1" hangingPunct="1"/>
            <a:r>
              <a:rPr lang="en-US" baseline="0" dirty="0">
                <a:latin typeface="Arial" pitchFamily="34" charset="0"/>
              </a:rPr>
              <a:t>High precision rates taken from GAMIT/GLOBK 10.6 release notes - http://</a:t>
            </a:r>
            <a:r>
              <a:rPr lang="en-US" baseline="0" dirty="0" err="1">
                <a:latin typeface="Arial" pitchFamily="34" charset="0"/>
              </a:rPr>
              <a:t>geoweb.mit.edu</a:t>
            </a:r>
            <a:r>
              <a:rPr lang="en-US" baseline="0" dirty="0">
                <a:latin typeface="Arial" pitchFamily="34" charset="0"/>
              </a:rPr>
              <a:t>/</a:t>
            </a:r>
            <a:r>
              <a:rPr lang="en-US" baseline="0" dirty="0" err="1">
                <a:latin typeface="Arial" pitchFamily="34" charset="0"/>
              </a:rPr>
              <a:t>gg</a:t>
            </a:r>
            <a:r>
              <a:rPr lang="en-US" baseline="0" dirty="0">
                <a:latin typeface="Arial" pitchFamily="34" charset="0"/>
              </a:rPr>
              <a:t>/</a:t>
            </a:r>
          </a:p>
          <a:p>
            <a:pPr eaLnBrk="1" hangingPunct="1"/>
            <a:r>
              <a:rPr lang="en-US" baseline="0" dirty="0">
                <a:latin typeface="Arial" pitchFamily="34" charset="0"/>
              </a:rPr>
              <a:t>After 24 hours</a:t>
            </a:r>
          </a:p>
          <a:p>
            <a:pPr eaLnBrk="1" hangingPunct="1"/>
            <a:r>
              <a:rPr lang="en-US" baseline="0" dirty="0" err="1">
                <a:latin typeface="Arial" pitchFamily="34" charset="0"/>
              </a:rPr>
              <a:t>Horz</a:t>
            </a:r>
            <a:r>
              <a:rPr lang="en-US" baseline="0" dirty="0">
                <a:latin typeface="Arial" pitchFamily="34" charset="0"/>
              </a:rPr>
              <a:t>: +/- 1-2 mm</a:t>
            </a:r>
          </a:p>
          <a:p>
            <a:pPr eaLnBrk="1" hangingPunct="1"/>
            <a:r>
              <a:rPr lang="en-US" baseline="0" dirty="0" err="1">
                <a:latin typeface="Arial" pitchFamily="34" charset="0"/>
              </a:rPr>
              <a:t>Vert</a:t>
            </a:r>
            <a:r>
              <a:rPr lang="en-US" baseline="0">
                <a:latin typeface="Arial" pitchFamily="34" charset="0"/>
              </a:rPr>
              <a:t>: +/- 5 mm</a:t>
            </a:r>
            <a:endParaRPr lang="en-US" baseline="0" dirty="0">
              <a:latin typeface="Arial" pitchFamily="34" charset="0"/>
            </a:endParaRPr>
          </a:p>
        </p:txBody>
      </p:sp>
    </p:spTree>
    <p:extLst>
      <p:ext uri="{BB962C8B-B14F-4D97-AF65-F5344CB8AC3E}">
        <p14:creationId xmlns:p14="http://schemas.microsoft.com/office/powerpoint/2010/main" val="23715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information</a:t>
            </a:r>
            <a:r>
              <a:rPr lang="en-US" baseline="0" dirty="0"/>
              <a:t> at http://kb.unavco.org/kb/article/gps-data-collection-methods-70.html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07020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they know it or not,</a:t>
            </a:r>
            <a:r>
              <a:rPr lang="en-US" baseline="0" dirty="0"/>
              <a:t> students use GPS receivers daily in their cars, phones, cameras, and handheld recreational GPS. Most have heard the term “GPS” but few know much about how the system actually works or high precision GPS/GNSS for science and industrial use.</a:t>
            </a:r>
          </a:p>
          <a:p>
            <a:endParaRPr lang="en-US" baseline="0" dirty="0"/>
          </a:p>
          <a:p>
            <a:r>
              <a:rPr lang="en-US" baseline="0" dirty="0"/>
              <a:t>Left images: UNAVCO</a:t>
            </a:r>
          </a:p>
          <a:p>
            <a:r>
              <a:rPr lang="en-US" baseline="0" dirty="0"/>
              <a:t>Right field images: B. </a:t>
            </a:r>
            <a:r>
              <a:rPr lang="en-US" baseline="0" dirty="0" err="1"/>
              <a:t>Brosby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4175306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GNSS refers</a:t>
            </a:r>
            <a:r>
              <a:rPr lang="en-US" baseline="0" dirty="0"/>
              <a:t> to the entire global network using this basic type of technology (global navigation satellite system)</a:t>
            </a:r>
          </a:p>
          <a:p>
            <a:r>
              <a:rPr lang="en-US" baseline="0" dirty="0"/>
              <a:t>Technically, GPS, is the USA system and only refers to the satellites within our country purview, but GNSS is not yet as well recognized a term as GPS.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Image from </a:t>
            </a:r>
            <a:r>
              <a:rPr lang="en-US" sz="1200" dirty="0">
                <a:hlinkClick r:id="rId3"/>
              </a:rPr>
              <a:t>http://gsrm.unavco.org/data/images/1.2/sites.jpg</a:t>
            </a: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952868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FAED98-8FE3-45D2-B30C-14A5C59998D6}"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0595" name="Rectangle 2"/>
          <p:cNvSpPr>
            <a:spLocks noGrp="1" noRot="1" noChangeAspect="1" noChangeArrowheads="1" noTextEdit="1"/>
          </p:cNvSpPr>
          <p:nvPr>
            <p:ph type="sldImg"/>
          </p:nvPr>
        </p:nvSpPr>
        <p:spPr>
          <a:xfrm>
            <a:off x="1143000" y="682625"/>
            <a:ext cx="4573588" cy="3430588"/>
          </a:xfrm>
          <a:ln/>
        </p:spPr>
      </p:sp>
      <p:sp>
        <p:nvSpPr>
          <p:cNvPr id="110596" name="Rectangle 3"/>
          <p:cNvSpPr>
            <a:spLocks noGrp="1" noChangeArrowheads="1"/>
          </p:cNvSpPr>
          <p:nvPr>
            <p:ph type="body" idx="1"/>
          </p:nvPr>
        </p:nvSpPr>
        <p:spPr>
          <a:xfrm>
            <a:off x="684213" y="4343400"/>
            <a:ext cx="5489575" cy="411797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Example</a:t>
            </a:r>
            <a:r>
              <a:rPr lang="en-US" baseline="0" dirty="0">
                <a:latin typeface="Arial" pitchFamily="34" charset="0"/>
              </a:rPr>
              <a:t> of a typical remote GPS station. In urban areas, some are also fixed to the roof of large reinforced buildings and hooked into grid power supply with battery backup. Many stations are now being equipped with “real-time” communication to allow immediate transfer of data to researchers. In other places logistics or country-specific regulations require that data not be transmitted but is instead downloaded manually on a given schedule (monthly, quarterly, or annually, depending on the site)</a:t>
            </a:r>
            <a:endParaRPr lang="en-US" dirty="0">
              <a:latin typeface="Arial" pitchFamily="34" charset="0"/>
            </a:endParaRPr>
          </a:p>
        </p:txBody>
      </p:sp>
    </p:spTree>
    <p:extLst>
      <p:ext uri="{BB962C8B-B14F-4D97-AF65-F5344CB8AC3E}">
        <p14:creationId xmlns:p14="http://schemas.microsoft.com/office/powerpoint/2010/main" val="449455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FAED98-8FE3-45D2-B30C-14A5C59998D6}"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0595" name="Rectangle 2"/>
          <p:cNvSpPr>
            <a:spLocks noGrp="1" noRot="1" noChangeAspect="1" noChangeArrowheads="1" noTextEdit="1"/>
          </p:cNvSpPr>
          <p:nvPr>
            <p:ph type="sldImg"/>
          </p:nvPr>
        </p:nvSpPr>
        <p:spPr>
          <a:xfrm>
            <a:off x="1143000" y="682625"/>
            <a:ext cx="4573588" cy="3430588"/>
          </a:xfrm>
          <a:ln/>
        </p:spPr>
      </p:sp>
      <p:sp>
        <p:nvSpPr>
          <p:cNvPr id="110596" name="Rectangle 3"/>
          <p:cNvSpPr>
            <a:spLocks noGrp="1" noChangeArrowheads="1"/>
          </p:cNvSpPr>
          <p:nvPr>
            <p:ph type="body" idx="1"/>
          </p:nvPr>
        </p:nvSpPr>
        <p:spPr>
          <a:xfrm>
            <a:off x="684213" y="4343400"/>
            <a:ext cx="5489575" cy="411797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Example</a:t>
            </a:r>
            <a:r>
              <a:rPr lang="en-US" baseline="0" dirty="0">
                <a:latin typeface="Arial" pitchFamily="34" charset="0"/>
              </a:rPr>
              <a:t> of a typical remote GPS station. In urban areas, some are also fixed to the roof of large reinforced buildings and hooked into grid power supply with battery backup. Many stations are now being equipped with “real-time” communication to allow immediate transfer of data to researchers. In other places logistics or country-specific regulations require that data not be transmitted but is instead downloaded manually on a given schedule (monthly, quarterly, or annually, depending on the site)</a:t>
            </a:r>
            <a:endParaRPr lang="en-US" dirty="0">
              <a:latin typeface="Arial" pitchFamily="34" charset="0"/>
            </a:endParaRPr>
          </a:p>
        </p:txBody>
      </p:sp>
    </p:spTree>
    <p:extLst>
      <p:ext uri="{BB962C8B-B14F-4D97-AF65-F5344CB8AC3E}">
        <p14:creationId xmlns:p14="http://schemas.microsoft.com/office/powerpoint/2010/main" val="163307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D09EE6-D825-4A90-906F-DD7D181333BD}"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14691" name="Rectangle 2"/>
          <p:cNvSpPr>
            <a:spLocks noGrp="1" noRot="1" noChangeAspect="1" noChangeArrowheads="1" noTextEdit="1"/>
          </p:cNvSpPr>
          <p:nvPr>
            <p:ph type="sldImg"/>
          </p:nvPr>
        </p:nvSpPr>
        <p:spPr>
          <a:xfrm>
            <a:off x="1203325" y="728663"/>
            <a:ext cx="4456113" cy="3343275"/>
          </a:xfrm>
          <a:ln/>
        </p:spPr>
      </p:sp>
      <p:sp>
        <p:nvSpPr>
          <p:cNvPr id="114692" name="Text Box 3"/>
          <p:cNvSpPr txBox="1">
            <a:spLocks noChangeArrowheads="1"/>
          </p:cNvSpPr>
          <p:nvPr/>
        </p:nvSpPr>
        <p:spPr bwMode="auto">
          <a:xfrm>
            <a:off x="1252538" y="4691063"/>
            <a:ext cx="4646612" cy="157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4998" tIns="47498" rIns="94998" bIns="47498">
            <a:spAutoFit/>
          </a:bodyPr>
          <a:lstStyle>
            <a:lvl1pPr defTabSz="949325" eaLnBrk="0" hangingPunct="0">
              <a:defRPr sz="2400">
                <a:solidFill>
                  <a:schemeClr val="tx1"/>
                </a:solidFill>
                <a:latin typeface="Arial" pitchFamily="34" charset="0"/>
                <a:ea typeface="MS PGothic" pitchFamily="34" charset="-128"/>
              </a:defRPr>
            </a:lvl1pPr>
            <a:lvl2pPr marL="37931725" indent="-37474525" defTabSz="9493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l" defTabSz="94932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t>The primary GPS signal is transmitted at a “carrier’  frequency of 1575 MHz (“L-band”), corresponding to a wavelength of 19 cm.  As with FM radio, This signal is then modulated at a much lower frequency to each modulated to incorporate information about the time and location of the satellites.  The precision of the pseudorange is limited by the modulation frequency to about 10 cm.  In high-precision GPS we use the carrier phase itself to obtain a measurement precision of 10 cm</a:t>
            </a:r>
          </a:p>
        </p:txBody>
      </p:sp>
      <p:sp>
        <p:nvSpPr>
          <p:cNvPr id="2" name="Notes Placeholder 1"/>
          <p:cNvSpPr>
            <a:spLocks noGrp="1"/>
          </p:cNvSpPr>
          <p:nvPr>
            <p:ph type="body" idx="1"/>
          </p:nvPr>
        </p:nvSpPr>
        <p:spPr/>
        <p:txBody>
          <a:bodyPr/>
          <a:lstStyle/>
          <a:p>
            <a:r>
              <a:rPr lang="en-US" dirty="0"/>
              <a:t>Simple</a:t>
            </a:r>
            <a:r>
              <a:rPr lang="en-US" baseline="0" dirty="0"/>
              <a:t> GPS receivers use code-phase to determine locations to an accuracy of 3–6 meters. Essentially code-phase is bigger chunks of signal. High-precision receivers use the carrier phase of the signal. You can think of this as being able to line up smaller chucks of code between the satellite and the receiver. This leads to smaller errors and more precise locations. Trimble has a more full explanation of the difference (http://</a:t>
            </a:r>
            <a:r>
              <a:rPr lang="en-US" baseline="0" dirty="0" err="1"/>
              <a:t>www.trimble.com</a:t>
            </a:r>
            <a:r>
              <a:rPr lang="en-US" baseline="0" dirty="0"/>
              <a:t>/</a:t>
            </a:r>
            <a:r>
              <a:rPr lang="en-US" baseline="0" dirty="0" err="1"/>
              <a:t>gps_tutorial</a:t>
            </a:r>
            <a:r>
              <a:rPr lang="en-US" baseline="0" dirty="0"/>
              <a:t>/</a:t>
            </a:r>
            <a:r>
              <a:rPr lang="en-US" baseline="0" dirty="0" err="1"/>
              <a:t>sub_phases.aspx</a:t>
            </a:r>
            <a:r>
              <a:rPr lang="en-US" baseline="0" dirty="0"/>
              <a:t>).</a:t>
            </a:r>
          </a:p>
          <a:p>
            <a:endParaRPr lang="en-US" baseline="0" dirty="0"/>
          </a:p>
          <a:p>
            <a:r>
              <a:rPr lang="en-US" baseline="0" dirty="0"/>
              <a:t>Dual-frequency receivers can “tune in” to the satellite signal at more than one frequency. You can think of this as listening to more than one radio station at the same time. In the case of GPS, this can allow for reduction in error from the ionosphere delays.</a:t>
            </a:r>
            <a:endParaRPr lang="en-US" dirty="0"/>
          </a:p>
        </p:txBody>
      </p:sp>
    </p:spTree>
    <p:extLst>
      <p:ext uri="{BB962C8B-B14F-4D97-AF65-F5344CB8AC3E}">
        <p14:creationId xmlns:p14="http://schemas.microsoft.com/office/powerpoint/2010/main" val="192573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GNSS refers</a:t>
            </a:r>
            <a:r>
              <a:rPr lang="en-US" baseline="0" dirty="0"/>
              <a:t> to the entire global network using this basic type of technology (global navigation satellite system)</a:t>
            </a:r>
          </a:p>
          <a:p>
            <a:r>
              <a:rPr lang="en-US" baseline="0" dirty="0"/>
              <a:t>Technically, GPS, is the USA system and only refers to the satellites within our country purview, but GNSS is not yet as well recognized a term as GPS.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838624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Southern California</a:t>
            </a:r>
            <a:r>
              <a:rPr lang="en-US" baseline="0" dirty="0"/>
              <a:t> has numerous PBO stations, but let’s look at just two stations to see what we can learn from different velocities.</a:t>
            </a:r>
          </a:p>
          <a:p>
            <a:endParaRPr lang="en-US" baseline="0" dirty="0"/>
          </a:p>
          <a:p>
            <a:r>
              <a:rPr lang="en-US" baseline="0" dirty="0"/>
              <a:t>Background image from Google Maps.</a:t>
            </a:r>
          </a:p>
          <a:p>
            <a:r>
              <a:rPr lang="en-US" baseline="0" dirty="0"/>
              <a:t>Labels from UNAVCO http://</a:t>
            </a:r>
            <a:r>
              <a:rPr lang="en-US" baseline="0" dirty="0" err="1"/>
              <a:t>www.unavco.org</a:t>
            </a:r>
            <a:r>
              <a:rPr lang="en-US" baseline="0" dirty="0"/>
              <a:t>/education/resources/data-for-educators/data-for-</a:t>
            </a:r>
            <a:r>
              <a:rPr lang="en-US" baseline="0" dirty="0" err="1"/>
              <a:t>educators.html</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644885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a:t>
            </a:r>
            <a:r>
              <a:rPr lang="en-US" baseline="0" dirty="0"/>
              <a:t> variety of data products are available for each PBO station (</a:t>
            </a:r>
            <a:r>
              <a:rPr lang="en-US" dirty="0"/>
              <a:t>http://</a:t>
            </a:r>
            <a:r>
              <a:rPr lang="en-US" dirty="0" err="1"/>
              <a:t>www.unavco.org</a:t>
            </a:r>
            <a:r>
              <a:rPr lang="en-US" dirty="0"/>
              <a:t>/instrumentation/networks/status/</a:t>
            </a:r>
            <a:r>
              <a:rPr lang="en-US" dirty="0" err="1"/>
              <a:t>pbo</a:t>
            </a:r>
            <a:r>
              <a:rPr lang="en-US" dirty="0"/>
              <a:t>/</a:t>
            </a:r>
            <a:r>
              <a:rPr lang="en-US" dirty="0" err="1"/>
              <a:t>gps</a:t>
            </a:r>
            <a:r>
              <a:rPr lang="en-US" dirty="0"/>
              <a:t>)</a:t>
            </a:r>
            <a:r>
              <a:rPr lang="en-US" baseline="0" dirty="0"/>
              <a:t>, but the most basic processed data is the station position over time = “time series.” The position is broken into the three orthogonal directions and set to an arbitrary zero datum. The most common reference frame for PBO data is North American 2008 (NAM08) reference </a:t>
            </a:r>
            <a:r>
              <a:rPr lang="en-US" baseline="0" dirty="0" err="1"/>
              <a:t>grame</a:t>
            </a:r>
            <a:r>
              <a:rPr lang="en-US" baseline="0" dirty="0"/>
              <a:t>, which assumes that the eastern North America is not moving and all the motion in western North America is shown relative to this fixed stable east. For more on reference frames: https://</a:t>
            </a:r>
            <a:r>
              <a:rPr lang="en-US" baseline="0" dirty="0" err="1"/>
              <a:t>www.unavco.org</a:t>
            </a:r>
            <a:r>
              <a:rPr lang="en-US" baseline="0" dirty="0"/>
              <a:t>/software/visualization/GPS-Velocity-Viewer/GPS-Velocity-Viewer-</a:t>
            </a:r>
            <a:r>
              <a:rPr lang="en-US" baseline="0" dirty="0" err="1"/>
              <a:t>frames.html</a:t>
            </a:r>
            <a:endParaRPr lang="en-US" dirty="0"/>
          </a:p>
          <a:p>
            <a:endParaRPr lang="en-US" dirty="0"/>
          </a:p>
          <a:p>
            <a:r>
              <a:rPr lang="en-US" dirty="0"/>
              <a:t>Vertical data are always much less accurate because of the angle to the</a:t>
            </a:r>
            <a:r>
              <a:rPr lang="en-US" baseline="0" dirty="0"/>
              <a:t> satellite (if we could only put satellites below the surface of the Earth, vertical accuracy would improve).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469319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808180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 students</a:t>
            </a:r>
            <a:r>
              <a:rPr lang="en-US" baseline="0" dirty="0"/>
              <a:t> to think about WHY there might be this great different in velocity between two nearby stations?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862820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San Andreas Fault</a:t>
            </a:r>
            <a:r>
              <a:rPr lang="en-US" baseline="0" dirty="0"/>
              <a:t> lies between these two stations so of course SBCC is moving much more quickly than BEMT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82852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modern systems take advantage of the first two systems listed</a:t>
            </a:r>
            <a:r>
              <a:rPr lang="en-US" baseline="0" dirty="0"/>
              <a:t> here…even smartphones. The more satellites, the more likely you will get a position even in areas with limited sky such as in a city with tall buildings.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477502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plate</a:t>
            </a:r>
            <a:r>
              <a:rPr lang="en-US" baseline="0" dirty="0"/>
              <a:t> motions, hot spots are much more fixed, so a global reference frame has been defined in comparison to that hot spot constellation.</a:t>
            </a:r>
          </a:p>
          <a:p>
            <a:endParaRPr lang="en-US" baseline="0" dirty="0"/>
          </a:p>
          <a:p>
            <a:r>
              <a:rPr lang="en-US" baseline="0" dirty="0"/>
              <a:t>Image from UNAVCO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253044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useful</a:t>
            </a:r>
            <a:r>
              <a:rPr lang="en-US" baseline="0" dirty="0"/>
              <a:t> for most typical applications is to consider a local reference frame, where movement in a deforming plate boundary is compared to the more stable, less-deforming region.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Image from UNAVCO</a:t>
            </a:r>
          </a:p>
          <a:p>
            <a:endParaRPr lang="en-US" baseline="0" dirty="0"/>
          </a:p>
          <a:p>
            <a:r>
              <a:rPr lang="en-US" baseline="0" dirty="0"/>
              <a:t>For more on reference frames see: </a:t>
            </a:r>
          </a:p>
          <a:p>
            <a:r>
              <a:rPr lang="en-US" baseline="0" dirty="0"/>
              <a:t>https://</a:t>
            </a:r>
            <a:r>
              <a:rPr lang="en-US" baseline="0" dirty="0" err="1"/>
              <a:t>www.unavco.org</a:t>
            </a:r>
            <a:r>
              <a:rPr lang="en-US" baseline="0" dirty="0"/>
              <a:t>/software/visualization/GPS-Velocity-Viewer/GPS-Velocity-Viewer-</a:t>
            </a:r>
            <a:r>
              <a:rPr lang="en-US" baseline="0" dirty="0" err="1"/>
              <a:t>frames.html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851416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141690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510406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9688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FC38C3-8E45-4383-BC3C-A8CC9AF30EFA}" type="slidenum">
              <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108547" name="Rectangle 2"/>
          <p:cNvSpPr>
            <a:spLocks noGrp="1" noRot="1" noChangeAspect="1" noChangeArrowheads="1" noTextEdit="1"/>
          </p:cNvSpPr>
          <p:nvPr>
            <p:ph type="sldImg"/>
          </p:nvPr>
        </p:nvSpPr>
        <p:spPr>
          <a:xfrm>
            <a:off x="1147763" y="687388"/>
            <a:ext cx="4567237" cy="3425825"/>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34" charset="0"/>
              </a:rPr>
              <a:t>From the users point of view, GPS is a passive system: you need only a low-powered receiver to obtain the signals, which contain all the information you need to determine your position. This requires that the satellites carry atomic clocks to keep accurate time and transmit to the user the position of the satellite in the sky. The orbits are computed by Department</a:t>
            </a:r>
            <a:r>
              <a:rPr lang="en-US" baseline="0" dirty="0">
                <a:latin typeface="Arial" pitchFamily="34" charset="0"/>
              </a:rPr>
              <a:t> of Defense (</a:t>
            </a:r>
            <a:r>
              <a:rPr lang="en-US" dirty="0" err="1">
                <a:latin typeface="Arial" pitchFamily="34" charset="0"/>
              </a:rPr>
              <a:t>DoD</a:t>
            </a:r>
            <a:r>
              <a:rPr lang="en-US" dirty="0">
                <a:latin typeface="Arial" pitchFamily="34" charset="0"/>
              </a:rPr>
              <a:t>) by tracking the satellites from ground control stations. GPS control segment consists of a global network of ground facilities that track the GPS satellites, monitor their transmissions, perform analyses, and send commands and data to the constellation. The current (as of 2015) operational control segment includes a master control station, an alternate master control station, 12 command and control antennas, and 16 monitoring sites. The ground control stations have known positions and are then uploaded to the satellites, which then transmit the information continuously along with the time. With hand-held receivers, it is possible to find your position to a few meters, limited primarily by the accuracy of the broadcast orbits. As we shall see, the civilian scientific community uses more than 200 stations to determine the orbits with an accuracy of a few centimeters, allowing millimeter positioning with after several hours of tracking. </a:t>
            </a:r>
          </a:p>
          <a:p>
            <a:pPr eaLnBrk="1" hangingPunct="1"/>
            <a:endParaRPr lang="en-US" dirty="0">
              <a:latin typeface="Arial" pitchFamily="34" charset="0"/>
            </a:endParaRPr>
          </a:p>
          <a:p>
            <a:pPr eaLnBrk="1" hangingPunct="1"/>
            <a:r>
              <a:rPr lang="en-US" dirty="0">
                <a:latin typeface="Arial" pitchFamily="34" charset="0"/>
              </a:rPr>
              <a:t>Upper image: https://</a:t>
            </a:r>
            <a:r>
              <a:rPr lang="en-US" dirty="0" err="1">
                <a:latin typeface="Arial" pitchFamily="34" charset="0"/>
              </a:rPr>
              <a:t>en.wikipedia.org</a:t>
            </a:r>
            <a:r>
              <a:rPr lang="en-US" dirty="0">
                <a:latin typeface="Arial" pitchFamily="34" charset="0"/>
              </a:rPr>
              <a:t>/wiki/</a:t>
            </a:r>
            <a:r>
              <a:rPr lang="en-US" dirty="0" err="1">
                <a:latin typeface="Arial" pitchFamily="34" charset="0"/>
              </a:rPr>
              <a:t>Global_Positioning_System</a:t>
            </a:r>
            <a:r>
              <a:rPr lang="en-US" dirty="0">
                <a:latin typeface="Arial" pitchFamily="34" charset="0"/>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800" dirty="0"/>
              <a:t>https://commons.wikimedia.org/wiki/File:GPS24goldenSML.gif</a:t>
            </a:r>
          </a:p>
          <a:p>
            <a:pPr eaLnBrk="1" hangingPunct="1"/>
            <a:endParaRPr lang="en-US" dirty="0">
              <a:latin typeface="Arial" pitchFamily="34" charset="0"/>
            </a:endParaRPr>
          </a:p>
          <a:p>
            <a:pPr eaLnBrk="1" hangingPunct="1"/>
            <a:endParaRPr lang="en-US" dirty="0">
              <a:latin typeface="Arial" pitchFamily="34" charset="0"/>
            </a:endParaRPr>
          </a:p>
          <a:p>
            <a:pPr eaLnBrk="1" hangingPunct="1"/>
            <a:r>
              <a:rPr lang="en-US" dirty="0">
                <a:latin typeface="Arial" pitchFamily="34" charset="0"/>
              </a:rPr>
              <a:t>Lower image: http://</a:t>
            </a:r>
            <a:r>
              <a:rPr lang="en-US" dirty="0" err="1">
                <a:latin typeface="Arial" pitchFamily="34" charset="0"/>
              </a:rPr>
              <a:t>www.gps.gov</a:t>
            </a:r>
            <a:r>
              <a:rPr lang="en-US" dirty="0">
                <a:latin typeface="Arial" pitchFamily="34" charset="0"/>
              </a:rPr>
              <a:t>/systems/</a:t>
            </a:r>
            <a:r>
              <a:rPr lang="en-US" dirty="0" err="1">
                <a:latin typeface="Arial" pitchFamily="34" charset="0"/>
              </a:rPr>
              <a:t>gps</a:t>
            </a:r>
            <a:r>
              <a:rPr lang="en-US" dirty="0">
                <a:latin typeface="Arial" pitchFamily="34" charset="0"/>
              </a:rPr>
              <a:t>/control/ (public domain)</a:t>
            </a:r>
          </a:p>
        </p:txBody>
      </p:sp>
    </p:spTree>
    <p:extLst>
      <p:ext uri="{BB962C8B-B14F-4D97-AF65-F5344CB8AC3E}">
        <p14:creationId xmlns:p14="http://schemas.microsoft.com/office/powerpoint/2010/main" val="1388826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 receiver that has recently (last several months) downloaded almanac data will know which satellites to expect in the sky for a given region and time. It helps a receiver “lock” into the satellite constellation more quickly. Think of the almanac as a catalog with general locations for all the GPS satellites.</a:t>
            </a:r>
          </a:p>
          <a:p>
            <a:endParaRPr lang="en-US" baseline="0" dirty="0"/>
          </a:p>
          <a:p>
            <a:r>
              <a:rPr lang="en-US" baseline="0" dirty="0"/>
              <a:t>Ephemeris data is critical to precise positioning. When ephemeris data is encrypted (selective availability), real-time GPS positions become significantly less accurate. In all cases ephemeris data can be obtained several weeks later so that non-real-time applications can achieve full accuracy. Each satellite only broadcasts its own ephemeris data.</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72646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pitchFamily="34" charset="0"/>
              </a:rPr>
              <a:t>Image: Vince Cronin (Baylor</a:t>
            </a:r>
            <a:r>
              <a:rPr lang="en-US" baseline="0" dirty="0">
                <a:latin typeface="Arial" pitchFamily="34" charset="0"/>
              </a:rPr>
              <a:t> University)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93500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element</a:t>
            </a:r>
            <a:r>
              <a:rPr lang="en-US" baseline="0" dirty="0"/>
              <a:t> is needed because of the difference between the highly accurate atomic clock on the satellites ($100,000 each) and the much-cheaper clock in the GPS receivers.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t>Although</a:t>
            </a:r>
            <a:r>
              <a:rPr lang="en-US" baseline="0"/>
              <a:t> 4 is a technical minimum number of satellites, for geoscience research work it is highly recommended to have at least 6 satellites. </a:t>
            </a:r>
            <a:endParaRPr lang="en-US"/>
          </a:p>
          <a:p>
            <a:endParaRPr lang="en-US" dirty="0"/>
          </a:p>
          <a:p>
            <a:r>
              <a:rPr lang="en-US" dirty="0"/>
              <a:t>Although people will often refer to this process and “triangulation” in fact it is “trilateration”</a:t>
            </a:r>
            <a:r>
              <a:rPr lang="en-US" baseline="0" dirty="0"/>
              <a:t> because it depends on distances rather than angles.</a:t>
            </a:r>
            <a:endParaRPr lang="en-US" dirty="0"/>
          </a:p>
          <a:p>
            <a:r>
              <a:rPr lang="en-US" dirty="0"/>
              <a:t>For a nice explanation</a:t>
            </a:r>
            <a:r>
              <a:rPr lang="en-US" baseline="0" dirty="0"/>
              <a:t> of trilateration versus triangulation visit https://</a:t>
            </a:r>
            <a:r>
              <a:rPr lang="en-US" baseline="0" dirty="0" err="1"/>
              <a:t>gisgeography.com</a:t>
            </a:r>
            <a:r>
              <a:rPr lang="en-US" baseline="0" dirty="0"/>
              <a:t>/trilateration-triangulation-</a:t>
            </a:r>
            <a:r>
              <a:rPr lang="en-US" baseline="0" dirty="0" err="1"/>
              <a:t>gps</a:t>
            </a:r>
            <a:r>
              <a:rPr lang="en-US" baseline="0" dirty="0"/>
              <a:t>/.</a:t>
            </a:r>
          </a:p>
          <a:p>
            <a:endParaRPr lang="en-US" dirty="0"/>
          </a:p>
          <a:p>
            <a:r>
              <a:rPr lang="en-US" dirty="0"/>
              <a:t>Images from NASA (public domain) http://</a:t>
            </a:r>
            <a:r>
              <a:rPr lang="en-US" dirty="0" err="1"/>
              <a:t>spaceplace.nasa.gov</a:t>
            </a:r>
            <a:r>
              <a:rPr lang="en-US" dirty="0"/>
              <a:t>/</a:t>
            </a:r>
            <a:r>
              <a:rPr lang="en-US" dirty="0" err="1"/>
              <a:t>gps</a:t>
            </a:r>
            <a:r>
              <a:rPr lang="en-US" dirty="0"/>
              <a:t>-pizza/en/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01993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528954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students</a:t>
            </a:r>
            <a:r>
              <a:rPr lang="en-US" baseline="0" dirty="0"/>
              <a:t> to understand that position data can be reported to a user in a number of different formats.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E0195DA-2561-4B35-97D8-25BE4EFECEE2}"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051248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master_page_imag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p:ph type="subTitle" idx="1"/>
          </p:nvPr>
        </p:nvSpPr>
        <p:spPr>
          <a:xfrm>
            <a:off x="2962354" y="2012056"/>
            <a:ext cx="6181646" cy="580003"/>
          </a:xfrm>
        </p:spPr>
        <p:txBody>
          <a:bodyPr/>
          <a:lstStyle>
            <a:lvl1pPr marL="0" indent="0" algn="ctr">
              <a:buNone/>
              <a:defRPr>
                <a:solidFill>
                  <a:srgbClr val="C00000"/>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 name="Title 1"/>
          <p:cNvSpPr>
            <a:spLocks noGrp="1"/>
          </p:cNvSpPr>
          <p:nvPr>
            <p:ph type="ctrTitle"/>
          </p:nvPr>
        </p:nvSpPr>
        <p:spPr>
          <a:xfrm>
            <a:off x="2954796" y="475437"/>
            <a:ext cx="6189203" cy="1512061"/>
          </a:xfrm>
        </p:spPr>
        <p:txBody>
          <a:bodyPr/>
          <a:lstStyle>
            <a:lvl1pPr algn="ctr">
              <a:defRPr>
                <a:solidFill>
                  <a:schemeClr val="tx1"/>
                </a:solidFill>
                <a:latin typeface="Georgia" pitchFamily="18" charset="0"/>
              </a:defRPr>
            </a:lvl1pPr>
          </a:lstStyle>
          <a:p>
            <a:r>
              <a:rPr lang="en-US" dirty="0"/>
              <a:t>Click to edit Master title style</a:t>
            </a:r>
          </a:p>
        </p:txBody>
      </p:sp>
    </p:spTree>
    <p:extLst>
      <p:ext uri="{BB962C8B-B14F-4D97-AF65-F5344CB8AC3E}">
        <p14:creationId xmlns:p14="http://schemas.microsoft.com/office/powerpoint/2010/main" val="67126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A515A66-8F40-4D2B-992F-2F83806F019D}" type="slidenum">
              <a:rPr lang="en-US"/>
              <a:pPr/>
              <a:t>‹#›</a:t>
            </a:fld>
            <a:endParaRPr lang="en-US"/>
          </a:p>
        </p:txBody>
      </p:sp>
    </p:spTree>
    <p:extLst>
      <p:ext uri="{BB962C8B-B14F-4D97-AF65-F5344CB8AC3E}">
        <p14:creationId xmlns:p14="http://schemas.microsoft.com/office/powerpoint/2010/main" val="306929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D5B541F-A442-428A-A811-DF469D5F59A4}" type="slidenum">
              <a:rPr lang="en-US"/>
              <a:pPr/>
              <a:t>‹#›</a:t>
            </a:fld>
            <a:endParaRPr lang="en-US"/>
          </a:p>
        </p:txBody>
      </p:sp>
    </p:spTree>
    <p:extLst>
      <p:ext uri="{BB962C8B-B14F-4D97-AF65-F5344CB8AC3E}">
        <p14:creationId xmlns:p14="http://schemas.microsoft.com/office/powerpoint/2010/main" val="317012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3A5D435-9154-481F-B8AF-0AEEC5B42F3A}" type="slidenum">
              <a:rPr lang="en-US"/>
              <a:pPr/>
              <a:t>‹#›</a:t>
            </a:fld>
            <a:endParaRPr lang="en-US"/>
          </a:p>
        </p:txBody>
      </p:sp>
    </p:spTree>
    <p:extLst>
      <p:ext uri="{BB962C8B-B14F-4D97-AF65-F5344CB8AC3E}">
        <p14:creationId xmlns:p14="http://schemas.microsoft.com/office/powerpoint/2010/main" val="291416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6E46659-9B8D-4053-A618-E96571DFF137}" type="slidenum">
              <a:rPr lang="en-US"/>
              <a:pPr/>
              <a:t>‹#›</a:t>
            </a:fld>
            <a:endParaRPr lang="en-US"/>
          </a:p>
        </p:txBody>
      </p:sp>
    </p:spTree>
    <p:extLst>
      <p:ext uri="{BB962C8B-B14F-4D97-AF65-F5344CB8AC3E}">
        <p14:creationId xmlns:p14="http://schemas.microsoft.com/office/powerpoint/2010/main" val="1912937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2597A33F-5136-4E87-96D0-4EC731A102C2}" type="slidenum">
              <a:rPr lang="en-US"/>
              <a:pPr/>
              <a:t>‹#›</a:t>
            </a:fld>
            <a:endParaRPr lang="en-US"/>
          </a:p>
        </p:txBody>
      </p:sp>
    </p:spTree>
    <p:extLst>
      <p:ext uri="{BB962C8B-B14F-4D97-AF65-F5344CB8AC3E}">
        <p14:creationId xmlns:p14="http://schemas.microsoft.com/office/powerpoint/2010/main" val="742992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F13B1263-6F6B-44A8-B010-021521124B37}" type="slidenum">
              <a:rPr lang="en-US"/>
              <a:pPr/>
              <a:t>‹#›</a:t>
            </a:fld>
            <a:endParaRPr lang="en-US"/>
          </a:p>
        </p:txBody>
      </p:sp>
    </p:spTree>
    <p:extLst>
      <p:ext uri="{BB962C8B-B14F-4D97-AF65-F5344CB8AC3E}">
        <p14:creationId xmlns:p14="http://schemas.microsoft.com/office/powerpoint/2010/main" val="3028863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fld id="{64387225-A8D1-42DA-A32E-5141AE30F3DC}" type="slidenum">
              <a:rPr lang="en-US"/>
              <a:pPr/>
              <a:t>‹#›</a:t>
            </a:fld>
            <a:endParaRPr lang="en-US"/>
          </a:p>
        </p:txBody>
      </p:sp>
    </p:spTree>
    <p:extLst>
      <p:ext uri="{BB962C8B-B14F-4D97-AF65-F5344CB8AC3E}">
        <p14:creationId xmlns:p14="http://schemas.microsoft.com/office/powerpoint/2010/main" val="2736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63FD119F-06F3-4F61-B856-268C9ECB6142}" type="slidenum">
              <a:rPr lang="en-US"/>
              <a:pPr/>
              <a:t>‹#›</a:t>
            </a:fld>
            <a:endParaRPr lang="en-US"/>
          </a:p>
        </p:txBody>
      </p:sp>
    </p:spTree>
    <p:extLst>
      <p:ext uri="{BB962C8B-B14F-4D97-AF65-F5344CB8AC3E}">
        <p14:creationId xmlns:p14="http://schemas.microsoft.com/office/powerpoint/2010/main" val="256981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7A72D74A-15FD-4C49-BE8E-0CF1EC0666DB}" type="slidenum">
              <a:rPr lang="en-US"/>
              <a:pPr/>
              <a:t>‹#›</a:t>
            </a:fld>
            <a:endParaRPr lang="en-US"/>
          </a:p>
        </p:txBody>
      </p:sp>
    </p:spTree>
    <p:extLst>
      <p:ext uri="{BB962C8B-B14F-4D97-AF65-F5344CB8AC3E}">
        <p14:creationId xmlns:p14="http://schemas.microsoft.com/office/powerpoint/2010/main" val="4122910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FC5C98E6-E86B-41EF-AFEC-477980632A9C}" type="slidenum">
              <a:rPr lang="en-US"/>
              <a:pPr/>
              <a:t>‹#›</a:t>
            </a:fld>
            <a:endParaRPr lang="en-US"/>
          </a:p>
        </p:txBody>
      </p:sp>
    </p:spTree>
    <p:extLst>
      <p:ext uri="{BB962C8B-B14F-4D97-AF65-F5344CB8AC3E}">
        <p14:creationId xmlns:p14="http://schemas.microsoft.com/office/powerpoint/2010/main" val="100806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7" name="Picture 4" descr="UNV-PPT-Title-GPS.jpg"/>
          <p:cNvPicPr>
            <a:picLocks noChangeAspect="1"/>
          </p:cNvPicPr>
          <p:nvPr userDrawn="1"/>
        </p:nvPicPr>
        <p:blipFill rotWithShape="1">
          <a:blip r:embed="rId13">
            <a:extLst>
              <a:ext uri="{28A0092B-C50C-407E-A947-70E740481C1C}">
                <a14:useLocalDpi xmlns:a14="http://schemas.microsoft.com/office/drawing/2010/main" val="0"/>
              </a:ext>
            </a:extLst>
          </a:blip>
          <a:srcRect b="85302"/>
          <a:stretch/>
        </p:blipFill>
        <p:spPr bwMode="auto">
          <a:xfrm>
            <a:off x="0" y="1"/>
            <a:ext cx="9144000" cy="1008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Title Placeholder 1"/>
          <p:cNvSpPr>
            <a:spLocks noGrp="1"/>
          </p:cNvSpPr>
          <p:nvPr>
            <p:ph type="title"/>
          </p:nvPr>
        </p:nvSpPr>
        <p:spPr bwMode="auto">
          <a:xfrm>
            <a:off x="3309938" y="60324"/>
            <a:ext cx="5834062" cy="87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title</a:t>
            </a:r>
          </a:p>
        </p:txBody>
      </p:sp>
      <p:sp>
        <p:nvSpPr>
          <p:cNvPr id="1028" name="Text Placeholder 2"/>
          <p:cNvSpPr>
            <a:spLocks noGrp="1"/>
          </p:cNvSpPr>
          <p:nvPr>
            <p:ph type="body" idx="1"/>
          </p:nvPr>
        </p:nvSpPr>
        <p:spPr bwMode="auto">
          <a:xfrm>
            <a:off x="457200" y="1073150"/>
            <a:ext cx="8229600" cy="539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567488"/>
            <a:ext cx="2133600" cy="153987"/>
          </a:xfrm>
          <a:prstGeom prst="rect">
            <a:avLst/>
          </a:prstGeom>
        </p:spPr>
        <p:txBody>
          <a:bodyPr vert="horz" lIns="91440" tIns="45720" rIns="91440" bIns="45720" rtlCol="0" anchor="ctr"/>
          <a:lstStyle>
            <a:lvl1pPr algn="l">
              <a:defRPr sz="900">
                <a:solidFill>
                  <a:schemeClr val="tx1">
                    <a:tint val="75000"/>
                  </a:schemeClr>
                </a:solidFill>
                <a:latin typeface="Arial"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589713"/>
            <a:ext cx="2133600" cy="131762"/>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fld id="{2C92A13B-09B6-47D0-9D9A-733DD04588C9}" type="slidenum">
              <a:rPr lang="en-US"/>
              <a:pPr/>
              <a:t>‹#›</a:t>
            </a:fld>
            <a:endParaRPr lang="en-US"/>
          </a:p>
        </p:txBody>
      </p:sp>
    </p:spTree>
    <p:extLst>
      <p:ext uri="{BB962C8B-B14F-4D97-AF65-F5344CB8AC3E}">
        <p14:creationId xmlns:p14="http://schemas.microsoft.com/office/powerpoint/2010/main" val="17329002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rtl="0" eaLnBrk="0" fontAlgn="base" hangingPunct="0">
        <a:lnSpc>
          <a:spcPts val="3100"/>
        </a:lnSpc>
        <a:spcBef>
          <a:spcPct val="0"/>
        </a:spcBef>
        <a:spcAft>
          <a:spcPct val="0"/>
        </a:spcAft>
        <a:defRPr sz="3200" b="1" kern="1200">
          <a:solidFill>
            <a:schemeClr val="bg1"/>
          </a:solidFill>
          <a:latin typeface="Arial" pitchFamily="34" charset="0"/>
          <a:ea typeface="MS PGothic" pitchFamily="34" charset="-128"/>
          <a:cs typeface="Arial" pitchFamily="34" charset="0"/>
        </a:defRPr>
      </a:lvl1pPr>
      <a:lvl2pPr algn="r" rtl="0" eaLnBrk="0" fontAlgn="base" hangingPunct="0">
        <a:lnSpc>
          <a:spcPts val="3100"/>
        </a:lnSpc>
        <a:spcBef>
          <a:spcPct val="0"/>
        </a:spcBef>
        <a:spcAft>
          <a:spcPct val="0"/>
        </a:spcAft>
        <a:defRPr sz="3600">
          <a:solidFill>
            <a:schemeClr val="bg1"/>
          </a:solidFill>
          <a:latin typeface="Arial" pitchFamily="34" charset="0"/>
          <a:ea typeface="MS PGothic" pitchFamily="34" charset="-128"/>
          <a:cs typeface="Arial" pitchFamily="34" charset="0"/>
        </a:defRPr>
      </a:lvl2pPr>
      <a:lvl3pPr algn="r" rtl="0" eaLnBrk="0" fontAlgn="base" hangingPunct="0">
        <a:lnSpc>
          <a:spcPts val="3100"/>
        </a:lnSpc>
        <a:spcBef>
          <a:spcPct val="0"/>
        </a:spcBef>
        <a:spcAft>
          <a:spcPct val="0"/>
        </a:spcAft>
        <a:defRPr sz="3600">
          <a:solidFill>
            <a:schemeClr val="bg1"/>
          </a:solidFill>
          <a:latin typeface="Arial" pitchFamily="34" charset="0"/>
          <a:ea typeface="MS PGothic" pitchFamily="34" charset="-128"/>
          <a:cs typeface="Arial" pitchFamily="34" charset="0"/>
        </a:defRPr>
      </a:lvl3pPr>
      <a:lvl4pPr algn="r" rtl="0" eaLnBrk="0" fontAlgn="base" hangingPunct="0">
        <a:lnSpc>
          <a:spcPts val="3100"/>
        </a:lnSpc>
        <a:spcBef>
          <a:spcPct val="0"/>
        </a:spcBef>
        <a:spcAft>
          <a:spcPct val="0"/>
        </a:spcAft>
        <a:defRPr sz="3600">
          <a:solidFill>
            <a:schemeClr val="bg1"/>
          </a:solidFill>
          <a:latin typeface="Arial" pitchFamily="34" charset="0"/>
          <a:ea typeface="MS PGothic" pitchFamily="34" charset="-128"/>
          <a:cs typeface="Arial" pitchFamily="34" charset="0"/>
        </a:defRPr>
      </a:lvl4pPr>
      <a:lvl5pPr algn="r" rtl="0" eaLnBrk="0" fontAlgn="base" hangingPunct="0">
        <a:lnSpc>
          <a:spcPts val="3100"/>
        </a:lnSpc>
        <a:spcBef>
          <a:spcPct val="0"/>
        </a:spcBef>
        <a:spcAft>
          <a:spcPct val="0"/>
        </a:spcAft>
        <a:defRPr sz="3600">
          <a:solidFill>
            <a:schemeClr val="bg1"/>
          </a:solidFill>
          <a:latin typeface="Arial" pitchFamily="34" charset="0"/>
          <a:ea typeface="MS PGothic" pitchFamily="34" charset="-128"/>
          <a:cs typeface="Arial" pitchFamily="34" charset="0"/>
        </a:defRPr>
      </a:lvl5pPr>
      <a:lvl6pPr marL="457200" algn="r" rtl="0" fontAlgn="base">
        <a:spcBef>
          <a:spcPct val="0"/>
        </a:spcBef>
        <a:spcAft>
          <a:spcPct val="0"/>
        </a:spcAft>
        <a:defRPr sz="2800">
          <a:solidFill>
            <a:schemeClr val="bg1"/>
          </a:solidFill>
          <a:latin typeface="Arial" pitchFamily="34" charset="0"/>
          <a:cs typeface="Arial" pitchFamily="34" charset="0"/>
        </a:defRPr>
      </a:lvl6pPr>
      <a:lvl7pPr marL="914400" algn="r" rtl="0" fontAlgn="base">
        <a:spcBef>
          <a:spcPct val="0"/>
        </a:spcBef>
        <a:spcAft>
          <a:spcPct val="0"/>
        </a:spcAft>
        <a:defRPr sz="2800">
          <a:solidFill>
            <a:schemeClr val="bg1"/>
          </a:solidFill>
          <a:latin typeface="Arial" pitchFamily="34" charset="0"/>
          <a:cs typeface="Arial" pitchFamily="34" charset="0"/>
        </a:defRPr>
      </a:lvl7pPr>
      <a:lvl8pPr marL="1371600" algn="r" rtl="0" fontAlgn="base">
        <a:spcBef>
          <a:spcPct val="0"/>
        </a:spcBef>
        <a:spcAft>
          <a:spcPct val="0"/>
        </a:spcAft>
        <a:defRPr sz="2800">
          <a:solidFill>
            <a:schemeClr val="bg1"/>
          </a:solidFill>
          <a:latin typeface="Arial" pitchFamily="34" charset="0"/>
          <a:cs typeface="Arial" pitchFamily="34" charset="0"/>
        </a:defRPr>
      </a:lvl8pPr>
      <a:lvl9pPr marL="1828800" algn="r" rtl="0" fontAlgn="base">
        <a:spcBef>
          <a:spcPct val="0"/>
        </a:spcBef>
        <a:spcAft>
          <a:spcPct val="0"/>
        </a:spcAft>
        <a:defRPr sz="2800">
          <a:solidFill>
            <a:schemeClr val="bg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Font typeface="Wingdings" pitchFamily="2" charset="2"/>
        <a:buChar char="Ø"/>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Wingdings" pitchFamily="2" charset="2"/>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kowoma.de/en/gps/satellites.ht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ebapp.csrs-scrs.nrcan-rncan.gc.ca/geod/tools-outils/ppp.php" TargetMode="External"/><Relationship Id="rId2" Type="http://schemas.openxmlformats.org/officeDocument/2006/relationships/hyperlink" Target="https://www.ngs.noaa.gov/OPUS/" TargetMode="External"/><Relationship Id="rId1" Type="http://schemas.openxmlformats.org/officeDocument/2006/relationships/slideLayout" Target="../slideLayouts/slideLayout2.xml"/><Relationship Id="rId4" Type="http://schemas.openxmlformats.org/officeDocument/2006/relationships/hyperlink" Target="http://www-gpsg.mit.edu/~simon/gtgk/docs.ht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Global_Positioning_Syste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8.JP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gpsinformation.net/main/almanac.tx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6" descr="seondary_jvv_imag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37650" cy="6858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7410" name="Title 3"/>
          <p:cNvSpPr>
            <a:spLocks noGrp="1"/>
          </p:cNvSpPr>
          <p:nvPr>
            <p:ph type="title"/>
          </p:nvPr>
        </p:nvSpPr>
        <p:spPr>
          <a:xfrm>
            <a:off x="400833" y="851770"/>
            <a:ext cx="8379911" cy="2831231"/>
          </a:xfrm>
          <a:solidFill>
            <a:srgbClr val="292929">
              <a:alpha val="92940"/>
            </a:srgbClr>
          </a:solidFill>
        </p:spPr>
        <p:txBody>
          <a:bodyPr/>
          <a:lstStyle/>
          <a:p>
            <a:pPr algn="ctr" eaLnBrk="1" hangingPunct="1">
              <a:lnSpc>
                <a:spcPct val="100000"/>
              </a:lnSpc>
            </a:pPr>
            <a:r>
              <a:rPr lang="en-US" dirty="0"/>
              <a:t>Introduction to </a:t>
            </a:r>
            <a:br>
              <a:rPr lang="en-US" dirty="0"/>
            </a:br>
            <a:r>
              <a:rPr lang="en-US" dirty="0"/>
              <a:t>Global Navigation Satellite Systems (GNSS</a:t>
            </a:r>
            <a:br>
              <a:rPr lang="en-US" dirty="0"/>
            </a:br>
            <a:br>
              <a:rPr lang="en-US" dirty="0"/>
            </a:br>
            <a:r>
              <a:rPr lang="en-US" sz="2400" dirty="0"/>
              <a:t>Acknowledgements:</a:t>
            </a:r>
            <a:br>
              <a:rPr lang="en-US" dirty="0"/>
            </a:br>
            <a:r>
              <a:rPr lang="en-US" sz="1600" dirty="0"/>
              <a:t>Vince Cronin (Baylor University), Shelley Olds (UNAVCO),</a:t>
            </a:r>
            <a:br>
              <a:rPr lang="en-US" sz="1600" dirty="0"/>
            </a:br>
            <a:r>
              <a:rPr lang="en-US" sz="1600" dirty="0"/>
              <a:t>Beth Pratt-Sitaula (UNAVCO), Benjamin Crosby (Idaho State), Ian Lauer (Idaho State) </a:t>
            </a:r>
            <a:endParaRPr lang="en-US" sz="2800" dirty="0"/>
          </a:p>
        </p:txBody>
      </p:sp>
      <p:sp>
        <p:nvSpPr>
          <p:cNvPr id="2" name="TextBox 1"/>
          <p:cNvSpPr txBox="1"/>
          <p:nvPr/>
        </p:nvSpPr>
        <p:spPr>
          <a:xfrm>
            <a:off x="-24902" y="6568549"/>
            <a:ext cx="142934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Version May 2019</a:t>
            </a:r>
          </a:p>
        </p:txBody>
      </p:sp>
    </p:spTree>
    <p:extLst>
      <p:ext uri="{BB962C8B-B14F-4D97-AF65-F5344CB8AC3E}">
        <p14:creationId xmlns:p14="http://schemas.microsoft.com/office/powerpoint/2010/main" val="1569941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94" y="60324"/>
            <a:ext cx="6632806" cy="871167"/>
          </a:xfrm>
        </p:spPr>
        <p:txBody>
          <a:bodyPr/>
          <a:lstStyle/>
          <a:p>
            <a:r>
              <a:rPr lang="en-US" dirty="0"/>
              <a:t>Components of a GNSS system</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(relative to the earth’s center)</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Geographic coordinates (lat., long., elev., in deg.)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Projected coordinates (UTM, state plane, in m or </a:t>
            </a:r>
            <a:r>
              <a:rPr kumimoji="0" lang="en-US" sz="26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ft</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14" name="TextBox 13">
            <a:extLst>
              <a:ext uri="{FF2B5EF4-FFF2-40B4-BE49-F238E27FC236}">
                <a16:creationId xmlns:a16="http://schemas.microsoft.com/office/drawing/2014/main" id="{E5EBBF8C-FF23-423E-94C0-033DA4FA5108}"/>
              </a:ext>
            </a:extLst>
          </p:cNvPr>
          <p:cNvSpPr txBox="1"/>
          <p:nvPr/>
        </p:nvSpPr>
        <p:spPr>
          <a:xfrm>
            <a:off x="3649305" y="6023998"/>
            <a:ext cx="2210862"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Geographic System</a:t>
            </a:r>
          </a:p>
        </p:txBody>
      </p:sp>
      <p:sp>
        <p:nvSpPr>
          <p:cNvPr id="15" name="TextBox 14">
            <a:extLst>
              <a:ext uri="{FF2B5EF4-FFF2-40B4-BE49-F238E27FC236}">
                <a16:creationId xmlns:a16="http://schemas.microsoft.com/office/drawing/2014/main" id="{DFFFA434-2E8B-4C72-861F-3EFDC29B17C9}"/>
              </a:ext>
            </a:extLst>
          </p:cNvPr>
          <p:cNvSpPr txBox="1"/>
          <p:nvPr/>
        </p:nvSpPr>
        <p:spPr>
          <a:xfrm>
            <a:off x="6803620" y="6000646"/>
            <a:ext cx="19928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Projected System</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a:blip r:embed="rId3"/>
          <a:stretch>
            <a:fillRect/>
          </a:stretch>
        </p:blipFill>
        <p:spPr>
          <a:xfrm>
            <a:off x="164899" y="3093985"/>
            <a:ext cx="8543122" cy="2796704"/>
          </a:xfrm>
          <a:prstGeom prst="rect">
            <a:avLst/>
          </a:prstGeom>
        </p:spPr>
      </p:pic>
    </p:spTree>
    <p:extLst>
      <p:ext uri="{BB962C8B-B14F-4D97-AF65-F5344CB8AC3E}">
        <p14:creationId xmlns:p14="http://schemas.microsoft.com/office/powerpoint/2010/main" val="3771050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GNSS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Tree>
    <p:extLst>
      <p:ext uri="{BB962C8B-B14F-4D97-AF65-F5344CB8AC3E}">
        <p14:creationId xmlns:p14="http://schemas.microsoft.com/office/powerpoint/2010/main" val="34470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GNSS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
        <p:nvSpPr>
          <p:cNvPr id="3" name="TextBox 2">
            <a:extLst>
              <a:ext uri="{FF2B5EF4-FFF2-40B4-BE49-F238E27FC236}">
                <a16:creationId xmlns:a16="http://schemas.microsoft.com/office/drawing/2014/main" id="{FEFE5B8E-BE3B-A645-9F55-3342E05B3E20}"/>
              </a:ext>
            </a:extLst>
          </p:cNvPr>
          <p:cNvSpPr txBox="1"/>
          <p:nvPr/>
        </p:nvSpPr>
        <p:spPr>
          <a:xfrm>
            <a:off x="4037610" y="3429000"/>
            <a:ext cx="464325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GNSS signal communicates the position and velocity of the satellite at a particular time</a:t>
            </a:r>
          </a:p>
          <a:p>
            <a:pPr marL="285750" indent="-285750">
              <a:buFont typeface="Arial" panose="020B0604020202020204" pitchFamily="34" charset="0"/>
              <a:buChar char="•"/>
            </a:pPr>
            <a:r>
              <a:rPr lang="en-US" sz="2400" b="1" dirty="0"/>
              <a:t>Q. - How many satellites are needed to determine one’s position in 3D space using GNSS?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63844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0389" y="60324"/>
            <a:ext cx="8233611" cy="871167"/>
          </a:xfrm>
          <a:noFill/>
        </p:spPr>
        <p:txBody>
          <a:bodyPr lIns="92075" tIns="46038" rIns="92075" bIns="46038"/>
          <a:lstStyle/>
          <a:p>
            <a:pPr eaLnBrk="1" hangingPunct="1"/>
            <a:r>
              <a:rPr lang="en-US" dirty="0"/>
              <a:t>Antennas receive data streams</a:t>
            </a:r>
            <a:endParaRPr lang="en-US" dirty="0">
              <a:ea typeface="MS PGothic" pitchFamily="34" charset="-128"/>
            </a:endParaRPr>
          </a:p>
        </p:txBody>
      </p:sp>
      <p:grpSp>
        <p:nvGrpSpPr>
          <p:cNvPr id="111620" name="Group 4"/>
          <p:cNvGrpSpPr>
            <a:grpSpLocks/>
          </p:cNvGrpSpPr>
          <p:nvPr/>
        </p:nvGrpSpPr>
        <p:grpSpPr bwMode="auto">
          <a:xfrm>
            <a:off x="309442" y="1481991"/>
            <a:ext cx="8329613" cy="5195887"/>
            <a:chOff x="144" y="480"/>
            <a:chExt cx="5247" cy="3273"/>
          </a:xfrm>
        </p:grpSpPr>
        <p:sp>
          <p:nvSpPr>
            <p:cNvPr id="111622" name="Oval 5"/>
            <p:cNvSpPr>
              <a:spLocks noChangeArrowheads="1"/>
            </p:cNvSpPr>
            <p:nvPr/>
          </p:nvSpPr>
          <p:spPr bwMode="auto">
            <a:xfrm>
              <a:off x="288" y="2112"/>
              <a:ext cx="5103" cy="1641"/>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3" name="Oval 6"/>
            <p:cNvSpPr>
              <a:spLocks noChangeArrowheads="1"/>
            </p:cNvSpPr>
            <p:nvPr/>
          </p:nvSpPr>
          <p:spPr bwMode="auto">
            <a:xfrm>
              <a:off x="1412" y="2276"/>
              <a:ext cx="3041" cy="1271"/>
            </a:xfrm>
            <a:prstGeom prst="ellipse">
              <a:avLst/>
            </a:prstGeom>
            <a:noFill/>
            <a:ln w="25400">
              <a:solidFill>
                <a:srgbClr val="1C1C1C"/>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4" name="Oval 7"/>
            <p:cNvSpPr>
              <a:spLocks noChangeArrowheads="1"/>
            </p:cNvSpPr>
            <p:nvPr/>
          </p:nvSpPr>
          <p:spPr bwMode="auto">
            <a:xfrm>
              <a:off x="2942" y="2804"/>
              <a:ext cx="38" cy="30"/>
            </a:xfrm>
            <a:prstGeom prst="ellipse">
              <a:avLst/>
            </a:prstGeom>
            <a:solidFill>
              <a:schemeClr val="tx2"/>
            </a:solidFill>
            <a:ln w="25400">
              <a:solidFill>
                <a:schemeClr val="tx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5" name="Freeform 8"/>
            <p:cNvSpPr>
              <a:spLocks/>
            </p:cNvSpPr>
            <p:nvPr/>
          </p:nvSpPr>
          <p:spPr bwMode="auto">
            <a:xfrm rot="-3294368">
              <a:off x="2480" y="1406"/>
              <a:ext cx="1779" cy="241"/>
            </a:xfrm>
            <a:custGeom>
              <a:avLst/>
              <a:gdLst>
                <a:gd name="T0" fmla="*/ 0 w 3828"/>
                <a:gd name="T1" fmla="*/ 1 h 367"/>
                <a:gd name="T2" fmla="*/ 0 w 3828"/>
                <a:gd name="T3" fmla="*/ 1 h 367"/>
                <a:gd name="T4" fmla="*/ 0 w 3828"/>
                <a:gd name="T5" fmla="*/ 0 h 367"/>
                <a:gd name="T6" fmla="*/ 0 w 3828"/>
                <a:gd name="T7" fmla="*/ 0 h 367"/>
                <a:gd name="T8" fmla="*/ 0 w 3828"/>
                <a:gd name="T9" fmla="*/ 1 h 367"/>
                <a:gd name="T10" fmla="*/ 0 w 3828"/>
                <a:gd name="T11" fmla="*/ 1 h 367"/>
                <a:gd name="T12" fmla="*/ 0 w 3828"/>
                <a:gd name="T13" fmla="*/ 1 h 367"/>
                <a:gd name="T14" fmla="*/ 0 w 3828"/>
                <a:gd name="T15" fmla="*/ 0 h 367"/>
                <a:gd name="T16" fmla="*/ 0 w 3828"/>
                <a:gd name="T17" fmla="*/ 0 h 367"/>
                <a:gd name="T18" fmla="*/ 0 w 3828"/>
                <a:gd name="T19" fmla="*/ 1 h 367"/>
                <a:gd name="T20" fmla="*/ 0 w 3828"/>
                <a:gd name="T21" fmla="*/ 1 h 367"/>
                <a:gd name="T22" fmla="*/ 0 w 3828"/>
                <a:gd name="T23" fmla="*/ 0 h 367"/>
                <a:gd name="T24" fmla="*/ 0 w 3828"/>
                <a:gd name="T25" fmla="*/ 0 h 367"/>
                <a:gd name="T26" fmla="*/ 0 w 3828"/>
                <a:gd name="T27" fmla="*/ 1 h 367"/>
                <a:gd name="T28" fmla="*/ 0 w 3828"/>
                <a:gd name="T29" fmla="*/ 1 h 367"/>
                <a:gd name="T30" fmla="*/ 0 w 3828"/>
                <a:gd name="T31" fmla="*/ 0 h 367"/>
                <a:gd name="T32" fmla="*/ 0 w 3828"/>
                <a:gd name="T33" fmla="*/ 0 h 367"/>
                <a:gd name="T34" fmla="*/ 0 w 3828"/>
                <a:gd name="T35" fmla="*/ 1 h 367"/>
                <a:gd name="T36" fmla="*/ 0 w 3828"/>
                <a:gd name="T37" fmla="*/ 1 h 367"/>
                <a:gd name="T38" fmla="*/ 0 w 3828"/>
                <a:gd name="T39" fmla="*/ 0 h 367"/>
                <a:gd name="T40" fmla="*/ 0 w 3828"/>
                <a:gd name="T41" fmla="*/ 0 h 367"/>
                <a:gd name="T42" fmla="*/ 0 w 3828"/>
                <a:gd name="T43" fmla="*/ 1 h 367"/>
                <a:gd name="T44" fmla="*/ 0 w 3828"/>
                <a:gd name="T45" fmla="*/ 1 h 367"/>
                <a:gd name="T46" fmla="*/ 0 w 3828"/>
                <a:gd name="T47" fmla="*/ 0 h 367"/>
                <a:gd name="T48" fmla="*/ 0 w 3828"/>
                <a:gd name="T49" fmla="*/ 0 h 367"/>
                <a:gd name="T50" fmla="*/ 0 w 3828"/>
                <a:gd name="T51" fmla="*/ 1 h 367"/>
                <a:gd name="T52" fmla="*/ 0 w 3828"/>
                <a:gd name="T53" fmla="*/ 1 h 367"/>
                <a:gd name="T54" fmla="*/ 0 w 3828"/>
                <a:gd name="T55" fmla="*/ 0 h 367"/>
                <a:gd name="T56" fmla="*/ 0 w 3828"/>
                <a:gd name="T57" fmla="*/ 0 h 367"/>
                <a:gd name="T58" fmla="*/ 0 w 3828"/>
                <a:gd name="T59" fmla="*/ 1 h 367"/>
                <a:gd name="T60" fmla="*/ 0 w 3828"/>
                <a:gd name="T61" fmla="*/ 1 h 367"/>
                <a:gd name="T62" fmla="*/ 0 w 3828"/>
                <a:gd name="T63" fmla="*/ 1 h 367"/>
                <a:gd name="T64" fmla="*/ 0 w 3828"/>
                <a:gd name="T65" fmla="*/ 0 h 367"/>
                <a:gd name="T66" fmla="*/ 0 w 3828"/>
                <a:gd name="T67" fmla="*/ 0 h 367"/>
                <a:gd name="T68" fmla="*/ 0 w 3828"/>
                <a:gd name="T69" fmla="*/ 1 h 367"/>
                <a:gd name="T70" fmla="*/ 0 w 3828"/>
                <a:gd name="T71" fmla="*/ 1 h 367"/>
                <a:gd name="T72" fmla="*/ 0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26" name="Group 9"/>
            <p:cNvGrpSpPr>
              <a:grpSpLocks/>
            </p:cNvGrpSpPr>
            <p:nvPr/>
          </p:nvGrpSpPr>
          <p:grpSpPr bwMode="auto">
            <a:xfrm>
              <a:off x="3888" y="480"/>
              <a:ext cx="430" cy="435"/>
              <a:chOff x="5138" y="768"/>
              <a:chExt cx="430" cy="435"/>
            </a:xfrm>
          </p:grpSpPr>
          <p:sp>
            <p:nvSpPr>
              <p:cNvPr id="111705" name="Freeform 10"/>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6" name="Freeform 11"/>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7" name="Freeform 12"/>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8" name="Freeform 13"/>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9" name="Freeform 14"/>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10" name="Line 15"/>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11" name="Line 16"/>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27" name="Freeform 17"/>
            <p:cNvSpPr>
              <a:spLocks/>
            </p:cNvSpPr>
            <p:nvPr/>
          </p:nvSpPr>
          <p:spPr bwMode="auto">
            <a:xfrm rot="-2328402">
              <a:off x="2832" y="1584"/>
              <a:ext cx="2163"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1 w 3828"/>
                <a:gd name="T13" fmla="*/ 1 h 367"/>
                <a:gd name="T14" fmla="*/ 1 w 3828"/>
                <a:gd name="T15" fmla="*/ 0 h 367"/>
                <a:gd name="T16" fmla="*/ 1 w 3828"/>
                <a:gd name="T17" fmla="*/ 0 h 367"/>
                <a:gd name="T18" fmla="*/ 1 w 3828"/>
                <a:gd name="T19" fmla="*/ 1 h 367"/>
                <a:gd name="T20" fmla="*/ 1 w 3828"/>
                <a:gd name="T21" fmla="*/ 1 h 367"/>
                <a:gd name="T22" fmla="*/ 1 w 3828"/>
                <a:gd name="T23" fmla="*/ 0 h 367"/>
                <a:gd name="T24" fmla="*/ 1 w 3828"/>
                <a:gd name="T25" fmla="*/ 0 h 367"/>
                <a:gd name="T26" fmla="*/ 1 w 3828"/>
                <a:gd name="T27" fmla="*/ 1 h 367"/>
                <a:gd name="T28" fmla="*/ 1 w 3828"/>
                <a:gd name="T29" fmla="*/ 1 h 367"/>
                <a:gd name="T30" fmla="*/ 1 w 3828"/>
                <a:gd name="T31" fmla="*/ 0 h 367"/>
                <a:gd name="T32" fmla="*/ 1 w 3828"/>
                <a:gd name="T33" fmla="*/ 0 h 367"/>
                <a:gd name="T34" fmla="*/ 1 w 3828"/>
                <a:gd name="T35" fmla="*/ 1 h 367"/>
                <a:gd name="T36" fmla="*/ 1 w 3828"/>
                <a:gd name="T37" fmla="*/ 1 h 367"/>
                <a:gd name="T38" fmla="*/ 1 w 3828"/>
                <a:gd name="T39" fmla="*/ 0 h 367"/>
                <a:gd name="T40" fmla="*/ 1 w 3828"/>
                <a:gd name="T41" fmla="*/ 0 h 367"/>
                <a:gd name="T42" fmla="*/ 1 w 3828"/>
                <a:gd name="T43" fmla="*/ 1 h 367"/>
                <a:gd name="T44" fmla="*/ 1 w 3828"/>
                <a:gd name="T45" fmla="*/ 1 h 367"/>
                <a:gd name="T46" fmla="*/ 1 w 3828"/>
                <a:gd name="T47" fmla="*/ 0 h 367"/>
                <a:gd name="T48" fmla="*/ 1 w 3828"/>
                <a:gd name="T49" fmla="*/ 0 h 367"/>
                <a:gd name="T50" fmla="*/ 1 w 3828"/>
                <a:gd name="T51" fmla="*/ 1 h 367"/>
                <a:gd name="T52" fmla="*/ 1 w 3828"/>
                <a:gd name="T53" fmla="*/ 1 h 367"/>
                <a:gd name="T54" fmla="*/ 1 w 3828"/>
                <a:gd name="T55" fmla="*/ 0 h 367"/>
                <a:gd name="T56" fmla="*/ 1 w 3828"/>
                <a:gd name="T57" fmla="*/ 0 h 367"/>
                <a:gd name="T58" fmla="*/ 1 w 3828"/>
                <a:gd name="T59" fmla="*/ 1 h 367"/>
                <a:gd name="T60" fmla="*/ 1 w 3828"/>
                <a:gd name="T61" fmla="*/ 1 h 367"/>
                <a:gd name="T62" fmla="*/ 1 w 3828"/>
                <a:gd name="T63" fmla="*/ 1 h 367"/>
                <a:gd name="T64" fmla="*/ 1 w 3828"/>
                <a:gd name="T65" fmla="*/ 0 h 367"/>
                <a:gd name="T66" fmla="*/ 1 w 3828"/>
                <a:gd name="T67" fmla="*/ 0 h 367"/>
                <a:gd name="T68" fmla="*/ 1 w 3828"/>
                <a:gd name="T69" fmla="*/ 1 h 367"/>
                <a:gd name="T70" fmla="*/ 1 w 3828"/>
                <a:gd name="T71" fmla="*/ 1 h 367"/>
                <a:gd name="T72" fmla="*/ 1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28" name="Group 18"/>
            <p:cNvGrpSpPr>
              <a:grpSpLocks/>
            </p:cNvGrpSpPr>
            <p:nvPr/>
          </p:nvGrpSpPr>
          <p:grpSpPr bwMode="auto">
            <a:xfrm>
              <a:off x="4800" y="720"/>
              <a:ext cx="430" cy="435"/>
              <a:chOff x="5138" y="768"/>
              <a:chExt cx="430" cy="435"/>
            </a:xfrm>
          </p:grpSpPr>
          <p:sp>
            <p:nvSpPr>
              <p:cNvPr id="111698" name="Freeform 19"/>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9" name="Freeform 20"/>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0" name="Freeform 21"/>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1" name="Freeform 22"/>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2" name="Freeform 23"/>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3" name="Line 24"/>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4" name="Line 25"/>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29" name="Freeform 26"/>
            <p:cNvSpPr>
              <a:spLocks/>
            </p:cNvSpPr>
            <p:nvPr/>
          </p:nvSpPr>
          <p:spPr bwMode="auto">
            <a:xfrm rot="-7728402">
              <a:off x="1055" y="1489"/>
              <a:ext cx="2163"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1 w 3828"/>
                <a:gd name="T13" fmla="*/ 1 h 367"/>
                <a:gd name="T14" fmla="*/ 1 w 3828"/>
                <a:gd name="T15" fmla="*/ 0 h 367"/>
                <a:gd name="T16" fmla="*/ 1 w 3828"/>
                <a:gd name="T17" fmla="*/ 0 h 367"/>
                <a:gd name="T18" fmla="*/ 1 w 3828"/>
                <a:gd name="T19" fmla="*/ 1 h 367"/>
                <a:gd name="T20" fmla="*/ 1 w 3828"/>
                <a:gd name="T21" fmla="*/ 1 h 367"/>
                <a:gd name="T22" fmla="*/ 1 w 3828"/>
                <a:gd name="T23" fmla="*/ 0 h 367"/>
                <a:gd name="T24" fmla="*/ 1 w 3828"/>
                <a:gd name="T25" fmla="*/ 0 h 367"/>
                <a:gd name="T26" fmla="*/ 1 w 3828"/>
                <a:gd name="T27" fmla="*/ 1 h 367"/>
                <a:gd name="T28" fmla="*/ 1 w 3828"/>
                <a:gd name="T29" fmla="*/ 1 h 367"/>
                <a:gd name="T30" fmla="*/ 1 w 3828"/>
                <a:gd name="T31" fmla="*/ 0 h 367"/>
                <a:gd name="T32" fmla="*/ 1 w 3828"/>
                <a:gd name="T33" fmla="*/ 0 h 367"/>
                <a:gd name="T34" fmla="*/ 1 w 3828"/>
                <a:gd name="T35" fmla="*/ 1 h 367"/>
                <a:gd name="T36" fmla="*/ 1 w 3828"/>
                <a:gd name="T37" fmla="*/ 1 h 367"/>
                <a:gd name="T38" fmla="*/ 1 w 3828"/>
                <a:gd name="T39" fmla="*/ 0 h 367"/>
                <a:gd name="T40" fmla="*/ 1 w 3828"/>
                <a:gd name="T41" fmla="*/ 0 h 367"/>
                <a:gd name="T42" fmla="*/ 1 w 3828"/>
                <a:gd name="T43" fmla="*/ 1 h 367"/>
                <a:gd name="T44" fmla="*/ 1 w 3828"/>
                <a:gd name="T45" fmla="*/ 1 h 367"/>
                <a:gd name="T46" fmla="*/ 1 w 3828"/>
                <a:gd name="T47" fmla="*/ 0 h 367"/>
                <a:gd name="T48" fmla="*/ 1 w 3828"/>
                <a:gd name="T49" fmla="*/ 0 h 367"/>
                <a:gd name="T50" fmla="*/ 1 w 3828"/>
                <a:gd name="T51" fmla="*/ 1 h 367"/>
                <a:gd name="T52" fmla="*/ 1 w 3828"/>
                <a:gd name="T53" fmla="*/ 1 h 367"/>
                <a:gd name="T54" fmla="*/ 1 w 3828"/>
                <a:gd name="T55" fmla="*/ 0 h 367"/>
                <a:gd name="T56" fmla="*/ 1 w 3828"/>
                <a:gd name="T57" fmla="*/ 0 h 367"/>
                <a:gd name="T58" fmla="*/ 1 w 3828"/>
                <a:gd name="T59" fmla="*/ 1 h 367"/>
                <a:gd name="T60" fmla="*/ 1 w 3828"/>
                <a:gd name="T61" fmla="*/ 1 h 367"/>
                <a:gd name="T62" fmla="*/ 1 w 3828"/>
                <a:gd name="T63" fmla="*/ 1 h 367"/>
                <a:gd name="T64" fmla="*/ 1 w 3828"/>
                <a:gd name="T65" fmla="*/ 0 h 367"/>
                <a:gd name="T66" fmla="*/ 1 w 3828"/>
                <a:gd name="T67" fmla="*/ 0 h 367"/>
                <a:gd name="T68" fmla="*/ 1 w 3828"/>
                <a:gd name="T69" fmla="*/ 1 h 367"/>
                <a:gd name="T70" fmla="*/ 1 w 3828"/>
                <a:gd name="T71" fmla="*/ 1 h 367"/>
                <a:gd name="T72" fmla="*/ 1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0" name="Group 27"/>
            <p:cNvGrpSpPr>
              <a:grpSpLocks/>
            </p:cNvGrpSpPr>
            <p:nvPr/>
          </p:nvGrpSpPr>
          <p:grpSpPr bwMode="auto">
            <a:xfrm rot="-5400000">
              <a:off x="1107" y="477"/>
              <a:ext cx="430" cy="435"/>
              <a:chOff x="5138" y="768"/>
              <a:chExt cx="430" cy="435"/>
            </a:xfrm>
          </p:grpSpPr>
          <p:sp>
            <p:nvSpPr>
              <p:cNvPr id="111691" name="Freeform 28"/>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2" name="Freeform 29"/>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3" name="Freeform 30"/>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4" name="Freeform 31"/>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5" name="Freeform 32"/>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6" name="Line 33"/>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7" name="Line 34"/>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1" name="Freeform 35"/>
            <p:cNvSpPr>
              <a:spLocks/>
            </p:cNvSpPr>
            <p:nvPr/>
          </p:nvSpPr>
          <p:spPr bwMode="auto">
            <a:xfrm rot="11940003" flipV="1">
              <a:off x="366" y="1953"/>
              <a:ext cx="2536"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2 w 3828"/>
                <a:gd name="T13" fmla="*/ 1 h 367"/>
                <a:gd name="T14" fmla="*/ 2 w 3828"/>
                <a:gd name="T15" fmla="*/ 0 h 367"/>
                <a:gd name="T16" fmla="*/ 3 w 3828"/>
                <a:gd name="T17" fmla="*/ 0 h 367"/>
                <a:gd name="T18" fmla="*/ 3 w 3828"/>
                <a:gd name="T19" fmla="*/ 1 h 367"/>
                <a:gd name="T20" fmla="*/ 4 w 3828"/>
                <a:gd name="T21" fmla="*/ 1 h 367"/>
                <a:gd name="T22" fmla="*/ 4 w 3828"/>
                <a:gd name="T23" fmla="*/ 0 h 367"/>
                <a:gd name="T24" fmla="*/ 5 w 3828"/>
                <a:gd name="T25" fmla="*/ 0 h 367"/>
                <a:gd name="T26" fmla="*/ 5 w 3828"/>
                <a:gd name="T27" fmla="*/ 1 h 367"/>
                <a:gd name="T28" fmla="*/ 5 w 3828"/>
                <a:gd name="T29" fmla="*/ 1 h 367"/>
                <a:gd name="T30" fmla="*/ 5 w 3828"/>
                <a:gd name="T31" fmla="*/ 0 h 367"/>
                <a:gd name="T32" fmla="*/ 6 w 3828"/>
                <a:gd name="T33" fmla="*/ 0 h 367"/>
                <a:gd name="T34" fmla="*/ 6 w 3828"/>
                <a:gd name="T35" fmla="*/ 1 h 367"/>
                <a:gd name="T36" fmla="*/ 6 w 3828"/>
                <a:gd name="T37" fmla="*/ 1 h 367"/>
                <a:gd name="T38" fmla="*/ 6 w 3828"/>
                <a:gd name="T39" fmla="*/ 0 h 367"/>
                <a:gd name="T40" fmla="*/ 7 w 3828"/>
                <a:gd name="T41" fmla="*/ 0 h 367"/>
                <a:gd name="T42" fmla="*/ 7 w 3828"/>
                <a:gd name="T43" fmla="*/ 1 h 367"/>
                <a:gd name="T44" fmla="*/ 8 w 3828"/>
                <a:gd name="T45" fmla="*/ 1 h 367"/>
                <a:gd name="T46" fmla="*/ 8 w 3828"/>
                <a:gd name="T47" fmla="*/ 0 h 367"/>
                <a:gd name="T48" fmla="*/ 9 w 3828"/>
                <a:gd name="T49" fmla="*/ 0 h 367"/>
                <a:gd name="T50" fmla="*/ 9 w 3828"/>
                <a:gd name="T51" fmla="*/ 1 h 367"/>
                <a:gd name="T52" fmla="*/ 9 w 3828"/>
                <a:gd name="T53" fmla="*/ 1 h 367"/>
                <a:gd name="T54" fmla="*/ 9 w 3828"/>
                <a:gd name="T55" fmla="*/ 0 h 367"/>
                <a:gd name="T56" fmla="*/ 10 w 3828"/>
                <a:gd name="T57" fmla="*/ 0 h 367"/>
                <a:gd name="T58" fmla="*/ 10 w 3828"/>
                <a:gd name="T59" fmla="*/ 1 h 367"/>
                <a:gd name="T60" fmla="*/ 10 w 3828"/>
                <a:gd name="T61" fmla="*/ 1 h 367"/>
                <a:gd name="T62" fmla="*/ 11 w 3828"/>
                <a:gd name="T63" fmla="*/ 1 h 367"/>
                <a:gd name="T64" fmla="*/ 11 w 3828"/>
                <a:gd name="T65" fmla="*/ 0 h 367"/>
                <a:gd name="T66" fmla="*/ 11 w 3828"/>
                <a:gd name="T67" fmla="*/ 0 h 367"/>
                <a:gd name="T68" fmla="*/ 11 w 3828"/>
                <a:gd name="T69" fmla="*/ 1 h 367"/>
                <a:gd name="T70" fmla="*/ 11 w 3828"/>
                <a:gd name="T71" fmla="*/ 1 h 367"/>
                <a:gd name="T72" fmla="*/ 12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2" name="Group 36"/>
            <p:cNvGrpSpPr>
              <a:grpSpLocks/>
            </p:cNvGrpSpPr>
            <p:nvPr/>
          </p:nvGrpSpPr>
          <p:grpSpPr bwMode="auto">
            <a:xfrm rot="-6771571">
              <a:off x="166" y="1082"/>
              <a:ext cx="421" cy="465"/>
              <a:chOff x="5138" y="768"/>
              <a:chExt cx="430" cy="435"/>
            </a:xfrm>
          </p:grpSpPr>
          <p:sp>
            <p:nvSpPr>
              <p:cNvPr id="111684" name="Freeform 37"/>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5" name="Freeform 38"/>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6" name="Freeform 39"/>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7" name="Freeform 40"/>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8" name="Freeform 41"/>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9" name="Line 42"/>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0" name="Line 43"/>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1634" name="Group 45"/>
            <p:cNvGrpSpPr>
              <a:grpSpLocks/>
            </p:cNvGrpSpPr>
            <p:nvPr/>
          </p:nvGrpSpPr>
          <p:grpSpPr bwMode="auto">
            <a:xfrm>
              <a:off x="1824" y="2352"/>
              <a:ext cx="1836" cy="1029"/>
              <a:chOff x="1677" y="2762"/>
              <a:chExt cx="2220" cy="1244"/>
            </a:xfrm>
          </p:grpSpPr>
          <p:sp>
            <p:nvSpPr>
              <p:cNvPr id="111635" name="Oval 46"/>
              <p:cNvSpPr>
                <a:spLocks noChangeArrowheads="1"/>
              </p:cNvSpPr>
              <p:nvPr/>
            </p:nvSpPr>
            <p:spPr bwMode="auto">
              <a:xfrm>
                <a:off x="1677" y="3250"/>
                <a:ext cx="2220" cy="756"/>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6" name="Group 47"/>
              <p:cNvGrpSpPr>
                <a:grpSpLocks/>
              </p:cNvGrpSpPr>
              <p:nvPr/>
            </p:nvGrpSpPr>
            <p:grpSpPr bwMode="auto">
              <a:xfrm>
                <a:off x="2877" y="2762"/>
                <a:ext cx="572" cy="910"/>
                <a:chOff x="2877" y="2762"/>
                <a:chExt cx="572" cy="910"/>
              </a:xfrm>
            </p:grpSpPr>
            <p:pic>
              <p:nvPicPr>
                <p:cNvPr id="111680" name="Picture 4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 y="2867"/>
                  <a:ext cx="572" cy="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81" name="Oval 49"/>
                <p:cNvSpPr>
                  <a:spLocks noChangeArrowheads="1"/>
                </p:cNvSpPr>
                <p:nvPr/>
              </p:nvSpPr>
              <p:spPr bwMode="auto">
                <a:xfrm>
                  <a:off x="2986" y="2762"/>
                  <a:ext cx="367" cy="82"/>
                </a:xfrm>
                <a:prstGeom prst="ellipse">
                  <a:avLst/>
                </a:prstGeom>
                <a:solidFill>
                  <a:srgbClr val="FFFFFF"/>
                </a:solidFill>
                <a:ln w="12700">
                  <a:solidFill>
                    <a:srgbClr val="1C1C1C"/>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2" name="Line 50"/>
                <p:cNvSpPr>
                  <a:spLocks noChangeShapeType="1"/>
                </p:cNvSpPr>
                <p:nvPr/>
              </p:nvSpPr>
              <p:spPr bwMode="auto">
                <a:xfrm flipV="1">
                  <a:off x="3092" y="2780"/>
                  <a:ext cx="69" cy="16"/>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3" name="Line 51"/>
                <p:cNvSpPr>
                  <a:spLocks noChangeShapeType="1"/>
                </p:cNvSpPr>
                <p:nvPr/>
              </p:nvSpPr>
              <p:spPr bwMode="auto">
                <a:xfrm>
                  <a:off x="3160" y="2780"/>
                  <a:ext cx="58" cy="1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1637" name="Group 52"/>
              <p:cNvGrpSpPr>
                <a:grpSpLocks/>
              </p:cNvGrpSpPr>
              <p:nvPr/>
            </p:nvGrpSpPr>
            <p:grpSpPr bwMode="auto">
              <a:xfrm>
                <a:off x="2187" y="3433"/>
                <a:ext cx="496" cy="204"/>
                <a:chOff x="2187" y="3433"/>
                <a:chExt cx="496" cy="204"/>
              </a:xfrm>
            </p:grpSpPr>
            <p:sp>
              <p:nvSpPr>
                <p:cNvPr id="111639" name="Freeform 53"/>
                <p:cNvSpPr>
                  <a:spLocks/>
                </p:cNvSpPr>
                <p:nvPr/>
              </p:nvSpPr>
              <p:spPr bwMode="auto">
                <a:xfrm>
                  <a:off x="2188" y="3526"/>
                  <a:ext cx="368" cy="111"/>
                </a:xfrm>
                <a:custGeom>
                  <a:avLst/>
                  <a:gdLst>
                    <a:gd name="T0" fmla="*/ 0 w 368"/>
                    <a:gd name="T1" fmla="*/ 0 h 111"/>
                    <a:gd name="T2" fmla="*/ 367 w 368"/>
                    <a:gd name="T3" fmla="*/ 0 h 111"/>
                    <a:gd name="T4" fmla="*/ 367 w 368"/>
                    <a:gd name="T5" fmla="*/ 110 h 111"/>
                    <a:gd name="T6" fmla="*/ 0 w 368"/>
                    <a:gd name="T7" fmla="*/ 110 h 111"/>
                    <a:gd name="T8" fmla="*/ 0 w 368"/>
                    <a:gd name="T9" fmla="*/ 0 h 111"/>
                    <a:gd name="T10" fmla="*/ 0 60000 65536"/>
                    <a:gd name="T11" fmla="*/ 0 60000 65536"/>
                    <a:gd name="T12" fmla="*/ 0 60000 65536"/>
                    <a:gd name="T13" fmla="*/ 0 60000 65536"/>
                    <a:gd name="T14" fmla="*/ 0 60000 65536"/>
                    <a:gd name="T15" fmla="*/ 0 w 368"/>
                    <a:gd name="T16" fmla="*/ 0 h 111"/>
                    <a:gd name="T17" fmla="*/ 368 w 368"/>
                    <a:gd name="T18" fmla="*/ 111 h 111"/>
                  </a:gdLst>
                  <a:ahLst/>
                  <a:cxnLst>
                    <a:cxn ang="T10">
                      <a:pos x="T0" y="T1"/>
                    </a:cxn>
                    <a:cxn ang="T11">
                      <a:pos x="T2" y="T3"/>
                    </a:cxn>
                    <a:cxn ang="T12">
                      <a:pos x="T4" y="T5"/>
                    </a:cxn>
                    <a:cxn ang="T13">
                      <a:pos x="T6" y="T7"/>
                    </a:cxn>
                    <a:cxn ang="T14">
                      <a:pos x="T8" y="T9"/>
                    </a:cxn>
                  </a:cxnLst>
                  <a:rect l="T15" t="T16" r="T17" b="T18"/>
                  <a:pathLst>
                    <a:path w="368" h="111">
                      <a:moveTo>
                        <a:pt x="0" y="0"/>
                      </a:moveTo>
                      <a:lnTo>
                        <a:pt x="367" y="0"/>
                      </a:lnTo>
                      <a:lnTo>
                        <a:pt x="367" y="110"/>
                      </a:lnTo>
                      <a:lnTo>
                        <a:pt x="0" y="110"/>
                      </a:lnTo>
                      <a:lnTo>
                        <a:pt x="0" y="0"/>
                      </a:lnTo>
                    </a:path>
                  </a:pathLst>
                </a:custGeom>
                <a:solidFill>
                  <a:srgbClr val="FAFD00"/>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0" name="Freeform 54"/>
                <p:cNvSpPr>
                  <a:spLocks/>
                </p:cNvSpPr>
                <p:nvPr/>
              </p:nvSpPr>
              <p:spPr bwMode="auto">
                <a:xfrm>
                  <a:off x="2202" y="3519"/>
                  <a:ext cx="366" cy="111"/>
                </a:xfrm>
                <a:custGeom>
                  <a:avLst/>
                  <a:gdLst>
                    <a:gd name="T0" fmla="*/ 0 w 366"/>
                    <a:gd name="T1" fmla="*/ 0 h 111"/>
                    <a:gd name="T2" fmla="*/ 365 w 366"/>
                    <a:gd name="T3" fmla="*/ 0 h 111"/>
                    <a:gd name="T4" fmla="*/ 365 w 366"/>
                    <a:gd name="T5" fmla="*/ 110 h 111"/>
                    <a:gd name="T6" fmla="*/ 0 60000 65536"/>
                    <a:gd name="T7" fmla="*/ 0 60000 65536"/>
                    <a:gd name="T8" fmla="*/ 0 60000 65536"/>
                    <a:gd name="T9" fmla="*/ 0 w 366"/>
                    <a:gd name="T10" fmla="*/ 0 h 111"/>
                    <a:gd name="T11" fmla="*/ 366 w 366"/>
                    <a:gd name="T12" fmla="*/ 111 h 111"/>
                  </a:gdLst>
                  <a:ahLst/>
                  <a:cxnLst>
                    <a:cxn ang="T6">
                      <a:pos x="T0" y="T1"/>
                    </a:cxn>
                    <a:cxn ang="T7">
                      <a:pos x="T2" y="T3"/>
                    </a:cxn>
                    <a:cxn ang="T8">
                      <a:pos x="T4" y="T5"/>
                    </a:cxn>
                  </a:cxnLst>
                  <a:rect l="T9" t="T10" r="T11" b="T12"/>
                  <a:pathLst>
                    <a:path w="366" h="111">
                      <a:moveTo>
                        <a:pt x="0" y="0"/>
                      </a:moveTo>
                      <a:lnTo>
                        <a:pt x="365" y="0"/>
                      </a:lnTo>
                      <a:lnTo>
                        <a:pt x="365" y="110"/>
                      </a:lnTo>
                    </a:path>
                  </a:pathLst>
                </a:custGeom>
                <a:solidFill>
                  <a:srgbClr val="FAFD00"/>
                </a:solidFill>
                <a:ln w="12700" cap="rnd">
                  <a:solidFill>
                    <a:srgbClr val="00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1" name="Freeform 55"/>
                <p:cNvSpPr>
                  <a:spLocks/>
                </p:cNvSpPr>
                <p:nvPr/>
              </p:nvSpPr>
              <p:spPr bwMode="auto">
                <a:xfrm>
                  <a:off x="2208" y="3516"/>
                  <a:ext cx="367" cy="112"/>
                </a:xfrm>
                <a:custGeom>
                  <a:avLst/>
                  <a:gdLst>
                    <a:gd name="T0" fmla="*/ 0 w 367"/>
                    <a:gd name="T1" fmla="*/ 0 h 112"/>
                    <a:gd name="T2" fmla="*/ 366 w 367"/>
                    <a:gd name="T3" fmla="*/ 0 h 112"/>
                    <a:gd name="T4" fmla="*/ 366 w 367"/>
                    <a:gd name="T5" fmla="*/ 111 h 112"/>
                    <a:gd name="T6" fmla="*/ 0 60000 65536"/>
                    <a:gd name="T7" fmla="*/ 0 60000 65536"/>
                    <a:gd name="T8" fmla="*/ 0 60000 65536"/>
                    <a:gd name="T9" fmla="*/ 0 w 367"/>
                    <a:gd name="T10" fmla="*/ 0 h 112"/>
                    <a:gd name="T11" fmla="*/ 367 w 367"/>
                    <a:gd name="T12" fmla="*/ 112 h 112"/>
                  </a:gdLst>
                  <a:ahLst/>
                  <a:cxnLst>
                    <a:cxn ang="T6">
                      <a:pos x="T0" y="T1"/>
                    </a:cxn>
                    <a:cxn ang="T7">
                      <a:pos x="T2" y="T3"/>
                    </a:cxn>
                    <a:cxn ang="T8">
                      <a:pos x="T4" y="T5"/>
                    </a:cxn>
                  </a:cxnLst>
                  <a:rect l="T9" t="T10" r="T11" b="T12"/>
                  <a:pathLst>
                    <a:path w="367" h="112">
                      <a:moveTo>
                        <a:pt x="0" y="0"/>
                      </a:moveTo>
                      <a:lnTo>
                        <a:pt x="366" y="0"/>
                      </a:lnTo>
                      <a:lnTo>
                        <a:pt x="366" y="111"/>
                      </a:lnTo>
                    </a:path>
                  </a:pathLst>
                </a:custGeom>
                <a:solidFill>
                  <a:srgbClr val="FAFD00"/>
                </a:solidFill>
                <a:ln w="12700" cap="rnd">
                  <a:solidFill>
                    <a:srgbClr val="00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2" name="Freeform 56"/>
                <p:cNvSpPr>
                  <a:spLocks/>
                </p:cNvSpPr>
                <p:nvPr/>
              </p:nvSpPr>
              <p:spPr bwMode="auto">
                <a:xfrm>
                  <a:off x="2195" y="3532"/>
                  <a:ext cx="354" cy="100"/>
                </a:xfrm>
                <a:custGeom>
                  <a:avLst/>
                  <a:gdLst>
                    <a:gd name="T0" fmla="*/ 0 w 354"/>
                    <a:gd name="T1" fmla="*/ 0 h 100"/>
                    <a:gd name="T2" fmla="*/ 353 w 354"/>
                    <a:gd name="T3" fmla="*/ 0 h 100"/>
                    <a:gd name="T4" fmla="*/ 353 w 354"/>
                    <a:gd name="T5" fmla="*/ 99 h 100"/>
                    <a:gd name="T6" fmla="*/ 0 w 354"/>
                    <a:gd name="T7" fmla="*/ 99 h 100"/>
                    <a:gd name="T8" fmla="*/ 0 w 354"/>
                    <a:gd name="T9" fmla="*/ 0 h 100"/>
                    <a:gd name="T10" fmla="*/ 0 60000 65536"/>
                    <a:gd name="T11" fmla="*/ 0 60000 65536"/>
                    <a:gd name="T12" fmla="*/ 0 60000 65536"/>
                    <a:gd name="T13" fmla="*/ 0 60000 65536"/>
                    <a:gd name="T14" fmla="*/ 0 60000 65536"/>
                    <a:gd name="T15" fmla="*/ 0 w 354"/>
                    <a:gd name="T16" fmla="*/ 0 h 100"/>
                    <a:gd name="T17" fmla="*/ 354 w 354"/>
                    <a:gd name="T18" fmla="*/ 100 h 100"/>
                  </a:gdLst>
                  <a:ahLst/>
                  <a:cxnLst>
                    <a:cxn ang="T10">
                      <a:pos x="T0" y="T1"/>
                    </a:cxn>
                    <a:cxn ang="T11">
                      <a:pos x="T2" y="T3"/>
                    </a:cxn>
                    <a:cxn ang="T12">
                      <a:pos x="T4" y="T5"/>
                    </a:cxn>
                    <a:cxn ang="T13">
                      <a:pos x="T6" y="T7"/>
                    </a:cxn>
                    <a:cxn ang="T14">
                      <a:pos x="T8" y="T9"/>
                    </a:cxn>
                  </a:cxnLst>
                  <a:rect l="T15" t="T16" r="T17" b="T18"/>
                  <a:pathLst>
                    <a:path w="354" h="100">
                      <a:moveTo>
                        <a:pt x="0" y="0"/>
                      </a:moveTo>
                      <a:lnTo>
                        <a:pt x="353" y="0"/>
                      </a:lnTo>
                      <a:lnTo>
                        <a:pt x="353" y="99"/>
                      </a:lnTo>
                      <a:lnTo>
                        <a:pt x="0" y="99"/>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3" name="Freeform 57"/>
                <p:cNvSpPr>
                  <a:spLocks/>
                </p:cNvSpPr>
                <p:nvPr/>
              </p:nvSpPr>
              <p:spPr bwMode="auto">
                <a:xfrm>
                  <a:off x="2204" y="3547"/>
                  <a:ext cx="276" cy="41"/>
                </a:xfrm>
                <a:custGeom>
                  <a:avLst/>
                  <a:gdLst>
                    <a:gd name="T0" fmla="*/ 0 w 276"/>
                    <a:gd name="T1" fmla="*/ 0 h 41"/>
                    <a:gd name="T2" fmla="*/ 275 w 276"/>
                    <a:gd name="T3" fmla="*/ 0 h 41"/>
                    <a:gd name="T4" fmla="*/ 275 w 276"/>
                    <a:gd name="T5" fmla="*/ 40 h 41"/>
                    <a:gd name="T6" fmla="*/ 0 w 276"/>
                    <a:gd name="T7" fmla="*/ 40 h 41"/>
                    <a:gd name="T8" fmla="*/ 0 w 276"/>
                    <a:gd name="T9" fmla="*/ 0 h 41"/>
                    <a:gd name="T10" fmla="*/ 0 60000 65536"/>
                    <a:gd name="T11" fmla="*/ 0 60000 65536"/>
                    <a:gd name="T12" fmla="*/ 0 60000 65536"/>
                    <a:gd name="T13" fmla="*/ 0 60000 65536"/>
                    <a:gd name="T14" fmla="*/ 0 60000 65536"/>
                    <a:gd name="T15" fmla="*/ 0 w 276"/>
                    <a:gd name="T16" fmla="*/ 0 h 41"/>
                    <a:gd name="T17" fmla="*/ 276 w 276"/>
                    <a:gd name="T18" fmla="*/ 41 h 41"/>
                  </a:gdLst>
                  <a:ahLst/>
                  <a:cxnLst>
                    <a:cxn ang="T10">
                      <a:pos x="T0" y="T1"/>
                    </a:cxn>
                    <a:cxn ang="T11">
                      <a:pos x="T2" y="T3"/>
                    </a:cxn>
                    <a:cxn ang="T12">
                      <a:pos x="T4" y="T5"/>
                    </a:cxn>
                    <a:cxn ang="T13">
                      <a:pos x="T6" y="T7"/>
                    </a:cxn>
                    <a:cxn ang="T14">
                      <a:pos x="T8" y="T9"/>
                    </a:cxn>
                  </a:cxnLst>
                  <a:rect l="T15" t="T16" r="T17" b="T18"/>
                  <a:pathLst>
                    <a:path w="276" h="41">
                      <a:moveTo>
                        <a:pt x="0" y="0"/>
                      </a:moveTo>
                      <a:lnTo>
                        <a:pt x="275" y="0"/>
                      </a:lnTo>
                      <a:lnTo>
                        <a:pt x="275" y="40"/>
                      </a:lnTo>
                      <a:lnTo>
                        <a:pt x="0" y="40"/>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4" name="Freeform 58"/>
                <p:cNvSpPr>
                  <a:spLocks/>
                </p:cNvSpPr>
                <p:nvPr/>
              </p:nvSpPr>
              <p:spPr bwMode="auto">
                <a:xfrm>
                  <a:off x="2235" y="3553"/>
                  <a:ext cx="225" cy="31"/>
                </a:xfrm>
                <a:custGeom>
                  <a:avLst/>
                  <a:gdLst>
                    <a:gd name="T0" fmla="*/ 0 w 225"/>
                    <a:gd name="T1" fmla="*/ 0 h 31"/>
                    <a:gd name="T2" fmla="*/ 224 w 225"/>
                    <a:gd name="T3" fmla="*/ 0 h 31"/>
                    <a:gd name="T4" fmla="*/ 224 w 225"/>
                    <a:gd name="T5" fmla="*/ 30 h 31"/>
                    <a:gd name="T6" fmla="*/ 0 w 225"/>
                    <a:gd name="T7" fmla="*/ 30 h 31"/>
                    <a:gd name="T8" fmla="*/ 0 w 225"/>
                    <a:gd name="T9" fmla="*/ 0 h 31"/>
                    <a:gd name="T10" fmla="*/ 0 60000 65536"/>
                    <a:gd name="T11" fmla="*/ 0 60000 65536"/>
                    <a:gd name="T12" fmla="*/ 0 60000 65536"/>
                    <a:gd name="T13" fmla="*/ 0 60000 65536"/>
                    <a:gd name="T14" fmla="*/ 0 60000 65536"/>
                    <a:gd name="T15" fmla="*/ 0 w 225"/>
                    <a:gd name="T16" fmla="*/ 0 h 31"/>
                    <a:gd name="T17" fmla="*/ 225 w 225"/>
                    <a:gd name="T18" fmla="*/ 31 h 31"/>
                  </a:gdLst>
                  <a:ahLst/>
                  <a:cxnLst>
                    <a:cxn ang="T10">
                      <a:pos x="T0" y="T1"/>
                    </a:cxn>
                    <a:cxn ang="T11">
                      <a:pos x="T2" y="T3"/>
                    </a:cxn>
                    <a:cxn ang="T12">
                      <a:pos x="T4" y="T5"/>
                    </a:cxn>
                    <a:cxn ang="T13">
                      <a:pos x="T6" y="T7"/>
                    </a:cxn>
                    <a:cxn ang="T14">
                      <a:pos x="T8" y="T9"/>
                    </a:cxn>
                  </a:cxnLst>
                  <a:rect l="T15" t="T16" r="T17" b="T18"/>
                  <a:pathLst>
                    <a:path w="225" h="31">
                      <a:moveTo>
                        <a:pt x="0" y="0"/>
                      </a:moveTo>
                      <a:lnTo>
                        <a:pt x="224" y="0"/>
                      </a:lnTo>
                      <a:lnTo>
                        <a:pt x="224" y="30"/>
                      </a:lnTo>
                      <a:lnTo>
                        <a:pt x="0" y="30"/>
                      </a:lnTo>
                      <a:lnTo>
                        <a:pt x="0" y="0"/>
                      </a:lnTo>
                    </a:path>
                  </a:pathLst>
                </a:custGeom>
                <a:solidFill>
                  <a:srgbClr val="51DC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5" name="Freeform 59"/>
                <p:cNvSpPr>
                  <a:spLocks/>
                </p:cNvSpPr>
                <p:nvPr/>
              </p:nvSpPr>
              <p:spPr bwMode="auto">
                <a:xfrm>
                  <a:off x="2486" y="3607"/>
                  <a:ext cx="56" cy="19"/>
                </a:xfrm>
                <a:custGeom>
                  <a:avLst/>
                  <a:gdLst>
                    <a:gd name="T0" fmla="*/ 0 w 56"/>
                    <a:gd name="T1" fmla="*/ 0 h 19"/>
                    <a:gd name="T2" fmla="*/ 55 w 56"/>
                    <a:gd name="T3" fmla="*/ 0 h 19"/>
                    <a:gd name="T4" fmla="*/ 55 w 56"/>
                    <a:gd name="T5" fmla="*/ 18 h 19"/>
                    <a:gd name="T6" fmla="*/ 0 w 56"/>
                    <a:gd name="T7" fmla="*/ 18 h 19"/>
                    <a:gd name="T8" fmla="*/ 0 w 56"/>
                    <a:gd name="T9" fmla="*/ 0 h 19"/>
                    <a:gd name="T10" fmla="*/ 0 60000 65536"/>
                    <a:gd name="T11" fmla="*/ 0 60000 65536"/>
                    <a:gd name="T12" fmla="*/ 0 60000 65536"/>
                    <a:gd name="T13" fmla="*/ 0 60000 65536"/>
                    <a:gd name="T14" fmla="*/ 0 60000 65536"/>
                    <a:gd name="T15" fmla="*/ 0 w 56"/>
                    <a:gd name="T16" fmla="*/ 0 h 19"/>
                    <a:gd name="T17" fmla="*/ 56 w 56"/>
                    <a:gd name="T18" fmla="*/ 19 h 19"/>
                  </a:gdLst>
                  <a:ahLst/>
                  <a:cxnLst>
                    <a:cxn ang="T10">
                      <a:pos x="T0" y="T1"/>
                    </a:cxn>
                    <a:cxn ang="T11">
                      <a:pos x="T2" y="T3"/>
                    </a:cxn>
                    <a:cxn ang="T12">
                      <a:pos x="T4" y="T5"/>
                    </a:cxn>
                    <a:cxn ang="T13">
                      <a:pos x="T6" y="T7"/>
                    </a:cxn>
                    <a:cxn ang="T14">
                      <a:pos x="T8" y="T9"/>
                    </a:cxn>
                  </a:cxnLst>
                  <a:rect l="T15" t="T16" r="T17" b="T18"/>
                  <a:pathLst>
                    <a:path w="56" h="19">
                      <a:moveTo>
                        <a:pt x="0" y="0"/>
                      </a:moveTo>
                      <a:lnTo>
                        <a:pt x="55" y="0"/>
                      </a:lnTo>
                      <a:lnTo>
                        <a:pt x="55" y="18"/>
                      </a:lnTo>
                      <a:lnTo>
                        <a:pt x="0" y="18"/>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6" name="Freeform 60"/>
                <p:cNvSpPr>
                  <a:spLocks/>
                </p:cNvSpPr>
                <p:nvPr/>
              </p:nvSpPr>
              <p:spPr bwMode="auto">
                <a:xfrm>
                  <a:off x="2507" y="3539"/>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7" name="Freeform 61"/>
                <p:cNvSpPr>
                  <a:spLocks/>
                </p:cNvSpPr>
                <p:nvPr/>
              </p:nvSpPr>
              <p:spPr bwMode="auto">
                <a:xfrm>
                  <a:off x="2507" y="3553"/>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8" name="Freeform 62"/>
                <p:cNvSpPr>
                  <a:spLocks/>
                </p:cNvSpPr>
                <p:nvPr/>
              </p:nvSpPr>
              <p:spPr bwMode="auto">
                <a:xfrm>
                  <a:off x="2507" y="357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9" name="Freeform 63"/>
                <p:cNvSpPr>
                  <a:spLocks/>
                </p:cNvSpPr>
                <p:nvPr/>
              </p:nvSpPr>
              <p:spPr bwMode="auto">
                <a:xfrm>
                  <a:off x="2507" y="361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0" name="Freeform 64"/>
                <p:cNvSpPr>
                  <a:spLocks/>
                </p:cNvSpPr>
                <p:nvPr/>
              </p:nvSpPr>
              <p:spPr bwMode="auto">
                <a:xfrm>
                  <a:off x="2507" y="3587"/>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1" name="Freeform 65"/>
                <p:cNvSpPr>
                  <a:spLocks/>
                </p:cNvSpPr>
                <p:nvPr/>
              </p:nvSpPr>
              <p:spPr bwMode="auto">
                <a:xfrm>
                  <a:off x="2237" y="3593"/>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2" name="Freeform 66"/>
                <p:cNvSpPr>
                  <a:spLocks/>
                </p:cNvSpPr>
                <p:nvPr/>
              </p:nvSpPr>
              <p:spPr bwMode="auto">
                <a:xfrm>
                  <a:off x="2237"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3" name="Freeform 67"/>
                <p:cNvSpPr>
                  <a:spLocks/>
                </p:cNvSpPr>
                <p:nvPr/>
              </p:nvSpPr>
              <p:spPr bwMode="auto">
                <a:xfrm>
                  <a:off x="2237" y="3618"/>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4" name="Freeform 68"/>
                <p:cNvSpPr>
                  <a:spLocks/>
                </p:cNvSpPr>
                <p:nvPr/>
              </p:nvSpPr>
              <p:spPr bwMode="auto">
                <a:xfrm>
                  <a:off x="2265"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5" name="Freeform 69"/>
                <p:cNvSpPr>
                  <a:spLocks/>
                </p:cNvSpPr>
                <p:nvPr/>
              </p:nvSpPr>
              <p:spPr bwMode="auto">
                <a:xfrm>
                  <a:off x="2265"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6" name="Freeform 70"/>
                <p:cNvSpPr>
                  <a:spLocks/>
                </p:cNvSpPr>
                <p:nvPr/>
              </p:nvSpPr>
              <p:spPr bwMode="auto">
                <a:xfrm>
                  <a:off x="2265"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7" name="Freeform 71"/>
                <p:cNvSpPr>
                  <a:spLocks/>
                </p:cNvSpPr>
                <p:nvPr/>
              </p:nvSpPr>
              <p:spPr bwMode="auto">
                <a:xfrm>
                  <a:off x="2292" y="3594"/>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8" name="Freeform 72"/>
                <p:cNvSpPr>
                  <a:spLocks/>
                </p:cNvSpPr>
                <p:nvPr/>
              </p:nvSpPr>
              <p:spPr bwMode="auto">
                <a:xfrm>
                  <a:off x="2292" y="3606"/>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9" name="Freeform 73"/>
                <p:cNvSpPr>
                  <a:spLocks/>
                </p:cNvSpPr>
                <p:nvPr/>
              </p:nvSpPr>
              <p:spPr bwMode="auto">
                <a:xfrm>
                  <a:off x="2293"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0" name="Freeform 74"/>
                <p:cNvSpPr>
                  <a:spLocks/>
                </p:cNvSpPr>
                <p:nvPr/>
              </p:nvSpPr>
              <p:spPr bwMode="auto">
                <a:xfrm>
                  <a:off x="2320"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1" name="Freeform 75"/>
                <p:cNvSpPr>
                  <a:spLocks/>
                </p:cNvSpPr>
                <p:nvPr/>
              </p:nvSpPr>
              <p:spPr bwMode="auto">
                <a:xfrm>
                  <a:off x="2333"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2" name="Freeform 76"/>
                <p:cNvSpPr>
                  <a:spLocks/>
                </p:cNvSpPr>
                <p:nvPr/>
              </p:nvSpPr>
              <p:spPr bwMode="auto">
                <a:xfrm>
                  <a:off x="2333"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3" name="Freeform 77"/>
                <p:cNvSpPr>
                  <a:spLocks/>
                </p:cNvSpPr>
                <p:nvPr/>
              </p:nvSpPr>
              <p:spPr bwMode="auto">
                <a:xfrm>
                  <a:off x="236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4" name="Freeform 78"/>
                <p:cNvSpPr>
                  <a:spLocks/>
                </p:cNvSpPr>
                <p:nvPr/>
              </p:nvSpPr>
              <p:spPr bwMode="auto">
                <a:xfrm>
                  <a:off x="2404"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5" name="Freeform 79"/>
                <p:cNvSpPr>
                  <a:spLocks/>
                </p:cNvSpPr>
                <p:nvPr/>
              </p:nvSpPr>
              <p:spPr bwMode="auto">
                <a:xfrm>
                  <a:off x="2404"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6" name="Freeform 80"/>
                <p:cNvSpPr>
                  <a:spLocks/>
                </p:cNvSpPr>
                <p:nvPr/>
              </p:nvSpPr>
              <p:spPr bwMode="auto">
                <a:xfrm>
                  <a:off x="2404"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7" name="Freeform 81"/>
                <p:cNvSpPr>
                  <a:spLocks/>
                </p:cNvSpPr>
                <p:nvPr/>
              </p:nvSpPr>
              <p:spPr bwMode="auto">
                <a:xfrm>
                  <a:off x="243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8" name="Freeform 82"/>
                <p:cNvSpPr>
                  <a:spLocks/>
                </p:cNvSpPr>
                <p:nvPr/>
              </p:nvSpPr>
              <p:spPr bwMode="auto">
                <a:xfrm>
                  <a:off x="2431"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9" name="Freeform 83"/>
                <p:cNvSpPr>
                  <a:spLocks/>
                </p:cNvSpPr>
                <p:nvPr/>
              </p:nvSpPr>
              <p:spPr bwMode="auto">
                <a:xfrm>
                  <a:off x="2431"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0" name="Freeform 84"/>
                <p:cNvSpPr>
                  <a:spLocks/>
                </p:cNvSpPr>
                <p:nvPr/>
              </p:nvSpPr>
              <p:spPr bwMode="auto">
                <a:xfrm>
                  <a:off x="2205" y="3606"/>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1" name="Freeform 85"/>
                <p:cNvSpPr>
                  <a:spLocks/>
                </p:cNvSpPr>
                <p:nvPr/>
              </p:nvSpPr>
              <p:spPr bwMode="auto">
                <a:xfrm>
                  <a:off x="2211" y="3553"/>
                  <a:ext cx="17" cy="17"/>
                </a:xfrm>
                <a:custGeom>
                  <a:avLst/>
                  <a:gdLst>
                    <a:gd name="T0" fmla="*/ 8 w 17"/>
                    <a:gd name="T1" fmla="*/ 0 h 17"/>
                    <a:gd name="T2" fmla="*/ 9 w 17"/>
                    <a:gd name="T3" fmla="*/ 0 h 17"/>
                    <a:gd name="T4" fmla="*/ 11 w 17"/>
                    <a:gd name="T5" fmla="*/ 0 h 17"/>
                    <a:gd name="T6" fmla="*/ 12 w 17"/>
                    <a:gd name="T7" fmla="*/ 0 h 17"/>
                    <a:gd name="T8" fmla="*/ 12 w 17"/>
                    <a:gd name="T9" fmla="*/ 1 h 17"/>
                    <a:gd name="T10" fmla="*/ 13 w 17"/>
                    <a:gd name="T11" fmla="*/ 2 h 17"/>
                    <a:gd name="T12" fmla="*/ 14 w 17"/>
                    <a:gd name="T13" fmla="*/ 3 h 17"/>
                    <a:gd name="T14" fmla="*/ 14 w 17"/>
                    <a:gd name="T15" fmla="*/ 4 h 17"/>
                    <a:gd name="T16" fmla="*/ 15 w 17"/>
                    <a:gd name="T17" fmla="*/ 4 h 17"/>
                    <a:gd name="T18" fmla="*/ 16 w 17"/>
                    <a:gd name="T19" fmla="*/ 6 h 17"/>
                    <a:gd name="T20" fmla="*/ 16 w 17"/>
                    <a:gd name="T21" fmla="*/ 7 h 17"/>
                    <a:gd name="T22" fmla="*/ 16 w 17"/>
                    <a:gd name="T23" fmla="*/ 8 h 17"/>
                    <a:gd name="T24" fmla="*/ 16 w 17"/>
                    <a:gd name="T25" fmla="*/ 10 h 17"/>
                    <a:gd name="T26" fmla="*/ 15 w 17"/>
                    <a:gd name="T27" fmla="*/ 10 h 17"/>
                    <a:gd name="T28" fmla="*/ 15 w 17"/>
                    <a:gd name="T29" fmla="*/ 12 h 17"/>
                    <a:gd name="T30" fmla="*/ 14 w 17"/>
                    <a:gd name="T31" fmla="*/ 12 h 17"/>
                    <a:gd name="T32" fmla="*/ 13 w 17"/>
                    <a:gd name="T33" fmla="*/ 14 h 17"/>
                    <a:gd name="T34" fmla="*/ 12 w 17"/>
                    <a:gd name="T35" fmla="*/ 14 h 17"/>
                    <a:gd name="T36" fmla="*/ 11 w 17"/>
                    <a:gd name="T37" fmla="*/ 15 h 17"/>
                    <a:gd name="T38" fmla="*/ 10 w 17"/>
                    <a:gd name="T39" fmla="*/ 15 h 17"/>
                    <a:gd name="T40" fmla="*/ 9 w 17"/>
                    <a:gd name="T41" fmla="*/ 16 h 17"/>
                    <a:gd name="T42" fmla="*/ 8 w 17"/>
                    <a:gd name="T43" fmla="*/ 16 h 17"/>
                    <a:gd name="T44" fmla="*/ 6 w 17"/>
                    <a:gd name="T45" fmla="*/ 15 h 17"/>
                    <a:gd name="T46" fmla="*/ 5 w 17"/>
                    <a:gd name="T47" fmla="*/ 15 h 17"/>
                    <a:gd name="T48" fmla="*/ 4 w 17"/>
                    <a:gd name="T49" fmla="*/ 14 h 17"/>
                    <a:gd name="T50" fmla="*/ 3 w 17"/>
                    <a:gd name="T51" fmla="*/ 14 h 17"/>
                    <a:gd name="T52" fmla="*/ 2 w 17"/>
                    <a:gd name="T53" fmla="*/ 12 h 17"/>
                    <a:gd name="T54" fmla="*/ 1 w 17"/>
                    <a:gd name="T55" fmla="*/ 12 h 17"/>
                    <a:gd name="T56" fmla="*/ 1 w 17"/>
                    <a:gd name="T57" fmla="*/ 11 h 17"/>
                    <a:gd name="T58" fmla="*/ 0 w 17"/>
                    <a:gd name="T59" fmla="*/ 10 h 17"/>
                    <a:gd name="T60" fmla="*/ 0 w 17"/>
                    <a:gd name="T61" fmla="*/ 9 h 17"/>
                    <a:gd name="T62" fmla="*/ 0 w 17"/>
                    <a:gd name="T63" fmla="*/ 8 h 17"/>
                    <a:gd name="T64" fmla="*/ 0 w 17"/>
                    <a:gd name="T65" fmla="*/ 7 h 17"/>
                    <a:gd name="T66" fmla="*/ 0 w 17"/>
                    <a:gd name="T67" fmla="*/ 6 h 17"/>
                    <a:gd name="T68" fmla="*/ 0 w 17"/>
                    <a:gd name="T69" fmla="*/ 4 h 17"/>
                    <a:gd name="T70" fmla="*/ 1 w 17"/>
                    <a:gd name="T71" fmla="*/ 3 h 17"/>
                    <a:gd name="T72" fmla="*/ 2 w 17"/>
                    <a:gd name="T73" fmla="*/ 2 h 17"/>
                    <a:gd name="T74" fmla="*/ 3 w 17"/>
                    <a:gd name="T75" fmla="*/ 1 h 17"/>
                    <a:gd name="T76" fmla="*/ 4 w 17"/>
                    <a:gd name="T77" fmla="*/ 0 h 17"/>
                    <a:gd name="T78" fmla="*/ 5 w 17"/>
                    <a:gd name="T79" fmla="*/ 0 h 17"/>
                    <a:gd name="T80" fmla="*/ 6 w 17"/>
                    <a:gd name="T81" fmla="*/ 0 h 17"/>
                    <a:gd name="T82" fmla="*/ 7 w 17"/>
                    <a:gd name="T83" fmla="*/ 0 h 17"/>
                    <a:gd name="T84" fmla="*/ 8 w 17"/>
                    <a:gd name="T85" fmla="*/ 0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17"/>
                    <a:gd name="T131" fmla="*/ 17 w 17"/>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17">
                      <a:moveTo>
                        <a:pt x="8" y="0"/>
                      </a:moveTo>
                      <a:lnTo>
                        <a:pt x="8" y="0"/>
                      </a:lnTo>
                      <a:lnTo>
                        <a:pt x="9" y="0"/>
                      </a:lnTo>
                      <a:lnTo>
                        <a:pt x="10" y="0"/>
                      </a:lnTo>
                      <a:lnTo>
                        <a:pt x="11" y="0"/>
                      </a:lnTo>
                      <a:lnTo>
                        <a:pt x="12" y="0"/>
                      </a:lnTo>
                      <a:lnTo>
                        <a:pt x="12" y="1"/>
                      </a:lnTo>
                      <a:lnTo>
                        <a:pt x="13" y="2"/>
                      </a:lnTo>
                      <a:lnTo>
                        <a:pt x="14" y="2"/>
                      </a:lnTo>
                      <a:lnTo>
                        <a:pt x="14" y="3"/>
                      </a:lnTo>
                      <a:lnTo>
                        <a:pt x="14" y="4"/>
                      </a:lnTo>
                      <a:lnTo>
                        <a:pt x="15" y="4"/>
                      </a:lnTo>
                      <a:lnTo>
                        <a:pt x="16"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5"/>
                      </a:lnTo>
                      <a:lnTo>
                        <a:pt x="9" y="15"/>
                      </a:lnTo>
                      <a:lnTo>
                        <a:pt x="9" y="16"/>
                      </a:lnTo>
                      <a:lnTo>
                        <a:pt x="8" y="16"/>
                      </a:lnTo>
                      <a:lnTo>
                        <a:pt x="7" y="16"/>
                      </a:lnTo>
                      <a:lnTo>
                        <a:pt x="6" y="15"/>
                      </a:lnTo>
                      <a:lnTo>
                        <a:pt x="5" y="15"/>
                      </a:lnTo>
                      <a:lnTo>
                        <a:pt x="4" y="15"/>
                      </a:lnTo>
                      <a:lnTo>
                        <a:pt x="4" y="14"/>
                      </a:lnTo>
                      <a:lnTo>
                        <a:pt x="3" y="14"/>
                      </a:lnTo>
                      <a:lnTo>
                        <a:pt x="2" y="13"/>
                      </a:lnTo>
                      <a:lnTo>
                        <a:pt x="2" y="12"/>
                      </a:lnTo>
                      <a:lnTo>
                        <a:pt x="1" y="12"/>
                      </a:lnTo>
                      <a:lnTo>
                        <a:pt x="1" y="11"/>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2" name="Freeform 86"/>
                <p:cNvSpPr>
                  <a:spLocks/>
                </p:cNvSpPr>
                <p:nvPr/>
              </p:nvSpPr>
              <p:spPr bwMode="auto">
                <a:xfrm>
                  <a:off x="2211" y="3570"/>
                  <a:ext cx="17" cy="17"/>
                </a:xfrm>
                <a:custGeom>
                  <a:avLst/>
                  <a:gdLst>
                    <a:gd name="T0" fmla="*/ 8 w 17"/>
                    <a:gd name="T1" fmla="*/ 0 h 17"/>
                    <a:gd name="T2" fmla="*/ 9 w 17"/>
                    <a:gd name="T3" fmla="*/ 0 h 17"/>
                    <a:gd name="T4" fmla="*/ 11 w 17"/>
                    <a:gd name="T5" fmla="*/ 0 h 17"/>
                    <a:gd name="T6" fmla="*/ 11 w 17"/>
                    <a:gd name="T7" fmla="*/ 1 h 17"/>
                    <a:gd name="T8" fmla="*/ 12 w 17"/>
                    <a:gd name="T9" fmla="*/ 1 h 17"/>
                    <a:gd name="T10" fmla="*/ 13 w 17"/>
                    <a:gd name="T11" fmla="*/ 2 h 17"/>
                    <a:gd name="T12" fmla="*/ 14 w 17"/>
                    <a:gd name="T13" fmla="*/ 3 h 17"/>
                    <a:gd name="T14" fmla="*/ 15 w 17"/>
                    <a:gd name="T15" fmla="*/ 4 h 17"/>
                    <a:gd name="T16" fmla="*/ 15 w 17"/>
                    <a:gd name="T17" fmla="*/ 5 h 17"/>
                    <a:gd name="T18" fmla="*/ 16 w 17"/>
                    <a:gd name="T19" fmla="*/ 6 h 17"/>
                    <a:gd name="T20" fmla="*/ 16 w 17"/>
                    <a:gd name="T21" fmla="*/ 8 h 17"/>
                    <a:gd name="T22" fmla="*/ 16 w 17"/>
                    <a:gd name="T23" fmla="*/ 9 h 17"/>
                    <a:gd name="T24" fmla="*/ 15 w 17"/>
                    <a:gd name="T25" fmla="*/ 10 h 17"/>
                    <a:gd name="T26" fmla="*/ 15 w 17"/>
                    <a:gd name="T27" fmla="*/ 12 h 17"/>
                    <a:gd name="T28" fmla="*/ 14 w 17"/>
                    <a:gd name="T29" fmla="*/ 12 h 17"/>
                    <a:gd name="T30" fmla="*/ 13 w 17"/>
                    <a:gd name="T31" fmla="*/ 14 h 17"/>
                    <a:gd name="T32" fmla="*/ 12 w 17"/>
                    <a:gd name="T33" fmla="*/ 14 h 17"/>
                    <a:gd name="T34" fmla="*/ 11 w 17"/>
                    <a:gd name="T35" fmla="*/ 15 h 17"/>
                    <a:gd name="T36" fmla="*/ 9 w 17"/>
                    <a:gd name="T37" fmla="*/ 16 h 17"/>
                    <a:gd name="T38" fmla="*/ 8 w 17"/>
                    <a:gd name="T39" fmla="*/ 16 h 17"/>
                    <a:gd name="T40" fmla="*/ 7 w 17"/>
                    <a:gd name="T41" fmla="*/ 16 h 17"/>
                    <a:gd name="T42" fmla="*/ 6 w 17"/>
                    <a:gd name="T43" fmla="*/ 16 h 17"/>
                    <a:gd name="T44" fmla="*/ 4 w 17"/>
                    <a:gd name="T45" fmla="*/ 15 h 17"/>
                    <a:gd name="T46" fmla="*/ 3 w 17"/>
                    <a:gd name="T47" fmla="*/ 14 h 17"/>
                    <a:gd name="T48" fmla="*/ 2 w 17"/>
                    <a:gd name="T49" fmla="*/ 14 h 17"/>
                    <a:gd name="T50" fmla="*/ 1 w 17"/>
                    <a:gd name="T51" fmla="*/ 12 h 17"/>
                    <a:gd name="T52" fmla="*/ 0 w 17"/>
                    <a:gd name="T53" fmla="*/ 12 h 17"/>
                    <a:gd name="T54" fmla="*/ 0 w 17"/>
                    <a:gd name="T55" fmla="*/ 10 h 17"/>
                    <a:gd name="T56" fmla="*/ 0 w 17"/>
                    <a:gd name="T57" fmla="*/ 10 h 17"/>
                    <a:gd name="T58" fmla="*/ 0 w 17"/>
                    <a:gd name="T59" fmla="*/ 8 h 17"/>
                    <a:gd name="T60" fmla="*/ 0 w 17"/>
                    <a:gd name="T61" fmla="*/ 7 h 17"/>
                    <a:gd name="T62" fmla="*/ 0 w 17"/>
                    <a:gd name="T63" fmla="*/ 6 h 17"/>
                    <a:gd name="T64" fmla="*/ 0 w 17"/>
                    <a:gd name="T65" fmla="*/ 4 h 17"/>
                    <a:gd name="T66" fmla="*/ 1 w 17"/>
                    <a:gd name="T67" fmla="*/ 4 h 17"/>
                    <a:gd name="T68" fmla="*/ 2 w 17"/>
                    <a:gd name="T69" fmla="*/ 2 h 17"/>
                    <a:gd name="T70" fmla="*/ 3 w 17"/>
                    <a:gd name="T71" fmla="*/ 2 h 17"/>
                    <a:gd name="T72" fmla="*/ 3 w 17"/>
                    <a:gd name="T73" fmla="*/ 1 h 17"/>
                    <a:gd name="T74" fmla="*/ 4 w 17"/>
                    <a:gd name="T75" fmla="*/ 0 h 17"/>
                    <a:gd name="T76" fmla="*/ 5 w 17"/>
                    <a:gd name="T77" fmla="*/ 0 h 17"/>
                    <a:gd name="T78" fmla="*/ 6 w 17"/>
                    <a:gd name="T79" fmla="*/ 0 h 17"/>
                    <a:gd name="T80" fmla="*/ 8 w 17"/>
                    <a:gd name="T81" fmla="*/ 0 h 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
                    <a:gd name="T124" fmla="*/ 0 h 17"/>
                    <a:gd name="T125" fmla="*/ 17 w 17"/>
                    <a:gd name="T126" fmla="*/ 17 h 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 h="17">
                      <a:moveTo>
                        <a:pt x="8" y="0"/>
                      </a:moveTo>
                      <a:lnTo>
                        <a:pt x="8" y="0"/>
                      </a:lnTo>
                      <a:lnTo>
                        <a:pt x="9" y="0"/>
                      </a:lnTo>
                      <a:lnTo>
                        <a:pt x="10" y="0"/>
                      </a:lnTo>
                      <a:lnTo>
                        <a:pt x="11" y="0"/>
                      </a:lnTo>
                      <a:lnTo>
                        <a:pt x="11" y="1"/>
                      </a:lnTo>
                      <a:lnTo>
                        <a:pt x="12" y="1"/>
                      </a:lnTo>
                      <a:lnTo>
                        <a:pt x="12" y="2"/>
                      </a:lnTo>
                      <a:lnTo>
                        <a:pt x="13" y="2"/>
                      </a:lnTo>
                      <a:lnTo>
                        <a:pt x="14" y="3"/>
                      </a:lnTo>
                      <a:lnTo>
                        <a:pt x="14" y="4"/>
                      </a:lnTo>
                      <a:lnTo>
                        <a:pt x="15" y="4"/>
                      </a:lnTo>
                      <a:lnTo>
                        <a:pt x="15"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6"/>
                      </a:lnTo>
                      <a:lnTo>
                        <a:pt x="9" y="16"/>
                      </a:lnTo>
                      <a:lnTo>
                        <a:pt x="8" y="16"/>
                      </a:lnTo>
                      <a:lnTo>
                        <a:pt x="7" y="16"/>
                      </a:lnTo>
                      <a:lnTo>
                        <a:pt x="6" y="16"/>
                      </a:lnTo>
                      <a:lnTo>
                        <a:pt x="5" y="16"/>
                      </a:lnTo>
                      <a:lnTo>
                        <a:pt x="4" y="15"/>
                      </a:lnTo>
                      <a:lnTo>
                        <a:pt x="3" y="14"/>
                      </a:lnTo>
                      <a:lnTo>
                        <a:pt x="2" y="14"/>
                      </a:lnTo>
                      <a:lnTo>
                        <a:pt x="2" y="13"/>
                      </a:lnTo>
                      <a:lnTo>
                        <a:pt x="1" y="12"/>
                      </a:lnTo>
                      <a:lnTo>
                        <a:pt x="0" y="12"/>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3" name="Freeform 87"/>
                <p:cNvSpPr>
                  <a:spLocks/>
                </p:cNvSpPr>
                <p:nvPr/>
              </p:nvSpPr>
              <p:spPr bwMode="auto">
                <a:xfrm>
                  <a:off x="2236" y="3538"/>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4" name="Line 88"/>
                <p:cNvSpPr>
                  <a:spLocks noChangeShapeType="1"/>
                </p:cNvSpPr>
                <p:nvPr/>
              </p:nvSpPr>
              <p:spPr bwMode="auto">
                <a:xfrm flipV="1">
                  <a:off x="2555" y="351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5" name="Line 89"/>
                <p:cNvSpPr>
                  <a:spLocks noChangeShapeType="1"/>
                </p:cNvSpPr>
                <p:nvPr/>
              </p:nvSpPr>
              <p:spPr bwMode="auto">
                <a:xfrm flipV="1">
                  <a:off x="2187" y="351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6" name="Line 90"/>
                <p:cNvSpPr>
                  <a:spLocks noChangeShapeType="1"/>
                </p:cNvSpPr>
                <p:nvPr/>
              </p:nvSpPr>
              <p:spPr bwMode="auto">
                <a:xfrm flipV="1">
                  <a:off x="2555" y="362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7" name="AutoShape 91"/>
                <p:cNvSpPr>
                  <a:spLocks noChangeArrowheads="1"/>
                </p:cNvSpPr>
                <p:nvPr/>
              </p:nvSpPr>
              <p:spPr bwMode="auto">
                <a:xfrm>
                  <a:off x="2225" y="3434"/>
                  <a:ext cx="450" cy="79"/>
                </a:xfrm>
                <a:prstGeom prst="parallelogram">
                  <a:avLst>
                    <a:gd name="adj" fmla="val 142379"/>
                  </a:avLst>
                </a:prstGeom>
                <a:solidFill>
                  <a:srgbClr val="EAEC5E"/>
                </a:solidFill>
                <a:ln w="12700">
                  <a:solidFill>
                    <a:srgbClr val="5F5F5F"/>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8" name="Freeform 92"/>
                <p:cNvSpPr>
                  <a:spLocks/>
                </p:cNvSpPr>
                <p:nvPr/>
              </p:nvSpPr>
              <p:spPr bwMode="auto">
                <a:xfrm>
                  <a:off x="2557" y="3433"/>
                  <a:ext cx="126" cy="195"/>
                </a:xfrm>
                <a:custGeom>
                  <a:avLst/>
                  <a:gdLst>
                    <a:gd name="T0" fmla="*/ 0 w 126"/>
                    <a:gd name="T1" fmla="*/ 194 h 195"/>
                    <a:gd name="T2" fmla="*/ 125 w 126"/>
                    <a:gd name="T3" fmla="*/ 86 h 195"/>
                    <a:gd name="T4" fmla="*/ 121 w 126"/>
                    <a:gd name="T5" fmla="*/ 0 h 195"/>
                    <a:gd name="T6" fmla="*/ 6 w 126"/>
                    <a:gd name="T7" fmla="*/ 92 h 195"/>
                    <a:gd name="T8" fmla="*/ 0 60000 65536"/>
                    <a:gd name="T9" fmla="*/ 0 60000 65536"/>
                    <a:gd name="T10" fmla="*/ 0 60000 65536"/>
                    <a:gd name="T11" fmla="*/ 0 60000 65536"/>
                    <a:gd name="T12" fmla="*/ 0 w 126"/>
                    <a:gd name="T13" fmla="*/ 0 h 195"/>
                    <a:gd name="T14" fmla="*/ 126 w 126"/>
                    <a:gd name="T15" fmla="*/ 195 h 195"/>
                  </a:gdLst>
                  <a:ahLst/>
                  <a:cxnLst>
                    <a:cxn ang="T8">
                      <a:pos x="T0" y="T1"/>
                    </a:cxn>
                    <a:cxn ang="T9">
                      <a:pos x="T2" y="T3"/>
                    </a:cxn>
                    <a:cxn ang="T10">
                      <a:pos x="T4" y="T5"/>
                    </a:cxn>
                    <a:cxn ang="T11">
                      <a:pos x="T6" y="T7"/>
                    </a:cxn>
                  </a:cxnLst>
                  <a:rect l="T12" t="T13" r="T14" b="T15"/>
                  <a:pathLst>
                    <a:path w="126" h="195">
                      <a:moveTo>
                        <a:pt x="0" y="194"/>
                      </a:moveTo>
                      <a:lnTo>
                        <a:pt x="125" y="86"/>
                      </a:lnTo>
                      <a:lnTo>
                        <a:pt x="121" y="0"/>
                      </a:lnTo>
                      <a:lnTo>
                        <a:pt x="6" y="92"/>
                      </a:lnTo>
                    </a:path>
                  </a:pathLst>
                </a:custGeom>
                <a:solidFill>
                  <a:srgbClr val="FAFD00"/>
                </a:solidFill>
                <a:ln w="12700" cap="rnd">
                  <a:solidFill>
                    <a:srgbClr val="5F5F5F"/>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9" name="Line 93"/>
                <p:cNvSpPr>
                  <a:spLocks noChangeShapeType="1"/>
                </p:cNvSpPr>
                <p:nvPr/>
              </p:nvSpPr>
              <p:spPr bwMode="auto">
                <a:xfrm>
                  <a:off x="2564" y="3525"/>
                  <a:ext cx="0" cy="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8" name="Freeform 94"/>
              <p:cNvSpPr>
                <a:spLocks/>
              </p:cNvSpPr>
              <p:nvPr/>
            </p:nvSpPr>
            <p:spPr bwMode="auto">
              <a:xfrm>
                <a:off x="2678" y="2887"/>
                <a:ext cx="437" cy="583"/>
              </a:xfrm>
              <a:custGeom>
                <a:avLst/>
                <a:gdLst>
                  <a:gd name="T0" fmla="*/ 436 w 437"/>
                  <a:gd name="T1" fmla="*/ 0 h 583"/>
                  <a:gd name="T2" fmla="*/ 318 w 437"/>
                  <a:gd name="T3" fmla="*/ 91 h 583"/>
                  <a:gd name="T4" fmla="*/ 263 w 437"/>
                  <a:gd name="T5" fmla="*/ 209 h 583"/>
                  <a:gd name="T6" fmla="*/ 254 w 437"/>
                  <a:gd name="T7" fmla="*/ 309 h 583"/>
                  <a:gd name="T8" fmla="*/ 254 w 437"/>
                  <a:gd name="T9" fmla="*/ 400 h 583"/>
                  <a:gd name="T10" fmla="*/ 236 w 437"/>
                  <a:gd name="T11" fmla="*/ 482 h 583"/>
                  <a:gd name="T12" fmla="*/ 181 w 437"/>
                  <a:gd name="T13" fmla="*/ 518 h 583"/>
                  <a:gd name="T14" fmla="*/ 109 w 437"/>
                  <a:gd name="T15" fmla="*/ 536 h 583"/>
                  <a:gd name="T16" fmla="*/ 27 w 437"/>
                  <a:gd name="T17" fmla="*/ 573 h 583"/>
                  <a:gd name="T18" fmla="*/ 0 w 437"/>
                  <a:gd name="T19" fmla="*/ 582 h 5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7"/>
                  <a:gd name="T31" fmla="*/ 0 h 583"/>
                  <a:gd name="T32" fmla="*/ 437 w 437"/>
                  <a:gd name="T33" fmla="*/ 583 h 5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7" h="583">
                    <a:moveTo>
                      <a:pt x="436" y="0"/>
                    </a:moveTo>
                    <a:lnTo>
                      <a:pt x="318" y="91"/>
                    </a:lnTo>
                    <a:lnTo>
                      <a:pt x="263" y="209"/>
                    </a:lnTo>
                    <a:lnTo>
                      <a:pt x="254" y="309"/>
                    </a:lnTo>
                    <a:lnTo>
                      <a:pt x="254" y="400"/>
                    </a:lnTo>
                    <a:lnTo>
                      <a:pt x="236" y="482"/>
                    </a:lnTo>
                    <a:lnTo>
                      <a:pt x="181" y="518"/>
                    </a:lnTo>
                    <a:lnTo>
                      <a:pt x="109" y="536"/>
                    </a:lnTo>
                    <a:lnTo>
                      <a:pt x="27" y="573"/>
                    </a:lnTo>
                    <a:lnTo>
                      <a:pt x="0" y="582"/>
                    </a:lnTo>
                  </a:path>
                </a:pathLst>
              </a:custGeom>
              <a:noFill/>
              <a:ln w="254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pic>
        <p:nvPicPr>
          <p:cNvPr id="111621" name="Picture 95" descr="hand_G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999" y="2982900"/>
            <a:ext cx="1908175" cy="295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7171964" y="2954854"/>
            <a:ext cx="207845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Works the same…</a:t>
            </a:r>
          </a:p>
        </p:txBody>
      </p:sp>
    </p:spTree>
    <p:extLst>
      <p:ext uri="{BB962C8B-B14F-4D97-AF65-F5344CB8AC3E}">
        <p14:creationId xmlns:p14="http://schemas.microsoft.com/office/powerpoint/2010/main" val="2233231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GPS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
        <p:nvSpPr>
          <p:cNvPr id="3" name="TextBox 2">
            <a:extLst>
              <a:ext uri="{FF2B5EF4-FFF2-40B4-BE49-F238E27FC236}">
                <a16:creationId xmlns:a16="http://schemas.microsoft.com/office/drawing/2014/main" id="{FEFE5B8E-BE3B-A645-9F55-3342E05B3E20}"/>
              </a:ext>
            </a:extLst>
          </p:cNvPr>
          <p:cNvSpPr txBox="1"/>
          <p:nvPr/>
        </p:nvSpPr>
        <p:spPr>
          <a:xfrm>
            <a:off x="4037610" y="3429000"/>
            <a:ext cx="482138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GNSS signal communicates the position and velocity of the satellite at a particular time</a:t>
            </a:r>
          </a:p>
          <a:p>
            <a:pPr marL="285750" indent="-285750">
              <a:buFont typeface="Arial" panose="020B0604020202020204" pitchFamily="34" charset="0"/>
              <a:buChar char="•"/>
            </a:pPr>
            <a:r>
              <a:rPr lang="en-US" sz="2400" b="1" dirty="0"/>
              <a:t>4 – one for each unknown</a:t>
            </a:r>
          </a:p>
          <a:p>
            <a:pPr marL="742950" lvl="1" indent="-285750">
              <a:buFont typeface="Arial" panose="020B0604020202020204" pitchFamily="34" charset="0"/>
              <a:buChar char="•"/>
            </a:pPr>
            <a:r>
              <a:rPr lang="en-US" sz="2400" dirty="0"/>
              <a:t>x, y, z, and clock error for the </a:t>
            </a:r>
            <a:r>
              <a:rPr lang="en-US" sz="2400" i="1" dirty="0"/>
              <a:t>receiver </a:t>
            </a:r>
            <a:r>
              <a:rPr lang="en-US" sz="2400" dirty="0"/>
              <a:t>clock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24201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9127" y="60324"/>
            <a:ext cx="6774873" cy="871167"/>
          </a:xfrm>
        </p:spPr>
        <p:txBody>
          <a:bodyPr/>
          <a:lstStyle/>
          <a:p>
            <a:r>
              <a:rPr lang="en-US" dirty="0"/>
              <a:t>How actual location is determined</a:t>
            </a:r>
          </a:p>
        </p:txBody>
      </p:sp>
      <p:sp>
        <p:nvSpPr>
          <p:cNvPr id="3" name="Content Placeholder 2"/>
          <p:cNvSpPr>
            <a:spLocks noGrp="1"/>
          </p:cNvSpPr>
          <p:nvPr>
            <p:ph idx="1"/>
          </p:nvPr>
        </p:nvSpPr>
        <p:spPr>
          <a:xfrm>
            <a:off x="353961" y="5258855"/>
            <a:ext cx="8450826" cy="1466410"/>
          </a:xfrm>
        </p:spPr>
        <p:txBody>
          <a:bodyPr/>
          <a:lstStyle/>
          <a:p>
            <a:pPr marL="0" indent="0">
              <a:buNone/>
            </a:pPr>
            <a:r>
              <a:rPr lang="en-US" sz="2800" dirty="0"/>
              <a:t>Antenna position is determined by calculating the distances to at least 4 satellites. This enables the solving for four variables: </a:t>
            </a:r>
            <a:r>
              <a:rPr lang="en-US" sz="2800" i="1" dirty="0"/>
              <a:t>x, y, z </a:t>
            </a:r>
            <a:r>
              <a:rPr lang="en-US" sz="2800" dirty="0"/>
              <a:t>and time using </a:t>
            </a:r>
            <a:r>
              <a:rPr lang="en-US" sz="2800" b="1" dirty="0"/>
              <a:t>trilateration</a:t>
            </a:r>
            <a:r>
              <a:rPr lang="en-US" sz="2800" dirty="0"/>
              <a:t>.</a:t>
            </a:r>
          </a:p>
        </p:txBody>
      </p:sp>
      <p:pic>
        <p:nvPicPr>
          <p:cNvPr id="4" name="Picture 3"/>
          <p:cNvPicPr>
            <a:picLocks noChangeAspect="1"/>
          </p:cNvPicPr>
          <p:nvPr/>
        </p:nvPicPr>
        <p:blipFill>
          <a:blip r:embed="rId3"/>
          <a:stretch>
            <a:fillRect/>
          </a:stretch>
        </p:blipFill>
        <p:spPr>
          <a:xfrm>
            <a:off x="155585" y="1143000"/>
            <a:ext cx="3483399" cy="3969969"/>
          </a:xfrm>
          <a:prstGeom prst="rect">
            <a:avLst/>
          </a:prstGeom>
        </p:spPr>
      </p:pic>
      <p:pic>
        <p:nvPicPr>
          <p:cNvPr id="5" name="Picture 4"/>
          <p:cNvPicPr>
            <a:picLocks noChangeAspect="1"/>
          </p:cNvPicPr>
          <p:nvPr/>
        </p:nvPicPr>
        <p:blipFill>
          <a:blip r:embed="rId4"/>
          <a:stretch>
            <a:fillRect/>
          </a:stretch>
        </p:blipFill>
        <p:spPr>
          <a:xfrm>
            <a:off x="3788403" y="2036778"/>
            <a:ext cx="5355597" cy="2202558"/>
          </a:xfrm>
          <a:prstGeom prst="rect">
            <a:avLst/>
          </a:prstGeom>
        </p:spPr>
      </p:pic>
      <p:sp>
        <p:nvSpPr>
          <p:cNvPr id="6" name="TextBox 5"/>
          <p:cNvSpPr txBox="1"/>
          <p:nvPr/>
        </p:nvSpPr>
        <p:spPr>
          <a:xfrm>
            <a:off x="6254771" y="4246722"/>
            <a:ext cx="2973515"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spaceplace.nasa.gov</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gps</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-pizza/en/</a:t>
            </a:r>
          </a:p>
        </p:txBody>
      </p:sp>
    </p:spTree>
    <p:extLst>
      <p:ext uri="{BB962C8B-B14F-4D97-AF65-F5344CB8AC3E}">
        <p14:creationId xmlns:p14="http://schemas.microsoft.com/office/powerpoint/2010/main" val="650089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GPS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
        <p:nvSpPr>
          <p:cNvPr id="3" name="TextBox 2">
            <a:extLst>
              <a:ext uri="{FF2B5EF4-FFF2-40B4-BE49-F238E27FC236}">
                <a16:creationId xmlns:a16="http://schemas.microsoft.com/office/drawing/2014/main" id="{FEFE5B8E-BE3B-A645-9F55-3342E05B3E20}"/>
              </a:ext>
            </a:extLst>
          </p:cNvPr>
          <p:cNvSpPr txBox="1"/>
          <p:nvPr/>
        </p:nvSpPr>
        <p:spPr>
          <a:xfrm>
            <a:off x="4037610" y="3429000"/>
            <a:ext cx="482138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GNSS signal communicates the position and velocity of the satellite at a particular time</a:t>
            </a:r>
          </a:p>
          <a:p>
            <a:pPr marL="285750" indent="-285750">
              <a:buFont typeface="Arial" panose="020B0604020202020204" pitchFamily="34" charset="0"/>
              <a:buChar char="•"/>
            </a:pPr>
            <a:r>
              <a:rPr lang="en-US" sz="2400" b="1" dirty="0"/>
              <a:t>4 – one for each unknown</a:t>
            </a:r>
          </a:p>
          <a:p>
            <a:pPr marL="742950" lvl="1" indent="-285750">
              <a:buFont typeface="Arial" panose="020B0604020202020204" pitchFamily="34" charset="0"/>
              <a:buChar char="•"/>
            </a:pPr>
            <a:r>
              <a:rPr lang="en-US" sz="2400" dirty="0"/>
              <a:t>x, y, z, and clock error for the </a:t>
            </a:r>
            <a:r>
              <a:rPr lang="en-US" sz="2400" i="1" dirty="0"/>
              <a:t>receiver </a:t>
            </a:r>
            <a:r>
              <a:rPr lang="en-US" sz="2400" dirty="0"/>
              <a:t>clock</a:t>
            </a:r>
          </a:p>
          <a:p>
            <a:pPr marL="285750" indent="-285750">
              <a:buFont typeface="Arial" panose="020B0604020202020204" pitchFamily="34" charset="0"/>
              <a:buChar char="•"/>
            </a:pPr>
            <a:r>
              <a:rPr lang="en-US" sz="2400" b="1" dirty="0"/>
              <a:t>Q.</a:t>
            </a:r>
            <a:r>
              <a:rPr lang="en-US" sz="2400" dirty="0"/>
              <a:t> – </a:t>
            </a:r>
            <a:r>
              <a:rPr lang="en-US" sz="2400" b="1" dirty="0"/>
              <a:t>How far off is your position if your clock is 0.000001 sec slow?</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16804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778" y="60324"/>
            <a:ext cx="6234222" cy="871167"/>
          </a:xfrm>
        </p:spPr>
        <p:txBody>
          <a:bodyPr/>
          <a:lstStyle/>
          <a:p>
            <a:r>
              <a:rPr lang="en-US" dirty="0"/>
              <a:t>GPS provides 3D positioning </a:t>
            </a:r>
          </a:p>
        </p:txBody>
      </p:sp>
      <p:sp>
        <p:nvSpPr>
          <p:cNvPr id="4" name="Rectangle 5"/>
          <p:cNvSpPr>
            <a:spLocks noChangeArrowheads="1"/>
          </p:cNvSpPr>
          <p:nvPr/>
        </p:nvSpPr>
        <p:spPr bwMode="auto">
          <a:xfrm>
            <a:off x="164899" y="1151405"/>
            <a:ext cx="8900719"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Positions on the earth can be reported using:</a:t>
            </a:r>
          </a:p>
          <a:p>
            <a:pPr marL="971550" marR="0" lvl="1"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coordinates are used in satellite navigation, including GNSS (“Earth-centered, Earth-fixed” system)</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 name="TextBox 10">
            <a:extLst>
              <a:ext uri="{FF2B5EF4-FFF2-40B4-BE49-F238E27FC236}">
                <a16:creationId xmlns:a16="http://schemas.microsoft.com/office/drawing/2014/main" id="{474BAC8C-3EC3-4340-A311-E5557E0DD174}"/>
              </a:ext>
            </a:extLst>
          </p:cNvPr>
          <p:cNvSpPr txBox="1"/>
          <p:nvPr/>
        </p:nvSpPr>
        <p:spPr>
          <a:xfrm>
            <a:off x="573741" y="6000646"/>
            <a:ext cx="193745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Cartesian (X,Y,Z)</a:t>
            </a:r>
          </a:p>
        </p:txBody>
      </p:sp>
      <p:sp>
        <p:nvSpPr>
          <p:cNvPr id="20" name="TextBox 19">
            <a:extLst>
              <a:ext uri="{FF2B5EF4-FFF2-40B4-BE49-F238E27FC236}">
                <a16:creationId xmlns:a16="http://schemas.microsoft.com/office/drawing/2014/main" id="{298ADB01-5AE8-4F39-B116-551C059799C3}"/>
              </a:ext>
            </a:extLst>
          </p:cNvPr>
          <p:cNvSpPr txBox="1"/>
          <p:nvPr/>
        </p:nvSpPr>
        <p:spPr>
          <a:xfrm>
            <a:off x="2876665" y="6596318"/>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(Figures: Ian Lauer, modified from Common Domain)</a:t>
            </a:r>
          </a:p>
        </p:txBody>
      </p:sp>
      <p:pic>
        <p:nvPicPr>
          <p:cNvPr id="5" name="Picture 4">
            <a:extLst>
              <a:ext uri="{FF2B5EF4-FFF2-40B4-BE49-F238E27FC236}">
                <a16:creationId xmlns:a16="http://schemas.microsoft.com/office/drawing/2014/main" id="{AFFE9C18-A8F0-4810-8760-6786044F618F}"/>
              </a:ext>
            </a:extLst>
          </p:cNvPr>
          <p:cNvPicPr>
            <a:picLocks noChangeAspect="1"/>
          </p:cNvPicPr>
          <p:nvPr/>
        </p:nvPicPr>
        <p:blipFill rotWithShape="1">
          <a:blip r:embed="rId3"/>
          <a:srcRect r="60785"/>
          <a:stretch/>
        </p:blipFill>
        <p:spPr>
          <a:xfrm>
            <a:off x="164898" y="3093985"/>
            <a:ext cx="3350197" cy="2796704"/>
          </a:xfrm>
          <a:prstGeom prst="rect">
            <a:avLst/>
          </a:prstGeom>
        </p:spPr>
      </p:pic>
      <p:sp>
        <p:nvSpPr>
          <p:cNvPr id="3" name="TextBox 2">
            <a:extLst>
              <a:ext uri="{FF2B5EF4-FFF2-40B4-BE49-F238E27FC236}">
                <a16:creationId xmlns:a16="http://schemas.microsoft.com/office/drawing/2014/main" id="{FEFE5B8E-BE3B-A645-9F55-3342E05B3E20}"/>
              </a:ext>
            </a:extLst>
          </p:cNvPr>
          <p:cNvSpPr txBox="1"/>
          <p:nvPr/>
        </p:nvSpPr>
        <p:spPr>
          <a:xfrm>
            <a:off x="4037610" y="3429000"/>
            <a:ext cx="482138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GNSS signal communicates the position and velocity of the satellite at a particular time</a:t>
            </a:r>
          </a:p>
          <a:p>
            <a:pPr marL="285750" indent="-285750">
              <a:buFont typeface="Arial" panose="020B0604020202020204" pitchFamily="34" charset="0"/>
              <a:buChar char="•"/>
            </a:pPr>
            <a:r>
              <a:rPr lang="en-US" sz="2400" b="1" dirty="0"/>
              <a:t>4 – one for each unknown</a:t>
            </a:r>
          </a:p>
          <a:p>
            <a:pPr marL="742950" lvl="1" indent="-285750">
              <a:buFont typeface="Arial" panose="020B0604020202020204" pitchFamily="34" charset="0"/>
              <a:buChar char="•"/>
            </a:pPr>
            <a:r>
              <a:rPr lang="en-US" sz="2400" dirty="0"/>
              <a:t>x, y, z, and clock error for the </a:t>
            </a:r>
            <a:r>
              <a:rPr lang="en-US" sz="2400" i="1" dirty="0"/>
              <a:t>receiver </a:t>
            </a:r>
            <a:r>
              <a:rPr lang="en-US" sz="2400" dirty="0"/>
              <a:t>clock</a:t>
            </a:r>
          </a:p>
          <a:p>
            <a:pPr marL="285750" indent="-285750">
              <a:buFont typeface="Arial" panose="020B0604020202020204" pitchFamily="34" charset="0"/>
              <a:buChar char="•"/>
            </a:pPr>
            <a:r>
              <a:rPr lang="en-US" sz="2400" b="1" dirty="0"/>
              <a:t>(3 x 10</a:t>
            </a:r>
            <a:r>
              <a:rPr lang="en-US" sz="2400" b="1" baseline="30000" dirty="0"/>
              <a:t>8</a:t>
            </a:r>
            <a:r>
              <a:rPr lang="en-US" sz="2400" b="1" dirty="0"/>
              <a:t>) x 10</a:t>
            </a:r>
            <a:r>
              <a:rPr lang="en-US" sz="2400" b="1" baseline="30000" dirty="0"/>
              <a:t>-6</a:t>
            </a:r>
            <a:r>
              <a:rPr lang="en-US" sz="2400" b="1" dirty="0"/>
              <a:t> = 300 meters off!!!</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50791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dirty="0"/>
              <a:t>Other sources of error in GNSS positions</a:t>
            </a:r>
          </a:p>
        </p:txBody>
      </p:sp>
      <p:sp>
        <p:nvSpPr>
          <p:cNvPr id="115715"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2C985E-DABA-4720-9B2B-2D3F53DF9B63}" type="slidenum">
              <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endParaRPr>
          </a:p>
        </p:txBody>
      </p:sp>
      <p:sp>
        <p:nvSpPr>
          <p:cNvPr id="115716" name="Rectangle 3"/>
          <p:cNvSpPr>
            <a:spLocks noGrp="1" noChangeArrowheads="1"/>
          </p:cNvSpPr>
          <p:nvPr>
            <p:ph type="body" idx="4294967295"/>
          </p:nvPr>
        </p:nvSpPr>
        <p:spPr>
          <a:xfrm>
            <a:off x="249382" y="1292225"/>
            <a:ext cx="8564897" cy="5241925"/>
          </a:xfrm>
        </p:spPr>
        <p:txBody>
          <a:bodyPr/>
          <a:lstStyle/>
          <a:p>
            <a:pPr eaLnBrk="1" hangingPunct="1">
              <a:lnSpc>
                <a:spcPct val="85000"/>
              </a:lnSpc>
              <a:spcBef>
                <a:spcPct val="30000"/>
              </a:spcBef>
            </a:pPr>
            <a:r>
              <a:rPr lang="en-US" sz="2800" dirty="0">
                <a:latin typeface="Calibri" pitchFamily="34" charset="0"/>
              </a:rPr>
              <a:t>Satellite orbit irregularities</a:t>
            </a:r>
          </a:p>
          <a:p>
            <a:pPr eaLnBrk="1" hangingPunct="1">
              <a:lnSpc>
                <a:spcPct val="85000"/>
              </a:lnSpc>
              <a:spcBef>
                <a:spcPct val="30000"/>
              </a:spcBef>
            </a:pPr>
            <a:r>
              <a:rPr lang="en-US" sz="2800" dirty="0">
                <a:latin typeface="Calibri" pitchFamily="34" charset="0"/>
              </a:rPr>
              <a:t>Satellite and receiver clock errors </a:t>
            </a:r>
          </a:p>
          <a:p>
            <a:pPr eaLnBrk="1" hangingPunct="1">
              <a:lnSpc>
                <a:spcPct val="85000"/>
              </a:lnSpc>
              <a:spcBef>
                <a:spcPct val="30000"/>
              </a:spcBef>
            </a:pPr>
            <a:r>
              <a:rPr lang="en-US" sz="2800" b="1" dirty="0">
                <a:latin typeface="Calibri" pitchFamily="34" charset="0"/>
              </a:rPr>
              <a:t>Atmospheric delays</a:t>
            </a:r>
            <a:r>
              <a:rPr lang="en-US" sz="2800" dirty="0">
                <a:latin typeface="Calibri" pitchFamily="34" charset="0"/>
              </a:rPr>
              <a:t> – speed of light is affected by water and electron content in the atmosphere and ionosphere</a:t>
            </a:r>
          </a:p>
          <a:p>
            <a:pPr lvl="1" eaLnBrk="1" hangingPunct="1">
              <a:lnSpc>
                <a:spcPct val="85000"/>
              </a:lnSpc>
              <a:spcBef>
                <a:spcPct val="30000"/>
              </a:spcBef>
            </a:pPr>
            <a:r>
              <a:rPr lang="en-US" sz="2400" b="1" dirty="0">
                <a:latin typeface="Calibri" pitchFamily="34" charset="0"/>
              </a:rPr>
              <a:t>Ionosphere noise is frequency-dependent, can correct it using multi-frequency signals</a:t>
            </a:r>
          </a:p>
          <a:p>
            <a:pPr eaLnBrk="1" hangingPunct="1">
              <a:lnSpc>
                <a:spcPct val="85000"/>
              </a:lnSpc>
              <a:spcBef>
                <a:spcPct val="30000"/>
              </a:spcBef>
            </a:pPr>
            <a:r>
              <a:rPr lang="en-US" sz="2800" b="1" dirty="0">
                <a:latin typeface="Calibri" pitchFamily="34" charset="0"/>
              </a:rPr>
              <a:t>Multi-path </a:t>
            </a:r>
            <a:r>
              <a:rPr lang="en-US" sz="2800" dirty="0">
                <a:latin typeface="Calibri" pitchFamily="34" charset="0"/>
              </a:rPr>
              <a:t>– GPS signals can bounce off the ground and then enter the antenna, rather than only entering from above</a:t>
            </a:r>
          </a:p>
          <a:p>
            <a:pPr eaLnBrk="1" hangingPunct="1">
              <a:lnSpc>
                <a:spcPct val="85000"/>
              </a:lnSpc>
              <a:spcBef>
                <a:spcPct val="30000"/>
              </a:spcBef>
            </a:pPr>
            <a:r>
              <a:rPr lang="en-US" sz="2800" b="1" dirty="0">
                <a:latin typeface="Calibri" pitchFamily="34" charset="0"/>
              </a:rPr>
              <a:t>Human error</a:t>
            </a:r>
            <a:r>
              <a:rPr lang="en-US" sz="2800" dirty="0">
                <a:latin typeface="Calibri" pitchFamily="34" charset="0"/>
              </a:rPr>
              <a:t> – Incorrect base or rover antenna heights, errors in post-processing, datum and projection errors.</a:t>
            </a:r>
            <a:endParaRPr lang="en-US" sz="2800" b="1" dirty="0">
              <a:latin typeface="Calibri" pitchFamily="34" charset="0"/>
            </a:endParaRPr>
          </a:p>
        </p:txBody>
      </p:sp>
    </p:spTree>
    <p:extLst>
      <p:ext uri="{BB962C8B-B14F-4D97-AF65-F5344CB8AC3E}">
        <p14:creationId xmlns:p14="http://schemas.microsoft.com/office/powerpoint/2010/main" val="1479621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sources of error in GNSS positions</a:t>
            </a:r>
          </a:p>
        </p:txBody>
      </p:sp>
      <p:sp>
        <p:nvSpPr>
          <p:cNvPr id="3" name="Content Placeholder 2"/>
          <p:cNvSpPr>
            <a:spLocks noGrp="1"/>
          </p:cNvSpPr>
          <p:nvPr>
            <p:ph idx="1"/>
          </p:nvPr>
        </p:nvSpPr>
        <p:spPr>
          <a:xfrm>
            <a:off x="457200" y="1073150"/>
            <a:ext cx="7618937" cy="2161807"/>
          </a:xfrm>
        </p:spPr>
        <p:txBody>
          <a:bodyPr/>
          <a:lstStyle/>
          <a:p>
            <a:pPr marL="0" indent="0">
              <a:buNone/>
            </a:pPr>
            <a:r>
              <a:rPr lang="en-US" dirty="0"/>
              <a:t>Each GPS satellite has 4 atomic clocks, to be sure that one is always working. Each costs ~$100,000 and is accurate to within 1 billionth of a second (1 nanosecond).</a:t>
            </a:r>
          </a:p>
          <a:p>
            <a:endParaRPr lang="en-US" dirty="0"/>
          </a:p>
        </p:txBody>
      </p:sp>
      <p:pic>
        <p:nvPicPr>
          <p:cNvPr id="75778" name="Picture 2" descr="atomic c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272" y="3325092"/>
            <a:ext cx="3890860" cy="264578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a:spLocks/>
          </p:cNvSpPr>
          <p:nvPr/>
        </p:nvSpPr>
        <p:spPr bwMode="auto">
          <a:xfrm>
            <a:off x="6089073" y="6570172"/>
            <a:ext cx="3075709" cy="251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hlinkClick r:id="rId4"/>
              </a:rPr>
              <a:t>http://www.kowoma.de/en/gps/satellites.htm</a:t>
            </a:r>
            <a:endPar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4" name="TextBox 3">
            <a:extLst>
              <a:ext uri="{FF2B5EF4-FFF2-40B4-BE49-F238E27FC236}">
                <a16:creationId xmlns:a16="http://schemas.microsoft.com/office/drawing/2014/main" id="{636F6E8C-B36C-7D43-B277-BC5A8623FE21}"/>
              </a:ext>
            </a:extLst>
          </p:cNvPr>
          <p:cNvSpPr txBox="1"/>
          <p:nvPr/>
        </p:nvSpPr>
        <p:spPr>
          <a:xfrm>
            <a:off x="760396" y="3773103"/>
            <a:ext cx="2849078" cy="830997"/>
          </a:xfrm>
          <a:prstGeom prst="rect">
            <a:avLst/>
          </a:prstGeom>
          <a:noFill/>
        </p:spPr>
        <p:txBody>
          <a:bodyPr wrap="square" rtlCol="0">
            <a:spAutoFit/>
          </a:bodyPr>
          <a:lstStyle/>
          <a:p>
            <a:r>
              <a:rPr lang="en-US" sz="2400" b="1" dirty="0"/>
              <a:t>(3 x 10</a:t>
            </a:r>
            <a:r>
              <a:rPr lang="en-US" sz="2400" b="1" baseline="30000" dirty="0"/>
              <a:t>8</a:t>
            </a:r>
            <a:r>
              <a:rPr lang="en-US" sz="2400" b="1" dirty="0"/>
              <a:t>) x 10</a:t>
            </a:r>
            <a:r>
              <a:rPr lang="en-US" sz="2400" b="1" baseline="30000" dirty="0"/>
              <a:t>-9</a:t>
            </a:r>
            <a:r>
              <a:rPr lang="en-US" sz="2400" b="1" dirty="0"/>
              <a:t> = 0.3 meters = 30 cm off!</a:t>
            </a:r>
          </a:p>
        </p:txBody>
      </p:sp>
    </p:spTree>
    <p:extLst>
      <p:ext uri="{BB962C8B-B14F-4D97-AF65-F5344CB8AC3E}">
        <p14:creationId xmlns:p14="http://schemas.microsoft.com/office/powerpoint/2010/main" val="292333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365" y="60324"/>
            <a:ext cx="6526635" cy="871167"/>
          </a:xfrm>
        </p:spPr>
        <p:txBody>
          <a:bodyPr/>
          <a:lstStyle/>
          <a:p>
            <a:r>
              <a:rPr lang="en-US" dirty="0"/>
              <a:t>GPS receivers are all around us</a:t>
            </a:r>
          </a:p>
        </p:txBody>
      </p:sp>
      <p:pic>
        <p:nvPicPr>
          <p:cNvPr id="5" name="Picture 4"/>
          <p:cNvPicPr>
            <a:picLocks noChangeAspect="1"/>
          </p:cNvPicPr>
          <p:nvPr/>
        </p:nvPicPr>
        <p:blipFill rotWithShape="1">
          <a:blip r:embed="rId3"/>
          <a:srcRect l="32528" t="31509" r="12864" b="39867"/>
          <a:stretch/>
        </p:blipFill>
        <p:spPr>
          <a:xfrm rot="10800000">
            <a:off x="208902" y="4840446"/>
            <a:ext cx="4264132" cy="1669411"/>
          </a:xfrm>
          <a:prstGeom prst="rect">
            <a:avLst/>
          </a:prstGeom>
        </p:spPr>
      </p:pic>
      <p:pic>
        <p:nvPicPr>
          <p:cNvPr id="6" name="Picture 5"/>
          <p:cNvPicPr>
            <a:picLocks noChangeAspect="1"/>
          </p:cNvPicPr>
          <p:nvPr/>
        </p:nvPicPr>
        <p:blipFill rotWithShape="1">
          <a:blip r:embed="rId4"/>
          <a:srcRect l="34664" t="9669" r="27348" b="8951"/>
          <a:stretch/>
        </p:blipFill>
        <p:spPr>
          <a:xfrm rot="10800000">
            <a:off x="243671" y="1193169"/>
            <a:ext cx="2171593" cy="3474720"/>
          </a:xfrm>
          <a:prstGeom prst="rect">
            <a:avLst/>
          </a:prstGeom>
        </p:spPr>
      </p:pic>
      <p:pic>
        <p:nvPicPr>
          <p:cNvPr id="7" name="Picture 6"/>
          <p:cNvPicPr>
            <a:picLocks noChangeAspect="1"/>
          </p:cNvPicPr>
          <p:nvPr/>
        </p:nvPicPr>
        <p:blipFill rotWithShape="1">
          <a:blip r:embed="rId5"/>
          <a:srcRect l="37632" t="7602" r="28654" b="11018"/>
          <a:stretch/>
        </p:blipFill>
        <p:spPr>
          <a:xfrm rot="10800000">
            <a:off x="2545746" y="1193169"/>
            <a:ext cx="1927288" cy="3474720"/>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20367" t="7094" r="184" b="26973"/>
          <a:stretch/>
        </p:blipFill>
        <p:spPr>
          <a:xfrm>
            <a:off x="5734215" y="4840446"/>
            <a:ext cx="3053592" cy="1900562"/>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71048"/>
          <a:stretch/>
        </p:blipFill>
        <p:spPr>
          <a:xfrm>
            <a:off x="5145635" y="1193169"/>
            <a:ext cx="1654557" cy="4286179"/>
          </a:xfrm>
          <a:prstGeom prst="rect">
            <a:avLst/>
          </a:prstGeom>
        </p:spPr>
      </p:pic>
    </p:spTree>
    <p:extLst>
      <p:ext uri="{BB962C8B-B14F-4D97-AF65-F5344CB8AC3E}">
        <p14:creationId xmlns:p14="http://schemas.microsoft.com/office/powerpoint/2010/main" val="185860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0389" y="60324"/>
            <a:ext cx="8233611" cy="871167"/>
          </a:xfrm>
          <a:noFill/>
        </p:spPr>
        <p:txBody>
          <a:bodyPr lIns="92075" tIns="46038" rIns="92075" bIns="46038"/>
          <a:lstStyle/>
          <a:p>
            <a:pPr eaLnBrk="1" hangingPunct="1"/>
            <a:r>
              <a:rPr lang="en-US" dirty="0"/>
              <a:t>Averaging in time reduces errors</a:t>
            </a:r>
            <a:endParaRPr lang="en-US" dirty="0">
              <a:ea typeface="MS PGothic" pitchFamily="34" charset="-128"/>
            </a:endParaRPr>
          </a:p>
        </p:txBody>
      </p:sp>
      <p:grpSp>
        <p:nvGrpSpPr>
          <p:cNvPr id="111620" name="Group 4"/>
          <p:cNvGrpSpPr>
            <a:grpSpLocks/>
          </p:cNvGrpSpPr>
          <p:nvPr/>
        </p:nvGrpSpPr>
        <p:grpSpPr bwMode="auto">
          <a:xfrm>
            <a:off x="309442" y="1481991"/>
            <a:ext cx="8329613" cy="5195887"/>
            <a:chOff x="144" y="480"/>
            <a:chExt cx="5247" cy="3273"/>
          </a:xfrm>
        </p:grpSpPr>
        <p:sp>
          <p:nvSpPr>
            <p:cNvPr id="111622" name="Oval 5"/>
            <p:cNvSpPr>
              <a:spLocks noChangeArrowheads="1"/>
            </p:cNvSpPr>
            <p:nvPr/>
          </p:nvSpPr>
          <p:spPr bwMode="auto">
            <a:xfrm>
              <a:off x="288" y="2112"/>
              <a:ext cx="5103" cy="1641"/>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3" name="Oval 6"/>
            <p:cNvSpPr>
              <a:spLocks noChangeArrowheads="1"/>
            </p:cNvSpPr>
            <p:nvPr/>
          </p:nvSpPr>
          <p:spPr bwMode="auto">
            <a:xfrm>
              <a:off x="1412" y="2276"/>
              <a:ext cx="3041" cy="1271"/>
            </a:xfrm>
            <a:prstGeom prst="ellipse">
              <a:avLst/>
            </a:prstGeom>
            <a:noFill/>
            <a:ln w="25400">
              <a:solidFill>
                <a:srgbClr val="1C1C1C"/>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4" name="Oval 7"/>
            <p:cNvSpPr>
              <a:spLocks noChangeArrowheads="1"/>
            </p:cNvSpPr>
            <p:nvPr/>
          </p:nvSpPr>
          <p:spPr bwMode="auto">
            <a:xfrm>
              <a:off x="2942" y="2804"/>
              <a:ext cx="38" cy="30"/>
            </a:xfrm>
            <a:prstGeom prst="ellipse">
              <a:avLst/>
            </a:prstGeom>
            <a:solidFill>
              <a:schemeClr val="tx2"/>
            </a:solidFill>
            <a:ln w="25400">
              <a:solidFill>
                <a:schemeClr val="tx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25" name="Freeform 8"/>
            <p:cNvSpPr>
              <a:spLocks/>
            </p:cNvSpPr>
            <p:nvPr/>
          </p:nvSpPr>
          <p:spPr bwMode="auto">
            <a:xfrm rot="-3294368">
              <a:off x="2480" y="1406"/>
              <a:ext cx="1779" cy="241"/>
            </a:xfrm>
            <a:custGeom>
              <a:avLst/>
              <a:gdLst>
                <a:gd name="T0" fmla="*/ 0 w 3828"/>
                <a:gd name="T1" fmla="*/ 1 h 367"/>
                <a:gd name="T2" fmla="*/ 0 w 3828"/>
                <a:gd name="T3" fmla="*/ 1 h 367"/>
                <a:gd name="T4" fmla="*/ 0 w 3828"/>
                <a:gd name="T5" fmla="*/ 0 h 367"/>
                <a:gd name="T6" fmla="*/ 0 w 3828"/>
                <a:gd name="T7" fmla="*/ 0 h 367"/>
                <a:gd name="T8" fmla="*/ 0 w 3828"/>
                <a:gd name="T9" fmla="*/ 1 h 367"/>
                <a:gd name="T10" fmla="*/ 0 w 3828"/>
                <a:gd name="T11" fmla="*/ 1 h 367"/>
                <a:gd name="T12" fmla="*/ 0 w 3828"/>
                <a:gd name="T13" fmla="*/ 1 h 367"/>
                <a:gd name="T14" fmla="*/ 0 w 3828"/>
                <a:gd name="T15" fmla="*/ 0 h 367"/>
                <a:gd name="T16" fmla="*/ 0 w 3828"/>
                <a:gd name="T17" fmla="*/ 0 h 367"/>
                <a:gd name="T18" fmla="*/ 0 w 3828"/>
                <a:gd name="T19" fmla="*/ 1 h 367"/>
                <a:gd name="T20" fmla="*/ 0 w 3828"/>
                <a:gd name="T21" fmla="*/ 1 h 367"/>
                <a:gd name="T22" fmla="*/ 0 w 3828"/>
                <a:gd name="T23" fmla="*/ 0 h 367"/>
                <a:gd name="T24" fmla="*/ 0 w 3828"/>
                <a:gd name="T25" fmla="*/ 0 h 367"/>
                <a:gd name="T26" fmla="*/ 0 w 3828"/>
                <a:gd name="T27" fmla="*/ 1 h 367"/>
                <a:gd name="T28" fmla="*/ 0 w 3828"/>
                <a:gd name="T29" fmla="*/ 1 h 367"/>
                <a:gd name="T30" fmla="*/ 0 w 3828"/>
                <a:gd name="T31" fmla="*/ 0 h 367"/>
                <a:gd name="T32" fmla="*/ 0 w 3828"/>
                <a:gd name="T33" fmla="*/ 0 h 367"/>
                <a:gd name="T34" fmla="*/ 0 w 3828"/>
                <a:gd name="T35" fmla="*/ 1 h 367"/>
                <a:gd name="T36" fmla="*/ 0 w 3828"/>
                <a:gd name="T37" fmla="*/ 1 h 367"/>
                <a:gd name="T38" fmla="*/ 0 w 3828"/>
                <a:gd name="T39" fmla="*/ 0 h 367"/>
                <a:gd name="T40" fmla="*/ 0 w 3828"/>
                <a:gd name="T41" fmla="*/ 0 h 367"/>
                <a:gd name="T42" fmla="*/ 0 w 3828"/>
                <a:gd name="T43" fmla="*/ 1 h 367"/>
                <a:gd name="T44" fmla="*/ 0 w 3828"/>
                <a:gd name="T45" fmla="*/ 1 h 367"/>
                <a:gd name="T46" fmla="*/ 0 w 3828"/>
                <a:gd name="T47" fmla="*/ 0 h 367"/>
                <a:gd name="T48" fmla="*/ 0 w 3828"/>
                <a:gd name="T49" fmla="*/ 0 h 367"/>
                <a:gd name="T50" fmla="*/ 0 w 3828"/>
                <a:gd name="T51" fmla="*/ 1 h 367"/>
                <a:gd name="T52" fmla="*/ 0 w 3828"/>
                <a:gd name="T53" fmla="*/ 1 h 367"/>
                <a:gd name="T54" fmla="*/ 0 w 3828"/>
                <a:gd name="T55" fmla="*/ 0 h 367"/>
                <a:gd name="T56" fmla="*/ 0 w 3828"/>
                <a:gd name="T57" fmla="*/ 0 h 367"/>
                <a:gd name="T58" fmla="*/ 0 w 3828"/>
                <a:gd name="T59" fmla="*/ 1 h 367"/>
                <a:gd name="T60" fmla="*/ 0 w 3828"/>
                <a:gd name="T61" fmla="*/ 1 h 367"/>
                <a:gd name="T62" fmla="*/ 0 w 3828"/>
                <a:gd name="T63" fmla="*/ 1 h 367"/>
                <a:gd name="T64" fmla="*/ 0 w 3828"/>
                <a:gd name="T65" fmla="*/ 0 h 367"/>
                <a:gd name="T66" fmla="*/ 0 w 3828"/>
                <a:gd name="T67" fmla="*/ 0 h 367"/>
                <a:gd name="T68" fmla="*/ 0 w 3828"/>
                <a:gd name="T69" fmla="*/ 1 h 367"/>
                <a:gd name="T70" fmla="*/ 0 w 3828"/>
                <a:gd name="T71" fmla="*/ 1 h 367"/>
                <a:gd name="T72" fmla="*/ 0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26" name="Group 9"/>
            <p:cNvGrpSpPr>
              <a:grpSpLocks/>
            </p:cNvGrpSpPr>
            <p:nvPr/>
          </p:nvGrpSpPr>
          <p:grpSpPr bwMode="auto">
            <a:xfrm>
              <a:off x="3888" y="480"/>
              <a:ext cx="430" cy="435"/>
              <a:chOff x="5138" y="768"/>
              <a:chExt cx="430" cy="435"/>
            </a:xfrm>
          </p:grpSpPr>
          <p:sp>
            <p:nvSpPr>
              <p:cNvPr id="111705" name="Freeform 10"/>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6" name="Freeform 11"/>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7" name="Freeform 12"/>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8" name="Freeform 13"/>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9" name="Freeform 14"/>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10" name="Line 15"/>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11" name="Line 16"/>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27" name="Freeform 17"/>
            <p:cNvSpPr>
              <a:spLocks/>
            </p:cNvSpPr>
            <p:nvPr/>
          </p:nvSpPr>
          <p:spPr bwMode="auto">
            <a:xfrm rot="-2328402">
              <a:off x="2832" y="1584"/>
              <a:ext cx="2163"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1 w 3828"/>
                <a:gd name="T13" fmla="*/ 1 h 367"/>
                <a:gd name="T14" fmla="*/ 1 w 3828"/>
                <a:gd name="T15" fmla="*/ 0 h 367"/>
                <a:gd name="T16" fmla="*/ 1 w 3828"/>
                <a:gd name="T17" fmla="*/ 0 h 367"/>
                <a:gd name="T18" fmla="*/ 1 w 3828"/>
                <a:gd name="T19" fmla="*/ 1 h 367"/>
                <a:gd name="T20" fmla="*/ 1 w 3828"/>
                <a:gd name="T21" fmla="*/ 1 h 367"/>
                <a:gd name="T22" fmla="*/ 1 w 3828"/>
                <a:gd name="T23" fmla="*/ 0 h 367"/>
                <a:gd name="T24" fmla="*/ 1 w 3828"/>
                <a:gd name="T25" fmla="*/ 0 h 367"/>
                <a:gd name="T26" fmla="*/ 1 w 3828"/>
                <a:gd name="T27" fmla="*/ 1 h 367"/>
                <a:gd name="T28" fmla="*/ 1 w 3828"/>
                <a:gd name="T29" fmla="*/ 1 h 367"/>
                <a:gd name="T30" fmla="*/ 1 w 3828"/>
                <a:gd name="T31" fmla="*/ 0 h 367"/>
                <a:gd name="T32" fmla="*/ 1 w 3828"/>
                <a:gd name="T33" fmla="*/ 0 h 367"/>
                <a:gd name="T34" fmla="*/ 1 w 3828"/>
                <a:gd name="T35" fmla="*/ 1 h 367"/>
                <a:gd name="T36" fmla="*/ 1 w 3828"/>
                <a:gd name="T37" fmla="*/ 1 h 367"/>
                <a:gd name="T38" fmla="*/ 1 w 3828"/>
                <a:gd name="T39" fmla="*/ 0 h 367"/>
                <a:gd name="T40" fmla="*/ 1 w 3828"/>
                <a:gd name="T41" fmla="*/ 0 h 367"/>
                <a:gd name="T42" fmla="*/ 1 w 3828"/>
                <a:gd name="T43" fmla="*/ 1 h 367"/>
                <a:gd name="T44" fmla="*/ 1 w 3828"/>
                <a:gd name="T45" fmla="*/ 1 h 367"/>
                <a:gd name="T46" fmla="*/ 1 w 3828"/>
                <a:gd name="T47" fmla="*/ 0 h 367"/>
                <a:gd name="T48" fmla="*/ 1 w 3828"/>
                <a:gd name="T49" fmla="*/ 0 h 367"/>
                <a:gd name="T50" fmla="*/ 1 w 3828"/>
                <a:gd name="T51" fmla="*/ 1 h 367"/>
                <a:gd name="T52" fmla="*/ 1 w 3828"/>
                <a:gd name="T53" fmla="*/ 1 h 367"/>
                <a:gd name="T54" fmla="*/ 1 w 3828"/>
                <a:gd name="T55" fmla="*/ 0 h 367"/>
                <a:gd name="T56" fmla="*/ 1 w 3828"/>
                <a:gd name="T57" fmla="*/ 0 h 367"/>
                <a:gd name="T58" fmla="*/ 1 w 3828"/>
                <a:gd name="T59" fmla="*/ 1 h 367"/>
                <a:gd name="T60" fmla="*/ 1 w 3828"/>
                <a:gd name="T61" fmla="*/ 1 h 367"/>
                <a:gd name="T62" fmla="*/ 1 w 3828"/>
                <a:gd name="T63" fmla="*/ 1 h 367"/>
                <a:gd name="T64" fmla="*/ 1 w 3828"/>
                <a:gd name="T65" fmla="*/ 0 h 367"/>
                <a:gd name="T66" fmla="*/ 1 w 3828"/>
                <a:gd name="T67" fmla="*/ 0 h 367"/>
                <a:gd name="T68" fmla="*/ 1 w 3828"/>
                <a:gd name="T69" fmla="*/ 1 h 367"/>
                <a:gd name="T70" fmla="*/ 1 w 3828"/>
                <a:gd name="T71" fmla="*/ 1 h 367"/>
                <a:gd name="T72" fmla="*/ 1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28" name="Group 18"/>
            <p:cNvGrpSpPr>
              <a:grpSpLocks/>
            </p:cNvGrpSpPr>
            <p:nvPr/>
          </p:nvGrpSpPr>
          <p:grpSpPr bwMode="auto">
            <a:xfrm>
              <a:off x="4800" y="720"/>
              <a:ext cx="430" cy="435"/>
              <a:chOff x="5138" y="768"/>
              <a:chExt cx="430" cy="435"/>
            </a:xfrm>
          </p:grpSpPr>
          <p:sp>
            <p:nvSpPr>
              <p:cNvPr id="111698" name="Freeform 19"/>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9" name="Freeform 20"/>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0" name="Freeform 21"/>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1" name="Freeform 22"/>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2" name="Freeform 23"/>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3" name="Line 24"/>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704" name="Line 25"/>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29" name="Freeform 26"/>
            <p:cNvSpPr>
              <a:spLocks/>
            </p:cNvSpPr>
            <p:nvPr/>
          </p:nvSpPr>
          <p:spPr bwMode="auto">
            <a:xfrm rot="-7728402">
              <a:off x="1055" y="1489"/>
              <a:ext cx="2163"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1 w 3828"/>
                <a:gd name="T13" fmla="*/ 1 h 367"/>
                <a:gd name="T14" fmla="*/ 1 w 3828"/>
                <a:gd name="T15" fmla="*/ 0 h 367"/>
                <a:gd name="T16" fmla="*/ 1 w 3828"/>
                <a:gd name="T17" fmla="*/ 0 h 367"/>
                <a:gd name="T18" fmla="*/ 1 w 3828"/>
                <a:gd name="T19" fmla="*/ 1 h 367"/>
                <a:gd name="T20" fmla="*/ 1 w 3828"/>
                <a:gd name="T21" fmla="*/ 1 h 367"/>
                <a:gd name="T22" fmla="*/ 1 w 3828"/>
                <a:gd name="T23" fmla="*/ 0 h 367"/>
                <a:gd name="T24" fmla="*/ 1 w 3828"/>
                <a:gd name="T25" fmla="*/ 0 h 367"/>
                <a:gd name="T26" fmla="*/ 1 w 3828"/>
                <a:gd name="T27" fmla="*/ 1 h 367"/>
                <a:gd name="T28" fmla="*/ 1 w 3828"/>
                <a:gd name="T29" fmla="*/ 1 h 367"/>
                <a:gd name="T30" fmla="*/ 1 w 3828"/>
                <a:gd name="T31" fmla="*/ 0 h 367"/>
                <a:gd name="T32" fmla="*/ 1 w 3828"/>
                <a:gd name="T33" fmla="*/ 0 h 367"/>
                <a:gd name="T34" fmla="*/ 1 w 3828"/>
                <a:gd name="T35" fmla="*/ 1 h 367"/>
                <a:gd name="T36" fmla="*/ 1 w 3828"/>
                <a:gd name="T37" fmla="*/ 1 h 367"/>
                <a:gd name="T38" fmla="*/ 1 w 3828"/>
                <a:gd name="T39" fmla="*/ 0 h 367"/>
                <a:gd name="T40" fmla="*/ 1 w 3828"/>
                <a:gd name="T41" fmla="*/ 0 h 367"/>
                <a:gd name="T42" fmla="*/ 1 w 3828"/>
                <a:gd name="T43" fmla="*/ 1 h 367"/>
                <a:gd name="T44" fmla="*/ 1 w 3828"/>
                <a:gd name="T45" fmla="*/ 1 h 367"/>
                <a:gd name="T46" fmla="*/ 1 w 3828"/>
                <a:gd name="T47" fmla="*/ 0 h 367"/>
                <a:gd name="T48" fmla="*/ 1 w 3828"/>
                <a:gd name="T49" fmla="*/ 0 h 367"/>
                <a:gd name="T50" fmla="*/ 1 w 3828"/>
                <a:gd name="T51" fmla="*/ 1 h 367"/>
                <a:gd name="T52" fmla="*/ 1 w 3828"/>
                <a:gd name="T53" fmla="*/ 1 h 367"/>
                <a:gd name="T54" fmla="*/ 1 w 3828"/>
                <a:gd name="T55" fmla="*/ 0 h 367"/>
                <a:gd name="T56" fmla="*/ 1 w 3828"/>
                <a:gd name="T57" fmla="*/ 0 h 367"/>
                <a:gd name="T58" fmla="*/ 1 w 3828"/>
                <a:gd name="T59" fmla="*/ 1 h 367"/>
                <a:gd name="T60" fmla="*/ 1 w 3828"/>
                <a:gd name="T61" fmla="*/ 1 h 367"/>
                <a:gd name="T62" fmla="*/ 1 w 3828"/>
                <a:gd name="T63" fmla="*/ 1 h 367"/>
                <a:gd name="T64" fmla="*/ 1 w 3828"/>
                <a:gd name="T65" fmla="*/ 0 h 367"/>
                <a:gd name="T66" fmla="*/ 1 w 3828"/>
                <a:gd name="T67" fmla="*/ 0 h 367"/>
                <a:gd name="T68" fmla="*/ 1 w 3828"/>
                <a:gd name="T69" fmla="*/ 1 h 367"/>
                <a:gd name="T70" fmla="*/ 1 w 3828"/>
                <a:gd name="T71" fmla="*/ 1 h 367"/>
                <a:gd name="T72" fmla="*/ 1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0" name="Group 27"/>
            <p:cNvGrpSpPr>
              <a:grpSpLocks/>
            </p:cNvGrpSpPr>
            <p:nvPr/>
          </p:nvGrpSpPr>
          <p:grpSpPr bwMode="auto">
            <a:xfrm rot="-5400000">
              <a:off x="1107" y="477"/>
              <a:ext cx="430" cy="435"/>
              <a:chOff x="5138" y="768"/>
              <a:chExt cx="430" cy="435"/>
            </a:xfrm>
          </p:grpSpPr>
          <p:sp>
            <p:nvSpPr>
              <p:cNvPr id="111691" name="Freeform 28"/>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2" name="Freeform 29"/>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3" name="Freeform 30"/>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4" name="Freeform 31"/>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5" name="Freeform 32"/>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6" name="Line 33"/>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7" name="Line 34"/>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1" name="Freeform 35"/>
            <p:cNvSpPr>
              <a:spLocks/>
            </p:cNvSpPr>
            <p:nvPr/>
          </p:nvSpPr>
          <p:spPr bwMode="auto">
            <a:xfrm rot="11940003" flipV="1">
              <a:off x="366" y="1953"/>
              <a:ext cx="2536" cy="241"/>
            </a:xfrm>
            <a:custGeom>
              <a:avLst/>
              <a:gdLst>
                <a:gd name="T0" fmla="*/ 0 w 3828"/>
                <a:gd name="T1" fmla="*/ 1 h 367"/>
                <a:gd name="T2" fmla="*/ 1 w 3828"/>
                <a:gd name="T3" fmla="*/ 1 h 367"/>
                <a:gd name="T4" fmla="*/ 1 w 3828"/>
                <a:gd name="T5" fmla="*/ 0 h 367"/>
                <a:gd name="T6" fmla="*/ 1 w 3828"/>
                <a:gd name="T7" fmla="*/ 0 h 367"/>
                <a:gd name="T8" fmla="*/ 1 w 3828"/>
                <a:gd name="T9" fmla="*/ 1 h 367"/>
                <a:gd name="T10" fmla="*/ 1 w 3828"/>
                <a:gd name="T11" fmla="*/ 1 h 367"/>
                <a:gd name="T12" fmla="*/ 2 w 3828"/>
                <a:gd name="T13" fmla="*/ 1 h 367"/>
                <a:gd name="T14" fmla="*/ 2 w 3828"/>
                <a:gd name="T15" fmla="*/ 0 h 367"/>
                <a:gd name="T16" fmla="*/ 3 w 3828"/>
                <a:gd name="T17" fmla="*/ 0 h 367"/>
                <a:gd name="T18" fmla="*/ 3 w 3828"/>
                <a:gd name="T19" fmla="*/ 1 h 367"/>
                <a:gd name="T20" fmla="*/ 4 w 3828"/>
                <a:gd name="T21" fmla="*/ 1 h 367"/>
                <a:gd name="T22" fmla="*/ 4 w 3828"/>
                <a:gd name="T23" fmla="*/ 0 h 367"/>
                <a:gd name="T24" fmla="*/ 5 w 3828"/>
                <a:gd name="T25" fmla="*/ 0 h 367"/>
                <a:gd name="T26" fmla="*/ 5 w 3828"/>
                <a:gd name="T27" fmla="*/ 1 h 367"/>
                <a:gd name="T28" fmla="*/ 5 w 3828"/>
                <a:gd name="T29" fmla="*/ 1 h 367"/>
                <a:gd name="T30" fmla="*/ 5 w 3828"/>
                <a:gd name="T31" fmla="*/ 0 h 367"/>
                <a:gd name="T32" fmla="*/ 6 w 3828"/>
                <a:gd name="T33" fmla="*/ 0 h 367"/>
                <a:gd name="T34" fmla="*/ 6 w 3828"/>
                <a:gd name="T35" fmla="*/ 1 h 367"/>
                <a:gd name="T36" fmla="*/ 6 w 3828"/>
                <a:gd name="T37" fmla="*/ 1 h 367"/>
                <a:gd name="T38" fmla="*/ 6 w 3828"/>
                <a:gd name="T39" fmla="*/ 0 h 367"/>
                <a:gd name="T40" fmla="*/ 7 w 3828"/>
                <a:gd name="T41" fmla="*/ 0 h 367"/>
                <a:gd name="T42" fmla="*/ 7 w 3828"/>
                <a:gd name="T43" fmla="*/ 1 h 367"/>
                <a:gd name="T44" fmla="*/ 8 w 3828"/>
                <a:gd name="T45" fmla="*/ 1 h 367"/>
                <a:gd name="T46" fmla="*/ 8 w 3828"/>
                <a:gd name="T47" fmla="*/ 0 h 367"/>
                <a:gd name="T48" fmla="*/ 9 w 3828"/>
                <a:gd name="T49" fmla="*/ 0 h 367"/>
                <a:gd name="T50" fmla="*/ 9 w 3828"/>
                <a:gd name="T51" fmla="*/ 1 h 367"/>
                <a:gd name="T52" fmla="*/ 9 w 3828"/>
                <a:gd name="T53" fmla="*/ 1 h 367"/>
                <a:gd name="T54" fmla="*/ 9 w 3828"/>
                <a:gd name="T55" fmla="*/ 0 h 367"/>
                <a:gd name="T56" fmla="*/ 10 w 3828"/>
                <a:gd name="T57" fmla="*/ 0 h 367"/>
                <a:gd name="T58" fmla="*/ 10 w 3828"/>
                <a:gd name="T59" fmla="*/ 1 h 367"/>
                <a:gd name="T60" fmla="*/ 10 w 3828"/>
                <a:gd name="T61" fmla="*/ 1 h 367"/>
                <a:gd name="T62" fmla="*/ 11 w 3828"/>
                <a:gd name="T63" fmla="*/ 1 h 367"/>
                <a:gd name="T64" fmla="*/ 11 w 3828"/>
                <a:gd name="T65" fmla="*/ 0 h 367"/>
                <a:gd name="T66" fmla="*/ 11 w 3828"/>
                <a:gd name="T67" fmla="*/ 0 h 367"/>
                <a:gd name="T68" fmla="*/ 11 w 3828"/>
                <a:gd name="T69" fmla="*/ 1 h 367"/>
                <a:gd name="T70" fmla="*/ 11 w 3828"/>
                <a:gd name="T71" fmla="*/ 1 h 367"/>
                <a:gd name="T72" fmla="*/ 12 w 3828"/>
                <a:gd name="T73" fmla="*/ 1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28"/>
                <a:gd name="T112" fmla="*/ 0 h 367"/>
                <a:gd name="T113" fmla="*/ 3828 w 3828"/>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28" h="367">
                  <a:moveTo>
                    <a:pt x="0" y="364"/>
                  </a:moveTo>
                  <a:lnTo>
                    <a:pt x="120" y="364"/>
                  </a:lnTo>
                  <a:lnTo>
                    <a:pt x="120" y="0"/>
                  </a:lnTo>
                  <a:lnTo>
                    <a:pt x="263" y="0"/>
                  </a:lnTo>
                  <a:lnTo>
                    <a:pt x="263" y="364"/>
                  </a:lnTo>
                  <a:lnTo>
                    <a:pt x="406" y="364"/>
                  </a:lnTo>
                  <a:lnTo>
                    <a:pt x="671" y="364"/>
                  </a:lnTo>
                  <a:lnTo>
                    <a:pt x="671" y="0"/>
                  </a:lnTo>
                  <a:lnTo>
                    <a:pt x="875" y="0"/>
                  </a:lnTo>
                  <a:lnTo>
                    <a:pt x="875" y="364"/>
                  </a:lnTo>
                  <a:lnTo>
                    <a:pt x="1295" y="364"/>
                  </a:lnTo>
                  <a:lnTo>
                    <a:pt x="1295" y="0"/>
                  </a:lnTo>
                  <a:lnTo>
                    <a:pt x="1475" y="0"/>
                  </a:lnTo>
                  <a:lnTo>
                    <a:pt x="1475" y="364"/>
                  </a:lnTo>
                  <a:lnTo>
                    <a:pt x="1607" y="364"/>
                  </a:lnTo>
                  <a:lnTo>
                    <a:pt x="1607" y="0"/>
                  </a:lnTo>
                  <a:lnTo>
                    <a:pt x="1811" y="0"/>
                  </a:lnTo>
                  <a:lnTo>
                    <a:pt x="1811" y="364"/>
                  </a:lnTo>
                  <a:lnTo>
                    <a:pt x="1907" y="364"/>
                  </a:lnTo>
                  <a:lnTo>
                    <a:pt x="1907" y="0"/>
                  </a:lnTo>
                  <a:lnTo>
                    <a:pt x="2087" y="0"/>
                  </a:lnTo>
                  <a:lnTo>
                    <a:pt x="2087" y="364"/>
                  </a:lnTo>
                  <a:lnTo>
                    <a:pt x="2530" y="364"/>
                  </a:lnTo>
                  <a:lnTo>
                    <a:pt x="2530" y="0"/>
                  </a:lnTo>
                  <a:lnTo>
                    <a:pt x="2709" y="0"/>
                  </a:lnTo>
                  <a:lnTo>
                    <a:pt x="2709" y="364"/>
                  </a:lnTo>
                  <a:lnTo>
                    <a:pt x="2866" y="364"/>
                  </a:lnTo>
                  <a:lnTo>
                    <a:pt x="2866" y="0"/>
                  </a:lnTo>
                  <a:lnTo>
                    <a:pt x="3034" y="0"/>
                  </a:lnTo>
                  <a:lnTo>
                    <a:pt x="3034" y="364"/>
                  </a:lnTo>
                  <a:lnTo>
                    <a:pt x="3166" y="364"/>
                  </a:lnTo>
                  <a:lnTo>
                    <a:pt x="3478" y="364"/>
                  </a:lnTo>
                  <a:lnTo>
                    <a:pt x="3478" y="0"/>
                  </a:lnTo>
                  <a:lnTo>
                    <a:pt x="3635" y="0"/>
                  </a:lnTo>
                  <a:lnTo>
                    <a:pt x="3636" y="349"/>
                  </a:lnTo>
                  <a:lnTo>
                    <a:pt x="3636" y="366"/>
                  </a:lnTo>
                  <a:lnTo>
                    <a:pt x="3827" y="366"/>
                  </a:lnTo>
                </a:path>
              </a:pathLst>
            </a:custGeom>
            <a:solidFill>
              <a:srgbClr val="CCFFFF"/>
            </a:solidFill>
            <a:ln w="25400" cap="rnd">
              <a:solidFill>
                <a:srgbClr val="FF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2" name="Group 36"/>
            <p:cNvGrpSpPr>
              <a:grpSpLocks/>
            </p:cNvGrpSpPr>
            <p:nvPr/>
          </p:nvGrpSpPr>
          <p:grpSpPr bwMode="auto">
            <a:xfrm rot="-6771571">
              <a:off x="166" y="1082"/>
              <a:ext cx="421" cy="465"/>
              <a:chOff x="5138" y="768"/>
              <a:chExt cx="430" cy="435"/>
            </a:xfrm>
          </p:grpSpPr>
          <p:sp>
            <p:nvSpPr>
              <p:cNvPr id="111684" name="Freeform 37"/>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5" name="Freeform 38"/>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6" name="Freeform 39"/>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7" name="Freeform 40"/>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8" name="Freeform 41"/>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9" name="Line 42"/>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90" name="Line 43"/>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1634" name="Group 45"/>
            <p:cNvGrpSpPr>
              <a:grpSpLocks/>
            </p:cNvGrpSpPr>
            <p:nvPr/>
          </p:nvGrpSpPr>
          <p:grpSpPr bwMode="auto">
            <a:xfrm>
              <a:off x="1824" y="2352"/>
              <a:ext cx="1836" cy="1029"/>
              <a:chOff x="1677" y="2762"/>
              <a:chExt cx="2220" cy="1244"/>
            </a:xfrm>
          </p:grpSpPr>
          <p:sp>
            <p:nvSpPr>
              <p:cNvPr id="111635" name="Oval 46"/>
              <p:cNvSpPr>
                <a:spLocks noChangeArrowheads="1"/>
              </p:cNvSpPr>
              <p:nvPr/>
            </p:nvSpPr>
            <p:spPr bwMode="auto">
              <a:xfrm>
                <a:off x="1677" y="3250"/>
                <a:ext cx="2220" cy="756"/>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1636" name="Group 47"/>
              <p:cNvGrpSpPr>
                <a:grpSpLocks/>
              </p:cNvGrpSpPr>
              <p:nvPr/>
            </p:nvGrpSpPr>
            <p:grpSpPr bwMode="auto">
              <a:xfrm>
                <a:off x="2877" y="2762"/>
                <a:ext cx="572" cy="910"/>
                <a:chOff x="2877" y="2762"/>
                <a:chExt cx="572" cy="910"/>
              </a:xfrm>
            </p:grpSpPr>
            <p:pic>
              <p:nvPicPr>
                <p:cNvPr id="111680" name="Picture 4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 y="2867"/>
                  <a:ext cx="572" cy="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81" name="Oval 49"/>
                <p:cNvSpPr>
                  <a:spLocks noChangeArrowheads="1"/>
                </p:cNvSpPr>
                <p:nvPr/>
              </p:nvSpPr>
              <p:spPr bwMode="auto">
                <a:xfrm>
                  <a:off x="2986" y="2762"/>
                  <a:ext cx="367" cy="82"/>
                </a:xfrm>
                <a:prstGeom prst="ellipse">
                  <a:avLst/>
                </a:prstGeom>
                <a:solidFill>
                  <a:srgbClr val="FFFFFF"/>
                </a:solidFill>
                <a:ln w="12700">
                  <a:solidFill>
                    <a:srgbClr val="1C1C1C"/>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2" name="Line 50"/>
                <p:cNvSpPr>
                  <a:spLocks noChangeShapeType="1"/>
                </p:cNvSpPr>
                <p:nvPr/>
              </p:nvSpPr>
              <p:spPr bwMode="auto">
                <a:xfrm flipV="1">
                  <a:off x="3092" y="2780"/>
                  <a:ext cx="69" cy="16"/>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83" name="Line 51"/>
                <p:cNvSpPr>
                  <a:spLocks noChangeShapeType="1"/>
                </p:cNvSpPr>
                <p:nvPr/>
              </p:nvSpPr>
              <p:spPr bwMode="auto">
                <a:xfrm>
                  <a:off x="3160" y="2780"/>
                  <a:ext cx="58" cy="1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1637" name="Group 52"/>
              <p:cNvGrpSpPr>
                <a:grpSpLocks/>
              </p:cNvGrpSpPr>
              <p:nvPr/>
            </p:nvGrpSpPr>
            <p:grpSpPr bwMode="auto">
              <a:xfrm>
                <a:off x="2187" y="3433"/>
                <a:ext cx="496" cy="204"/>
                <a:chOff x="2187" y="3433"/>
                <a:chExt cx="496" cy="204"/>
              </a:xfrm>
            </p:grpSpPr>
            <p:sp>
              <p:nvSpPr>
                <p:cNvPr id="111639" name="Freeform 53"/>
                <p:cNvSpPr>
                  <a:spLocks/>
                </p:cNvSpPr>
                <p:nvPr/>
              </p:nvSpPr>
              <p:spPr bwMode="auto">
                <a:xfrm>
                  <a:off x="2188" y="3526"/>
                  <a:ext cx="368" cy="111"/>
                </a:xfrm>
                <a:custGeom>
                  <a:avLst/>
                  <a:gdLst>
                    <a:gd name="T0" fmla="*/ 0 w 368"/>
                    <a:gd name="T1" fmla="*/ 0 h 111"/>
                    <a:gd name="T2" fmla="*/ 367 w 368"/>
                    <a:gd name="T3" fmla="*/ 0 h 111"/>
                    <a:gd name="T4" fmla="*/ 367 w 368"/>
                    <a:gd name="T5" fmla="*/ 110 h 111"/>
                    <a:gd name="T6" fmla="*/ 0 w 368"/>
                    <a:gd name="T7" fmla="*/ 110 h 111"/>
                    <a:gd name="T8" fmla="*/ 0 w 368"/>
                    <a:gd name="T9" fmla="*/ 0 h 111"/>
                    <a:gd name="T10" fmla="*/ 0 60000 65536"/>
                    <a:gd name="T11" fmla="*/ 0 60000 65536"/>
                    <a:gd name="T12" fmla="*/ 0 60000 65536"/>
                    <a:gd name="T13" fmla="*/ 0 60000 65536"/>
                    <a:gd name="T14" fmla="*/ 0 60000 65536"/>
                    <a:gd name="T15" fmla="*/ 0 w 368"/>
                    <a:gd name="T16" fmla="*/ 0 h 111"/>
                    <a:gd name="T17" fmla="*/ 368 w 368"/>
                    <a:gd name="T18" fmla="*/ 111 h 111"/>
                  </a:gdLst>
                  <a:ahLst/>
                  <a:cxnLst>
                    <a:cxn ang="T10">
                      <a:pos x="T0" y="T1"/>
                    </a:cxn>
                    <a:cxn ang="T11">
                      <a:pos x="T2" y="T3"/>
                    </a:cxn>
                    <a:cxn ang="T12">
                      <a:pos x="T4" y="T5"/>
                    </a:cxn>
                    <a:cxn ang="T13">
                      <a:pos x="T6" y="T7"/>
                    </a:cxn>
                    <a:cxn ang="T14">
                      <a:pos x="T8" y="T9"/>
                    </a:cxn>
                  </a:cxnLst>
                  <a:rect l="T15" t="T16" r="T17" b="T18"/>
                  <a:pathLst>
                    <a:path w="368" h="111">
                      <a:moveTo>
                        <a:pt x="0" y="0"/>
                      </a:moveTo>
                      <a:lnTo>
                        <a:pt x="367" y="0"/>
                      </a:lnTo>
                      <a:lnTo>
                        <a:pt x="367" y="110"/>
                      </a:lnTo>
                      <a:lnTo>
                        <a:pt x="0" y="110"/>
                      </a:lnTo>
                      <a:lnTo>
                        <a:pt x="0" y="0"/>
                      </a:lnTo>
                    </a:path>
                  </a:pathLst>
                </a:custGeom>
                <a:solidFill>
                  <a:srgbClr val="FAFD00"/>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0" name="Freeform 54"/>
                <p:cNvSpPr>
                  <a:spLocks/>
                </p:cNvSpPr>
                <p:nvPr/>
              </p:nvSpPr>
              <p:spPr bwMode="auto">
                <a:xfrm>
                  <a:off x="2202" y="3519"/>
                  <a:ext cx="366" cy="111"/>
                </a:xfrm>
                <a:custGeom>
                  <a:avLst/>
                  <a:gdLst>
                    <a:gd name="T0" fmla="*/ 0 w 366"/>
                    <a:gd name="T1" fmla="*/ 0 h 111"/>
                    <a:gd name="T2" fmla="*/ 365 w 366"/>
                    <a:gd name="T3" fmla="*/ 0 h 111"/>
                    <a:gd name="T4" fmla="*/ 365 w 366"/>
                    <a:gd name="T5" fmla="*/ 110 h 111"/>
                    <a:gd name="T6" fmla="*/ 0 60000 65536"/>
                    <a:gd name="T7" fmla="*/ 0 60000 65536"/>
                    <a:gd name="T8" fmla="*/ 0 60000 65536"/>
                    <a:gd name="T9" fmla="*/ 0 w 366"/>
                    <a:gd name="T10" fmla="*/ 0 h 111"/>
                    <a:gd name="T11" fmla="*/ 366 w 366"/>
                    <a:gd name="T12" fmla="*/ 111 h 111"/>
                  </a:gdLst>
                  <a:ahLst/>
                  <a:cxnLst>
                    <a:cxn ang="T6">
                      <a:pos x="T0" y="T1"/>
                    </a:cxn>
                    <a:cxn ang="T7">
                      <a:pos x="T2" y="T3"/>
                    </a:cxn>
                    <a:cxn ang="T8">
                      <a:pos x="T4" y="T5"/>
                    </a:cxn>
                  </a:cxnLst>
                  <a:rect l="T9" t="T10" r="T11" b="T12"/>
                  <a:pathLst>
                    <a:path w="366" h="111">
                      <a:moveTo>
                        <a:pt x="0" y="0"/>
                      </a:moveTo>
                      <a:lnTo>
                        <a:pt x="365" y="0"/>
                      </a:lnTo>
                      <a:lnTo>
                        <a:pt x="365" y="110"/>
                      </a:lnTo>
                    </a:path>
                  </a:pathLst>
                </a:custGeom>
                <a:solidFill>
                  <a:srgbClr val="FAFD00"/>
                </a:solidFill>
                <a:ln w="12700" cap="rnd">
                  <a:solidFill>
                    <a:srgbClr val="00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1" name="Freeform 55"/>
                <p:cNvSpPr>
                  <a:spLocks/>
                </p:cNvSpPr>
                <p:nvPr/>
              </p:nvSpPr>
              <p:spPr bwMode="auto">
                <a:xfrm>
                  <a:off x="2208" y="3516"/>
                  <a:ext cx="367" cy="112"/>
                </a:xfrm>
                <a:custGeom>
                  <a:avLst/>
                  <a:gdLst>
                    <a:gd name="T0" fmla="*/ 0 w 367"/>
                    <a:gd name="T1" fmla="*/ 0 h 112"/>
                    <a:gd name="T2" fmla="*/ 366 w 367"/>
                    <a:gd name="T3" fmla="*/ 0 h 112"/>
                    <a:gd name="T4" fmla="*/ 366 w 367"/>
                    <a:gd name="T5" fmla="*/ 111 h 112"/>
                    <a:gd name="T6" fmla="*/ 0 60000 65536"/>
                    <a:gd name="T7" fmla="*/ 0 60000 65536"/>
                    <a:gd name="T8" fmla="*/ 0 60000 65536"/>
                    <a:gd name="T9" fmla="*/ 0 w 367"/>
                    <a:gd name="T10" fmla="*/ 0 h 112"/>
                    <a:gd name="T11" fmla="*/ 367 w 367"/>
                    <a:gd name="T12" fmla="*/ 112 h 112"/>
                  </a:gdLst>
                  <a:ahLst/>
                  <a:cxnLst>
                    <a:cxn ang="T6">
                      <a:pos x="T0" y="T1"/>
                    </a:cxn>
                    <a:cxn ang="T7">
                      <a:pos x="T2" y="T3"/>
                    </a:cxn>
                    <a:cxn ang="T8">
                      <a:pos x="T4" y="T5"/>
                    </a:cxn>
                  </a:cxnLst>
                  <a:rect l="T9" t="T10" r="T11" b="T12"/>
                  <a:pathLst>
                    <a:path w="367" h="112">
                      <a:moveTo>
                        <a:pt x="0" y="0"/>
                      </a:moveTo>
                      <a:lnTo>
                        <a:pt x="366" y="0"/>
                      </a:lnTo>
                      <a:lnTo>
                        <a:pt x="366" y="111"/>
                      </a:lnTo>
                    </a:path>
                  </a:pathLst>
                </a:custGeom>
                <a:solidFill>
                  <a:srgbClr val="FAFD00"/>
                </a:solidFill>
                <a:ln w="12700" cap="rnd">
                  <a:solidFill>
                    <a:srgbClr val="000000"/>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2" name="Freeform 56"/>
                <p:cNvSpPr>
                  <a:spLocks/>
                </p:cNvSpPr>
                <p:nvPr/>
              </p:nvSpPr>
              <p:spPr bwMode="auto">
                <a:xfrm>
                  <a:off x="2195" y="3532"/>
                  <a:ext cx="354" cy="100"/>
                </a:xfrm>
                <a:custGeom>
                  <a:avLst/>
                  <a:gdLst>
                    <a:gd name="T0" fmla="*/ 0 w 354"/>
                    <a:gd name="T1" fmla="*/ 0 h 100"/>
                    <a:gd name="T2" fmla="*/ 353 w 354"/>
                    <a:gd name="T3" fmla="*/ 0 h 100"/>
                    <a:gd name="T4" fmla="*/ 353 w 354"/>
                    <a:gd name="T5" fmla="*/ 99 h 100"/>
                    <a:gd name="T6" fmla="*/ 0 w 354"/>
                    <a:gd name="T7" fmla="*/ 99 h 100"/>
                    <a:gd name="T8" fmla="*/ 0 w 354"/>
                    <a:gd name="T9" fmla="*/ 0 h 100"/>
                    <a:gd name="T10" fmla="*/ 0 60000 65536"/>
                    <a:gd name="T11" fmla="*/ 0 60000 65536"/>
                    <a:gd name="T12" fmla="*/ 0 60000 65536"/>
                    <a:gd name="T13" fmla="*/ 0 60000 65536"/>
                    <a:gd name="T14" fmla="*/ 0 60000 65536"/>
                    <a:gd name="T15" fmla="*/ 0 w 354"/>
                    <a:gd name="T16" fmla="*/ 0 h 100"/>
                    <a:gd name="T17" fmla="*/ 354 w 354"/>
                    <a:gd name="T18" fmla="*/ 100 h 100"/>
                  </a:gdLst>
                  <a:ahLst/>
                  <a:cxnLst>
                    <a:cxn ang="T10">
                      <a:pos x="T0" y="T1"/>
                    </a:cxn>
                    <a:cxn ang="T11">
                      <a:pos x="T2" y="T3"/>
                    </a:cxn>
                    <a:cxn ang="T12">
                      <a:pos x="T4" y="T5"/>
                    </a:cxn>
                    <a:cxn ang="T13">
                      <a:pos x="T6" y="T7"/>
                    </a:cxn>
                    <a:cxn ang="T14">
                      <a:pos x="T8" y="T9"/>
                    </a:cxn>
                  </a:cxnLst>
                  <a:rect l="T15" t="T16" r="T17" b="T18"/>
                  <a:pathLst>
                    <a:path w="354" h="100">
                      <a:moveTo>
                        <a:pt x="0" y="0"/>
                      </a:moveTo>
                      <a:lnTo>
                        <a:pt x="353" y="0"/>
                      </a:lnTo>
                      <a:lnTo>
                        <a:pt x="353" y="99"/>
                      </a:lnTo>
                      <a:lnTo>
                        <a:pt x="0" y="99"/>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3" name="Freeform 57"/>
                <p:cNvSpPr>
                  <a:spLocks/>
                </p:cNvSpPr>
                <p:nvPr/>
              </p:nvSpPr>
              <p:spPr bwMode="auto">
                <a:xfrm>
                  <a:off x="2204" y="3547"/>
                  <a:ext cx="276" cy="41"/>
                </a:xfrm>
                <a:custGeom>
                  <a:avLst/>
                  <a:gdLst>
                    <a:gd name="T0" fmla="*/ 0 w 276"/>
                    <a:gd name="T1" fmla="*/ 0 h 41"/>
                    <a:gd name="T2" fmla="*/ 275 w 276"/>
                    <a:gd name="T3" fmla="*/ 0 h 41"/>
                    <a:gd name="T4" fmla="*/ 275 w 276"/>
                    <a:gd name="T5" fmla="*/ 40 h 41"/>
                    <a:gd name="T6" fmla="*/ 0 w 276"/>
                    <a:gd name="T7" fmla="*/ 40 h 41"/>
                    <a:gd name="T8" fmla="*/ 0 w 276"/>
                    <a:gd name="T9" fmla="*/ 0 h 41"/>
                    <a:gd name="T10" fmla="*/ 0 60000 65536"/>
                    <a:gd name="T11" fmla="*/ 0 60000 65536"/>
                    <a:gd name="T12" fmla="*/ 0 60000 65536"/>
                    <a:gd name="T13" fmla="*/ 0 60000 65536"/>
                    <a:gd name="T14" fmla="*/ 0 60000 65536"/>
                    <a:gd name="T15" fmla="*/ 0 w 276"/>
                    <a:gd name="T16" fmla="*/ 0 h 41"/>
                    <a:gd name="T17" fmla="*/ 276 w 276"/>
                    <a:gd name="T18" fmla="*/ 41 h 41"/>
                  </a:gdLst>
                  <a:ahLst/>
                  <a:cxnLst>
                    <a:cxn ang="T10">
                      <a:pos x="T0" y="T1"/>
                    </a:cxn>
                    <a:cxn ang="T11">
                      <a:pos x="T2" y="T3"/>
                    </a:cxn>
                    <a:cxn ang="T12">
                      <a:pos x="T4" y="T5"/>
                    </a:cxn>
                    <a:cxn ang="T13">
                      <a:pos x="T6" y="T7"/>
                    </a:cxn>
                    <a:cxn ang="T14">
                      <a:pos x="T8" y="T9"/>
                    </a:cxn>
                  </a:cxnLst>
                  <a:rect l="T15" t="T16" r="T17" b="T18"/>
                  <a:pathLst>
                    <a:path w="276" h="41">
                      <a:moveTo>
                        <a:pt x="0" y="0"/>
                      </a:moveTo>
                      <a:lnTo>
                        <a:pt x="275" y="0"/>
                      </a:lnTo>
                      <a:lnTo>
                        <a:pt x="275" y="40"/>
                      </a:lnTo>
                      <a:lnTo>
                        <a:pt x="0" y="40"/>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4" name="Freeform 58"/>
                <p:cNvSpPr>
                  <a:spLocks/>
                </p:cNvSpPr>
                <p:nvPr/>
              </p:nvSpPr>
              <p:spPr bwMode="auto">
                <a:xfrm>
                  <a:off x="2235" y="3553"/>
                  <a:ext cx="225" cy="31"/>
                </a:xfrm>
                <a:custGeom>
                  <a:avLst/>
                  <a:gdLst>
                    <a:gd name="T0" fmla="*/ 0 w 225"/>
                    <a:gd name="T1" fmla="*/ 0 h 31"/>
                    <a:gd name="T2" fmla="*/ 224 w 225"/>
                    <a:gd name="T3" fmla="*/ 0 h 31"/>
                    <a:gd name="T4" fmla="*/ 224 w 225"/>
                    <a:gd name="T5" fmla="*/ 30 h 31"/>
                    <a:gd name="T6" fmla="*/ 0 w 225"/>
                    <a:gd name="T7" fmla="*/ 30 h 31"/>
                    <a:gd name="T8" fmla="*/ 0 w 225"/>
                    <a:gd name="T9" fmla="*/ 0 h 31"/>
                    <a:gd name="T10" fmla="*/ 0 60000 65536"/>
                    <a:gd name="T11" fmla="*/ 0 60000 65536"/>
                    <a:gd name="T12" fmla="*/ 0 60000 65536"/>
                    <a:gd name="T13" fmla="*/ 0 60000 65536"/>
                    <a:gd name="T14" fmla="*/ 0 60000 65536"/>
                    <a:gd name="T15" fmla="*/ 0 w 225"/>
                    <a:gd name="T16" fmla="*/ 0 h 31"/>
                    <a:gd name="T17" fmla="*/ 225 w 225"/>
                    <a:gd name="T18" fmla="*/ 31 h 31"/>
                  </a:gdLst>
                  <a:ahLst/>
                  <a:cxnLst>
                    <a:cxn ang="T10">
                      <a:pos x="T0" y="T1"/>
                    </a:cxn>
                    <a:cxn ang="T11">
                      <a:pos x="T2" y="T3"/>
                    </a:cxn>
                    <a:cxn ang="T12">
                      <a:pos x="T4" y="T5"/>
                    </a:cxn>
                    <a:cxn ang="T13">
                      <a:pos x="T6" y="T7"/>
                    </a:cxn>
                    <a:cxn ang="T14">
                      <a:pos x="T8" y="T9"/>
                    </a:cxn>
                  </a:cxnLst>
                  <a:rect l="T15" t="T16" r="T17" b="T18"/>
                  <a:pathLst>
                    <a:path w="225" h="31">
                      <a:moveTo>
                        <a:pt x="0" y="0"/>
                      </a:moveTo>
                      <a:lnTo>
                        <a:pt x="224" y="0"/>
                      </a:lnTo>
                      <a:lnTo>
                        <a:pt x="224" y="30"/>
                      </a:lnTo>
                      <a:lnTo>
                        <a:pt x="0" y="30"/>
                      </a:lnTo>
                      <a:lnTo>
                        <a:pt x="0" y="0"/>
                      </a:lnTo>
                    </a:path>
                  </a:pathLst>
                </a:custGeom>
                <a:solidFill>
                  <a:srgbClr val="51DC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5" name="Freeform 59"/>
                <p:cNvSpPr>
                  <a:spLocks/>
                </p:cNvSpPr>
                <p:nvPr/>
              </p:nvSpPr>
              <p:spPr bwMode="auto">
                <a:xfrm>
                  <a:off x="2486" y="3607"/>
                  <a:ext cx="56" cy="19"/>
                </a:xfrm>
                <a:custGeom>
                  <a:avLst/>
                  <a:gdLst>
                    <a:gd name="T0" fmla="*/ 0 w 56"/>
                    <a:gd name="T1" fmla="*/ 0 h 19"/>
                    <a:gd name="T2" fmla="*/ 55 w 56"/>
                    <a:gd name="T3" fmla="*/ 0 h 19"/>
                    <a:gd name="T4" fmla="*/ 55 w 56"/>
                    <a:gd name="T5" fmla="*/ 18 h 19"/>
                    <a:gd name="T6" fmla="*/ 0 w 56"/>
                    <a:gd name="T7" fmla="*/ 18 h 19"/>
                    <a:gd name="T8" fmla="*/ 0 w 56"/>
                    <a:gd name="T9" fmla="*/ 0 h 19"/>
                    <a:gd name="T10" fmla="*/ 0 60000 65536"/>
                    <a:gd name="T11" fmla="*/ 0 60000 65536"/>
                    <a:gd name="T12" fmla="*/ 0 60000 65536"/>
                    <a:gd name="T13" fmla="*/ 0 60000 65536"/>
                    <a:gd name="T14" fmla="*/ 0 60000 65536"/>
                    <a:gd name="T15" fmla="*/ 0 w 56"/>
                    <a:gd name="T16" fmla="*/ 0 h 19"/>
                    <a:gd name="T17" fmla="*/ 56 w 56"/>
                    <a:gd name="T18" fmla="*/ 19 h 19"/>
                  </a:gdLst>
                  <a:ahLst/>
                  <a:cxnLst>
                    <a:cxn ang="T10">
                      <a:pos x="T0" y="T1"/>
                    </a:cxn>
                    <a:cxn ang="T11">
                      <a:pos x="T2" y="T3"/>
                    </a:cxn>
                    <a:cxn ang="T12">
                      <a:pos x="T4" y="T5"/>
                    </a:cxn>
                    <a:cxn ang="T13">
                      <a:pos x="T6" y="T7"/>
                    </a:cxn>
                    <a:cxn ang="T14">
                      <a:pos x="T8" y="T9"/>
                    </a:cxn>
                  </a:cxnLst>
                  <a:rect l="T15" t="T16" r="T17" b="T18"/>
                  <a:pathLst>
                    <a:path w="56" h="19">
                      <a:moveTo>
                        <a:pt x="0" y="0"/>
                      </a:moveTo>
                      <a:lnTo>
                        <a:pt x="55" y="0"/>
                      </a:lnTo>
                      <a:lnTo>
                        <a:pt x="55" y="18"/>
                      </a:lnTo>
                      <a:lnTo>
                        <a:pt x="0" y="18"/>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6" name="Freeform 60"/>
                <p:cNvSpPr>
                  <a:spLocks/>
                </p:cNvSpPr>
                <p:nvPr/>
              </p:nvSpPr>
              <p:spPr bwMode="auto">
                <a:xfrm>
                  <a:off x="2507" y="3539"/>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7" name="Freeform 61"/>
                <p:cNvSpPr>
                  <a:spLocks/>
                </p:cNvSpPr>
                <p:nvPr/>
              </p:nvSpPr>
              <p:spPr bwMode="auto">
                <a:xfrm>
                  <a:off x="2507" y="3553"/>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8" name="Freeform 62"/>
                <p:cNvSpPr>
                  <a:spLocks/>
                </p:cNvSpPr>
                <p:nvPr/>
              </p:nvSpPr>
              <p:spPr bwMode="auto">
                <a:xfrm>
                  <a:off x="2507" y="357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49" name="Freeform 63"/>
                <p:cNvSpPr>
                  <a:spLocks/>
                </p:cNvSpPr>
                <p:nvPr/>
              </p:nvSpPr>
              <p:spPr bwMode="auto">
                <a:xfrm>
                  <a:off x="2507" y="3610"/>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0" name="Freeform 64"/>
                <p:cNvSpPr>
                  <a:spLocks/>
                </p:cNvSpPr>
                <p:nvPr/>
              </p:nvSpPr>
              <p:spPr bwMode="auto">
                <a:xfrm>
                  <a:off x="2507" y="3587"/>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1" name="Freeform 65"/>
                <p:cNvSpPr>
                  <a:spLocks/>
                </p:cNvSpPr>
                <p:nvPr/>
              </p:nvSpPr>
              <p:spPr bwMode="auto">
                <a:xfrm>
                  <a:off x="2237" y="3593"/>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2" name="Freeform 66"/>
                <p:cNvSpPr>
                  <a:spLocks/>
                </p:cNvSpPr>
                <p:nvPr/>
              </p:nvSpPr>
              <p:spPr bwMode="auto">
                <a:xfrm>
                  <a:off x="2237"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3" name="Freeform 67"/>
                <p:cNvSpPr>
                  <a:spLocks/>
                </p:cNvSpPr>
                <p:nvPr/>
              </p:nvSpPr>
              <p:spPr bwMode="auto">
                <a:xfrm>
                  <a:off x="2237" y="3618"/>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4" name="Freeform 68"/>
                <p:cNvSpPr>
                  <a:spLocks/>
                </p:cNvSpPr>
                <p:nvPr/>
              </p:nvSpPr>
              <p:spPr bwMode="auto">
                <a:xfrm>
                  <a:off x="2265"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5" name="Freeform 69"/>
                <p:cNvSpPr>
                  <a:spLocks/>
                </p:cNvSpPr>
                <p:nvPr/>
              </p:nvSpPr>
              <p:spPr bwMode="auto">
                <a:xfrm>
                  <a:off x="2265" y="3606"/>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6" name="Freeform 70"/>
                <p:cNvSpPr>
                  <a:spLocks/>
                </p:cNvSpPr>
                <p:nvPr/>
              </p:nvSpPr>
              <p:spPr bwMode="auto">
                <a:xfrm>
                  <a:off x="2265"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7" name="Freeform 71"/>
                <p:cNvSpPr>
                  <a:spLocks/>
                </p:cNvSpPr>
                <p:nvPr/>
              </p:nvSpPr>
              <p:spPr bwMode="auto">
                <a:xfrm>
                  <a:off x="2292" y="3594"/>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8" name="Freeform 72"/>
                <p:cNvSpPr>
                  <a:spLocks/>
                </p:cNvSpPr>
                <p:nvPr/>
              </p:nvSpPr>
              <p:spPr bwMode="auto">
                <a:xfrm>
                  <a:off x="2292" y="3606"/>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59" name="Freeform 73"/>
                <p:cNvSpPr>
                  <a:spLocks/>
                </p:cNvSpPr>
                <p:nvPr/>
              </p:nvSpPr>
              <p:spPr bwMode="auto">
                <a:xfrm>
                  <a:off x="2293"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0" name="Freeform 74"/>
                <p:cNvSpPr>
                  <a:spLocks/>
                </p:cNvSpPr>
                <p:nvPr/>
              </p:nvSpPr>
              <p:spPr bwMode="auto">
                <a:xfrm>
                  <a:off x="2320"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1" name="Freeform 75"/>
                <p:cNvSpPr>
                  <a:spLocks/>
                </p:cNvSpPr>
                <p:nvPr/>
              </p:nvSpPr>
              <p:spPr bwMode="auto">
                <a:xfrm>
                  <a:off x="2333"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2" name="Freeform 76"/>
                <p:cNvSpPr>
                  <a:spLocks/>
                </p:cNvSpPr>
                <p:nvPr/>
              </p:nvSpPr>
              <p:spPr bwMode="auto">
                <a:xfrm>
                  <a:off x="2333"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3" name="Freeform 77"/>
                <p:cNvSpPr>
                  <a:spLocks/>
                </p:cNvSpPr>
                <p:nvPr/>
              </p:nvSpPr>
              <p:spPr bwMode="auto">
                <a:xfrm>
                  <a:off x="236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4" name="Freeform 78"/>
                <p:cNvSpPr>
                  <a:spLocks/>
                </p:cNvSpPr>
                <p:nvPr/>
              </p:nvSpPr>
              <p:spPr bwMode="auto">
                <a:xfrm>
                  <a:off x="2404"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5" name="Freeform 79"/>
                <p:cNvSpPr>
                  <a:spLocks/>
                </p:cNvSpPr>
                <p:nvPr/>
              </p:nvSpPr>
              <p:spPr bwMode="auto">
                <a:xfrm>
                  <a:off x="2404"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6" name="Freeform 80"/>
                <p:cNvSpPr>
                  <a:spLocks/>
                </p:cNvSpPr>
                <p:nvPr/>
              </p:nvSpPr>
              <p:spPr bwMode="auto">
                <a:xfrm>
                  <a:off x="2404"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7" name="Freeform 81"/>
                <p:cNvSpPr>
                  <a:spLocks/>
                </p:cNvSpPr>
                <p:nvPr/>
              </p:nvSpPr>
              <p:spPr bwMode="auto">
                <a:xfrm>
                  <a:off x="2431" y="3594"/>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8" name="Freeform 82"/>
                <p:cNvSpPr>
                  <a:spLocks/>
                </p:cNvSpPr>
                <p:nvPr/>
              </p:nvSpPr>
              <p:spPr bwMode="auto">
                <a:xfrm>
                  <a:off x="2431" y="3607"/>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69" name="Freeform 83"/>
                <p:cNvSpPr>
                  <a:spLocks/>
                </p:cNvSpPr>
                <p:nvPr/>
              </p:nvSpPr>
              <p:spPr bwMode="auto">
                <a:xfrm>
                  <a:off x="2431" y="3619"/>
                  <a:ext cx="24" cy="17"/>
                </a:xfrm>
                <a:custGeom>
                  <a:avLst/>
                  <a:gdLst>
                    <a:gd name="T0" fmla="*/ 0 w 24"/>
                    <a:gd name="T1" fmla="*/ 0 h 17"/>
                    <a:gd name="T2" fmla="*/ 23 w 24"/>
                    <a:gd name="T3" fmla="*/ 0 h 17"/>
                    <a:gd name="T4" fmla="*/ 23 w 24"/>
                    <a:gd name="T5" fmla="*/ 16 h 17"/>
                    <a:gd name="T6" fmla="*/ 0 w 24"/>
                    <a:gd name="T7" fmla="*/ 16 h 17"/>
                    <a:gd name="T8" fmla="*/ 0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0"/>
                      </a:moveTo>
                      <a:lnTo>
                        <a:pt x="23" y="0"/>
                      </a:lnTo>
                      <a:lnTo>
                        <a:pt x="23"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0" name="Freeform 84"/>
                <p:cNvSpPr>
                  <a:spLocks/>
                </p:cNvSpPr>
                <p:nvPr/>
              </p:nvSpPr>
              <p:spPr bwMode="auto">
                <a:xfrm>
                  <a:off x="2205" y="3606"/>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1" name="Freeform 85"/>
                <p:cNvSpPr>
                  <a:spLocks/>
                </p:cNvSpPr>
                <p:nvPr/>
              </p:nvSpPr>
              <p:spPr bwMode="auto">
                <a:xfrm>
                  <a:off x="2211" y="3553"/>
                  <a:ext cx="17" cy="17"/>
                </a:xfrm>
                <a:custGeom>
                  <a:avLst/>
                  <a:gdLst>
                    <a:gd name="T0" fmla="*/ 8 w 17"/>
                    <a:gd name="T1" fmla="*/ 0 h 17"/>
                    <a:gd name="T2" fmla="*/ 9 w 17"/>
                    <a:gd name="T3" fmla="*/ 0 h 17"/>
                    <a:gd name="T4" fmla="*/ 11 w 17"/>
                    <a:gd name="T5" fmla="*/ 0 h 17"/>
                    <a:gd name="T6" fmla="*/ 12 w 17"/>
                    <a:gd name="T7" fmla="*/ 0 h 17"/>
                    <a:gd name="T8" fmla="*/ 12 w 17"/>
                    <a:gd name="T9" fmla="*/ 1 h 17"/>
                    <a:gd name="T10" fmla="*/ 13 w 17"/>
                    <a:gd name="T11" fmla="*/ 2 h 17"/>
                    <a:gd name="T12" fmla="*/ 14 w 17"/>
                    <a:gd name="T13" fmla="*/ 3 h 17"/>
                    <a:gd name="T14" fmla="*/ 14 w 17"/>
                    <a:gd name="T15" fmla="*/ 4 h 17"/>
                    <a:gd name="T16" fmla="*/ 15 w 17"/>
                    <a:gd name="T17" fmla="*/ 4 h 17"/>
                    <a:gd name="T18" fmla="*/ 16 w 17"/>
                    <a:gd name="T19" fmla="*/ 6 h 17"/>
                    <a:gd name="T20" fmla="*/ 16 w 17"/>
                    <a:gd name="T21" fmla="*/ 7 h 17"/>
                    <a:gd name="T22" fmla="*/ 16 w 17"/>
                    <a:gd name="T23" fmla="*/ 8 h 17"/>
                    <a:gd name="T24" fmla="*/ 16 w 17"/>
                    <a:gd name="T25" fmla="*/ 10 h 17"/>
                    <a:gd name="T26" fmla="*/ 15 w 17"/>
                    <a:gd name="T27" fmla="*/ 10 h 17"/>
                    <a:gd name="T28" fmla="*/ 15 w 17"/>
                    <a:gd name="T29" fmla="*/ 12 h 17"/>
                    <a:gd name="T30" fmla="*/ 14 w 17"/>
                    <a:gd name="T31" fmla="*/ 12 h 17"/>
                    <a:gd name="T32" fmla="*/ 13 w 17"/>
                    <a:gd name="T33" fmla="*/ 14 h 17"/>
                    <a:gd name="T34" fmla="*/ 12 w 17"/>
                    <a:gd name="T35" fmla="*/ 14 h 17"/>
                    <a:gd name="T36" fmla="*/ 11 w 17"/>
                    <a:gd name="T37" fmla="*/ 15 h 17"/>
                    <a:gd name="T38" fmla="*/ 10 w 17"/>
                    <a:gd name="T39" fmla="*/ 15 h 17"/>
                    <a:gd name="T40" fmla="*/ 9 w 17"/>
                    <a:gd name="T41" fmla="*/ 16 h 17"/>
                    <a:gd name="T42" fmla="*/ 8 w 17"/>
                    <a:gd name="T43" fmla="*/ 16 h 17"/>
                    <a:gd name="T44" fmla="*/ 6 w 17"/>
                    <a:gd name="T45" fmla="*/ 15 h 17"/>
                    <a:gd name="T46" fmla="*/ 5 w 17"/>
                    <a:gd name="T47" fmla="*/ 15 h 17"/>
                    <a:gd name="T48" fmla="*/ 4 w 17"/>
                    <a:gd name="T49" fmla="*/ 14 h 17"/>
                    <a:gd name="T50" fmla="*/ 3 w 17"/>
                    <a:gd name="T51" fmla="*/ 14 h 17"/>
                    <a:gd name="T52" fmla="*/ 2 w 17"/>
                    <a:gd name="T53" fmla="*/ 12 h 17"/>
                    <a:gd name="T54" fmla="*/ 1 w 17"/>
                    <a:gd name="T55" fmla="*/ 12 h 17"/>
                    <a:gd name="T56" fmla="*/ 1 w 17"/>
                    <a:gd name="T57" fmla="*/ 11 h 17"/>
                    <a:gd name="T58" fmla="*/ 0 w 17"/>
                    <a:gd name="T59" fmla="*/ 10 h 17"/>
                    <a:gd name="T60" fmla="*/ 0 w 17"/>
                    <a:gd name="T61" fmla="*/ 9 h 17"/>
                    <a:gd name="T62" fmla="*/ 0 w 17"/>
                    <a:gd name="T63" fmla="*/ 8 h 17"/>
                    <a:gd name="T64" fmla="*/ 0 w 17"/>
                    <a:gd name="T65" fmla="*/ 7 h 17"/>
                    <a:gd name="T66" fmla="*/ 0 w 17"/>
                    <a:gd name="T67" fmla="*/ 6 h 17"/>
                    <a:gd name="T68" fmla="*/ 0 w 17"/>
                    <a:gd name="T69" fmla="*/ 4 h 17"/>
                    <a:gd name="T70" fmla="*/ 1 w 17"/>
                    <a:gd name="T71" fmla="*/ 3 h 17"/>
                    <a:gd name="T72" fmla="*/ 2 w 17"/>
                    <a:gd name="T73" fmla="*/ 2 h 17"/>
                    <a:gd name="T74" fmla="*/ 3 w 17"/>
                    <a:gd name="T75" fmla="*/ 1 h 17"/>
                    <a:gd name="T76" fmla="*/ 4 w 17"/>
                    <a:gd name="T77" fmla="*/ 0 h 17"/>
                    <a:gd name="T78" fmla="*/ 5 w 17"/>
                    <a:gd name="T79" fmla="*/ 0 h 17"/>
                    <a:gd name="T80" fmla="*/ 6 w 17"/>
                    <a:gd name="T81" fmla="*/ 0 h 17"/>
                    <a:gd name="T82" fmla="*/ 7 w 17"/>
                    <a:gd name="T83" fmla="*/ 0 h 17"/>
                    <a:gd name="T84" fmla="*/ 8 w 17"/>
                    <a:gd name="T85" fmla="*/ 0 h 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17"/>
                    <a:gd name="T131" fmla="*/ 17 w 17"/>
                    <a:gd name="T132" fmla="*/ 17 h 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17">
                      <a:moveTo>
                        <a:pt x="8" y="0"/>
                      </a:moveTo>
                      <a:lnTo>
                        <a:pt x="8" y="0"/>
                      </a:lnTo>
                      <a:lnTo>
                        <a:pt x="9" y="0"/>
                      </a:lnTo>
                      <a:lnTo>
                        <a:pt x="10" y="0"/>
                      </a:lnTo>
                      <a:lnTo>
                        <a:pt x="11" y="0"/>
                      </a:lnTo>
                      <a:lnTo>
                        <a:pt x="12" y="0"/>
                      </a:lnTo>
                      <a:lnTo>
                        <a:pt x="12" y="1"/>
                      </a:lnTo>
                      <a:lnTo>
                        <a:pt x="13" y="2"/>
                      </a:lnTo>
                      <a:lnTo>
                        <a:pt x="14" y="2"/>
                      </a:lnTo>
                      <a:lnTo>
                        <a:pt x="14" y="3"/>
                      </a:lnTo>
                      <a:lnTo>
                        <a:pt x="14" y="4"/>
                      </a:lnTo>
                      <a:lnTo>
                        <a:pt x="15" y="4"/>
                      </a:lnTo>
                      <a:lnTo>
                        <a:pt x="16"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5"/>
                      </a:lnTo>
                      <a:lnTo>
                        <a:pt x="9" y="15"/>
                      </a:lnTo>
                      <a:lnTo>
                        <a:pt x="9" y="16"/>
                      </a:lnTo>
                      <a:lnTo>
                        <a:pt x="8" y="16"/>
                      </a:lnTo>
                      <a:lnTo>
                        <a:pt x="7" y="16"/>
                      </a:lnTo>
                      <a:lnTo>
                        <a:pt x="6" y="15"/>
                      </a:lnTo>
                      <a:lnTo>
                        <a:pt x="5" y="15"/>
                      </a:lnTo>
                      <a:lnTo>
                        <a:pt x="4" y="15"/>
                      </a:lnTo>
                      <a:lnTo>
                        <a:pt x="4" y="14"/>
                      </a:lnTo>
                      <a:lnTo>
                        <a:pt x="3" y="14"/>
                      </a:lnTo>
                      <a:lnTo>
                        <a:pt x="2" y="13"/>
                      </a:lnTo>
                      <a:lnTo>
                        <a:pt x="2" y="12"/>
                      </a:lnTo>
                      <a:lnTo>
                        <a:pt x="1" y="12"/>
                      </a:lnTo>
                      <a:lnTo>
                        <a:pt x="1" y="11"/>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2" name="Freeform 86"/>
                <p:cNvSpPr>
                  <a:spLocks/>
                </p:cNvSpPr>
                <p:nvPr/>
              </p:nvSpPr>
              <p:spPr bwMode="auto">
                <a:xfrm>
                  <a:off x="2211" y="3570"/>
                  <a:ext cx="17" cy="17"/>
                </a:xfrm>
                <a:custGeom>
                  <a:avLst/>
                  <a:gdLst>
                    <a:gd name="T0" fmla="*/ 8 w 17"/>
                    <a:gd name="T1" fmla="*/ 0 h 17"/>
                    <a:gd name="T2" fmla="*/ 9 w 17"/>
                    <a:gd name="T3" fmla="*/ 0 h 17"/>
                    <a:gd name="T4" fmla="*/ 11 w 17"/>
                    <a:gd name="T5" fmla="*/ 0 h 17"/>
                    <a:gd name="T6" fmla="*/ 11 w 17"/>
                    <a:gd name="T7" fmla="*/ 1 h 17"/>
                    <a:gd name="T8" fmla="*/ 12 w 17"/>
                    <a:gd name="T9" fmla="*/ 1 h 17"/>
                    <a:gd name="T10" fmla="*/ 13 w 17"/>
                    <a:gd name="T11" fmla="*/ 2 h 17"/>
                    <a:gd name="T12" fmla="*/ 14 w 17"/>
                    <a:gd name="T13" fmla="*/ 3 h 17"/>
                    <a:gd name="T14" fmla="*/ 15 w 17"/>
                    <a:gd name="T15" fmla="*/ 4 h 17"/>
                    <a:gd name="T16" fmla="*/ 15 w 17"/>
                    <a:gd name="T17" fmla="*/ 5 h 17"/>
                    <a:gd name="T18" fmla="*/ 16 w 17"/>
                    <a:gd name="T19" fmla="*/ 6 h 17"/>
                    <a:gd name="T20" fmla="*/ 16 w 17"/>
                    <a:gd name="T21" fmla="*/ 8 h 17"/>
                    <a:gd name="T22" fmla="*/ 16 w 17"/>
                    <a:gd name="T23" fmla="*/ 9 h 17"/>
                    <a:gd name="T24" fmla="*/ 15 w 17"/>
                    <a:gd name="T25" fmla="*/ 10 h 17"/>
                    <a:gd name="T26" fmla="*/ 15 w 17"/>
                    <a:gd name="T27" fmla="*/ 12 h 17"/>
                    <a:gd name="T28" fmla="*/ 14 w 17"/>
                    <a:gd name="T29" fmla="*/ 12 h 17"/>
                    <a:gd name="T30" fmla="*/ 13 w 17"/>
                    <a:gd name="T31" fmla="*/ 14 h 17"/>
                    <a:gd name="T32" fmla="*/ 12 w 17"/>
                    <a:gd name="T33" fmla="*/ 14 h 17"/>
                    <a:gd name="T34" fmla="*/ 11 w 17"/>
                    <a:gd name="T35" fmla="*/ 15 h 17"/>
                    <a:gd name="T36" fmla="*/ 9 w 17"/>
                    <a:gd name="T37" fmla="*/ 16 h 17"/>
                    <a:gd name="T38" fmla="*/ 8 w 17"/>
                    <a:gd name="T39" fmla="*/ 16 h 17"/>
                    <a:gd name="T40" fmla="*/ 7 w 17"/>
                    <a:gd name="T41" fmla="*/ 16 h 17"/>
                    <a:gd name="T42" fmla="*/ 6 w 17"/>
                    <a:gd name="T43" fmla="*/ 16 h 17"/>
                    <a:gd name="T44" fmla="*/ 4 w 17"/>
                    <a:gd name="T45" fmla="*/ 15 h 17"/>
                    <a:gd name="T46" fmla="*/ 3 w 17"/>
                    <a:gd name="T47" fmla="*/ 14 h 17"/>
                    <a:gd name="T48" fmla="*/ 2 w 17"/>
                    <a:gd name="T49" fmla="*/ 14 h 17"/>
                    <a:gd name="T50" fmla="*/ 1 w 17"/>
                    <a:gd name="T51" fmla="*/ 12 h 17"/>
                    <a:gd name="T52" fmla="*/ 0 w 17"/>
                    <a:gd name="T53" fmla="*/ 12 h 17"/>
                    <a:gd name="T54" fmla="*/ 0 w 17"/>
                    <a:gd name="T55" fmla="*/ 10 h 17"/>
                    <a:gd name="T56" fmla="*/ 0 w 17"/>
                    <a:gd name="T57" fmla="*/ 10 h 17"/>
                    <a:gd name="T58" fmla="*/ 0 w 17"/>
                    <a:gd name="T59" fmla="*/ 8 h 17"/>
                    <a:gd name="T60" fmla="*/ 0 w 17"/>
                    <a:gd name="T61" fmla="*/ 7 h 17"/>
                    <a:gd name="T62" fmla="*/ 0 w 17"/>
                    <a:gd name="T63" fmla="*/ 6 h 17"/>
                    <a:gd name="T64" fmla="*/ 0 w 17"/>
                    <a:gd name="T65" fmla="*/ 4 h 17"/>
                    <a:gd name="T66" fmla="*/ 1 w 17"/>
                    <a:gd name="T67" fmla="*/ 4 h 17"/>
                    <a:gd name="T68" fmla="*/ 2 w 17"/>
                    <a:gd name="T69" fmla="*/ 2 h 17"/>
                    <a:gd name="T70" fmla="*/ 3 w 17"/>
                    <a:gd name="T71" fmla="*/ 2 h 17"/>
                    <a:gd name="T72" fmla="*/ 3 w 17"/>
                    <a:gd name="T73" fmla="*/ 1 h 17"/>
                    <a:gd name="T74" fmla="*/ 4 w 17"/>
                    <a:gd name="T75" fmla="*/ 0 h 17"/>
                    <a:gd name="T76" fmla="*/ 5 w 17"/>
                    <a:gd name="T77" fmla="*/ 0 h 17"/>
                    <a:gd name="T78" fmla="*/ 6 w 17"/>
                    <a:gd name="T79" fmla="*/ 0 h 17"/>
                    <a:gd name="T80" fmla="*/ 8 w 17"/>
                    <a:gd name="T81" fmla="*/ 0 h 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
                    <a:gd name="T124" fmla="*/ 0 h 17"/>
                    <a:gd name="T125" fmla="*/ 17 w 17"/>
                    <a:gd name="T126" fmla="*/ 17 h 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 h="17">
                      <a:moveTo>
                        <a:pt x="8" y="0"/>
                      </a:moveTo>
                      <a:lnTo>
                        <a:pt x="8" y="0"/>
                      </a:lnTo>
                      <a:lnTo>
                        <a:pt x="9" y="0"/>
                      </a:lnTo>
                      <a:lnTo>
                        <a:pt x="10" y="0"/>
                      </a:lnTo>
                      <a:lnTo>
                        <a:pt x="11" y="0"/>
                      </a:lnTo>
                      <a:lnTo>
                        <a:pt x="11" y="1"/>
                      </a:lnTo>
                      <a:lnTo>
                        <a:pt x="12" y="1"/>
                      </a:lnTo>
                      <a:lnTo>
                        <a:pt x="12" y="2"/>
                      </a:lnTo>
                      <a:lnTo>
                        <a:pt x="13" y="2"/>
                      </a:lnTo>
                      <a:lnTo>
                        <a:pt x="14" y="3"/>
                      </a:lnTo>
                      <a:lnTo>
                        <a:pt x="14" y="4"/>
                      </a:lnTo>
                      <a:lnTo>
                        <a:pt x="15" y="4"/>
                      </a:lnTo>
                      <a:lnTo>
                        <a:pt x="15" y="5"/>
                      </a:lnTo>
                      <a:lnTo>
                        <a:pt x="16" y="6"/>
                      </a:lnTo>
                      <a:lnTo>
                        <a:pt x="16" y="7"/>
                      </a:lnTo>
                      <a:lnTo>
                        <a:pt x="16" y="8"/>
                      </a:lnTo>
                      <a:lnTo>
                        <a:pt x="16" y="9"/>
                      </a:lnTo>
                      <a:lnTo>
                        <a:pt x="16" y="10"/>
                      </a:lnTo>
                      <a:lnTo>
                        <a:pt x="15" y="10"/>
                      </a:lnTo>
                      <a:lnTo>
                        <a:pt x="15" y="11"/>
                      </a:lnTo>
                      <a:lnTo>
                        <a:pt x="15" y="12"/>
                      </a:lnTo>
                      <a:lnTo>
                        <a:pt x="14" y="12"/>
                      </a:lnTo>
                      <a:lnTo>
                        <a:pt x="13" y="13"/>
                      </a:lnTo>
                      <a:lnTo>
                        <a:pt x="13" y="14"/>
                      </a:lnTo>
                      <a:lnTo>
                        <a:pt x="12" y="14"/>
                      </a:lnTo>
                      <a:lnTo>
                        <a:pt x="11" y="15"/>
                      </a:lnTo>
                      <a:lnTo>
                        <a:pt x="10" y="16"/>
                      </a:lnTo>
                      <a:lnTo>
                        <a:pt x="9" y="16"/>
                      </a:lnTo>
                      <a:lnTo>
                        <a:pt x="8" y="16"/>
                      </a:lnTo>
                      <a:lnTo>
                        <a:pt x="7" y="16"/>
                      </a:lnTo>
                      <a:lnTo>
                        <a:pt x="6" y="16"/>
                      </a:lnTo>
                      <a:lnTo>
                        <a:pt x="5" y="16"/>
                      </a:lnTo>
                      <a:lnTo>
                        <a:pt x="4" y="15"/>
                      </a:lnTo>
                      <a:lnTo>
                        <a:pt x="3" y="14"/>
                      </a:lnTo>
                      <a:lnTo>
                        <a:pt x="2" y="14"/>
                      </a:lnTo>
                      <a:lnTo>
                        <a:pt x="2" y="13"/>
                      </a:lnTo>
                      <a:lnTo>
                        <a:pt x="1" y="12"/>
                      </a:lnTo>
                      <a:lnTo>
                        <a:pt x="0" y="12"/>
                      </a:lnTo>
                      <a:lnTo>
                        <a:pt x="0" y="11"/>
                      </a:lnTo>
                      <a:lnTo>
                        <a:pt x="0" y="10"/>
                      </a:lnTo>
                      <a:lnTo>
                        <a:pt x="0" y="9"/>
                      </a:lnTo>
                      <a:lnTo>
                        <a:pt x="0" y="8"/>
                      </a:lnTo>
                      <a:lnTo>
                        <a:pt x="0" y="7"/>
                      </a:lnTo>
                      <a:lnTo>
                        <a:pt x="0" y="6"/>
                      </a:lnTo>
                      <a:lnTo>
                        <a:pt x="0" y="5"/>
                      </a:lnTo>
                      <a:lnTo>
                        <a:pt x="0" y="4"/>
                      </a:lnTo>
                      <a:lnTo>
                        <a:pt x="1" y="4"/>
                      </a:lnTo>
                      <a:lnTo>
                        <a:pt x="1" y="3"/>
                      </a:lnTo>
                      <a:lnTo>
                        <a:pt x="2" y="2"/>
                      </a:lnTo>
                      <a:lnTo>
                        <a:pt x="3" y="2"/>
                      </a:lnTo>
                      <a:lnTo>
                        <a:pt x="3" y="1"/>
                      </a:lnTo>
                      <a:lnTo>
                        <a:pt x="4" y="1"/>
                      </a:lnTo>
                      <a:lnTo>
                        <a:pt x="4" y="0"/>
                      </a:lnTo>
                      <a:lnTo>
                        <a:pt x="5" y="0"/>
                      </a:lnTo>
                      <a:lnTo>
                        <a:pt x="6" y="0"/>
                      </a:lnTo>
                      <a:lnTo>
                        <a:pt x="7" y="0"/>
                      </a:lnTo>
                      <a:lnTo>
                        <a:pt x="8"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3" name="Freeform 87"/>
                <p:cNvSpPr>
                  <a:spLocks/>
                </p:cNvSpPr>
                <p:nvPr/>
              </p:nvSpPr>
              <p:spPr bwMode="auto">
                <a:xfrm>
                  <a:off x="2236" y="3538"/>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AFD00"/>
                </a:solidFill>
                <a:ln w="12700" cap="rnd">
                  <a:solidFill>
                    <a:srgbClr val="5F5F5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4" name="Line 88"/>
                <p:cNvSpPr>
                  <a:spLocks noChangeShapeType="1"/>
                </p:cNvSpPr>
                <p:nvPr/>
              </p:nvSpPr>
              <p:spPr bwMode="auto">
                <a:xfrm flipV="1">
                  <a:off x="2555" y="351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5" name="Line 89"/>
                <p:cNvSpPr>
                  <a:spLocks noChangeShapeType="1"/>
                </p:cNvSpPr>
                <p:nvPr/>
              </p:nvSpPr>
              <p:spPr bwMode="auto">
                <a:xfrm flipV="1">
                  <a:off x="2187" y="351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6" name="Line 90"/>
                <p:cNvSpPr>
                  <a:spLocks noChangeShapeType="1"/>
                </p:cNvSpPr>
                <p:nvPr/>
              </p:nvSpPr>
              <p:spPr bwMode="auto">
                <a:xfrm flipV="1">
                  <a:off x="2555" y="3626"/>
                  <a:ext cx="19"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7" name="AutoShape 91"/>
                <p:cNvSpPr>
                  <a:spLocks noChangeArrowheads="1"/>
                </p:cNvSpPr>
                <p:nvPr/>
              </p:nvSpPr>
              <p:spPr bwMode="auto">
                <a:xfrm>
                  <a:off x="2225" y="3434"/>
                  <a:ext cx="450" cy="79"/>
                </a:xfrm>
                <a:prstGeom prst="parallelogram">
                  <a:avLst>
                    <a:gd name="adj" fmla="val 142379"/>
                  </a:avLst>
                </a:prstGeom>
                <a:solidFill>
                  <a:srgbClr val="EAEC5E"/>
                </a:solidFill>
                <a:ln w="12700">
                  <a:solidFill>
                    <a:srgbClr val="5F5F5F"/>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8" name="Freeform 92"/>
                <p:cNvSpPr>
                  <a:spLocks/>
                </p:cNvSpPr>
                <p:nvPr/>
              </p:nvSpPr>
              <p:spPr bwMode="auto">
                <a:xfrm>
                  <a:off x="2557" y="3433"/>
                  <a:ext cx="126" cy="195"/>
                </a:xfrm>
                <a:custGeom>
                  <a:avLst/>
                  <a:gdLst>
                    <a:gd name="T0" fmla="*/ 0 w 126"/>
                    <a:gd name="T1" fmla="*/ 194 h 195"/>
                    <a:gd name="T2" fmla="*/ 125 w 126"/>
                    <a:gd name="T3" fmla="*/ 86 h 195"/>
                    <a:gd name="T4" fmla="*/ 121 w 126"/>
                    <a:gd name="T5" fmla="*/ 0 h 195"/>
                    <a:gd name="T6" fmla="*/ 6 w 126"/>
                    <a:gd name="T7" fmla="*/ 92 h 195"/>
                    <a:gd name="T8" fmla="*/ 0 60000 65536"/>
                    <a:gd name="T9" fmla="*/ 0 60000 65536"/>
                    <a:gd name="T10" fmla="*/ 0 60000 65536"/>
                    <a:gd name="T11" fmla="*/ 0 60000 65536"/>
                    <a:gd name="T12" fmla="*/ 0 w 126"/>
                    <a:gd name="T13" fmla="*/ 0 h 195"/>
                    <a:gd name="T14" fmla="*/ 126 w 126"/>
                    <a:gd name="T15" fmla="*/ 195 h 195"/>
                  </a:gdLst>
                  <a:ahLst/>
                  <a:cxnLst>
                    <a:cxn ang="T8">
                      <a:pos x="T0" y="T1"/>
                    </a:cxn>
                    <a:cxn ang="T9">
                      <a:pos x="T2" y="T3"/>
                    </a:cxn>
                    <a:cxn ang="T10">
                      <a:pos x="T4" y="T5"/>
                    </a:cxn>
                    <a:cxn ang="T11">
                      <a:pos x="T6" y="T7"/>
                    </a:cxn>
                  </a:cxnLst>
                  <a:rect l="T12" t="T13" r="T14" b="T15"/>
                  <a:pathLst>
                    <a:path w="126" h="195">
                      <a:moveTo>
                        <a:pt x="0" y="194"/>
                      </a:moveTo>
                      <a:lnTo>
                        <a:pt x="125" y="86"/>
                      </a:lnTo>
                      <a:lnTo>
                        <a:pt x="121" y="0"/>
                      </a:lnTo>
                      <a:lnTo>
                        <a:pt x="6" y="92"/>
                      </a:lnTo>
                    </a:path>
                  </a:pathLst>
                </a:custGeom>
                <a:solidFill>
                  <a:srgbClr val="FAFD00"/>
                </a:solidFill>
                <a:ln w="12700" cap="rnd">
                  <a:solidFill>
                    <a:srgbClr val="5F5F5F"/>
                  </a:solidFill>
                  <a:round/>
                  <a:headEnd type="none" w="sm" len="sm"/>
                  <a:tailEnd type="none" w="sm" len="s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1679" name="Line 93"/>
                <p:cNvSpPr>
                  <a:spLocks noChangeShapeType="1"/>
                </p:cNvSpPr>
                <p:nvPr/>
              </p:nvSpPr>
              <p:spPr bwMode="auto">
                <a:xfrm>
                  <a:off x="2564" y="3525"/>
                  <a:ext cx="0" cy="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8" name="Freeform 94"/>
              <p:cNvSpPr>
                <a:spLocks/>
              </p:cNvSpPr>
              <p:nvPr/>
            </p:nvSpPr>
            <p:spPr bwMode="auto">
              <a:xfrm>
                <a:off x="2678" y="2887"/>
                <a:ext cx="437" cy="583"/>
              </a:xfrm>
              <a:custGeom>
                <a:avLst/>
                <a:gdLst>
                  <a:gd name="T0" fmla="*/ 436 w 437"/>
                  <a:gd name="T1" fmla="*/ 0 h 583"/>
                  <a:gd name="T2" fmla="*/ 318 w 437"/>
                  <a:gd name="T3" fmla="*/ 91 h 583"/>
                  <a:gd name="T4" fmla="*/ 263 w 437"/>
                  <a:gd name="T5" fmla="*/ 209 h 583"/>
                  <a:gd name="T6" fmla="*/ 254 w 437"/>
                  <a:gd name="T7" fmla="*/ 309 h 583"/>
                  <a:gd name="T8" fmla="*/ 254 w 437"/>
                  <a:gd name="T9" fmla="*/ 400 h 583"/>
                  <a:gd name="T10" fmla="*/ 236 w 437"/>
                  <a:gd name="T11" fmla="*/ 482 h 583"/>
                  <a:gd name="T12" fmla="*/ 181 w 437"/>
                  <a:gd name="T13" fmla="*/ 518 h 583"/>
                  <a:gd name="T14" fmla="*/ 109 w 437"/>
                  <a:gd name="T15" fmla="*/ 536 h 583"/>
                  <a:gd name="T16" fmla="*/ 27 w 437"/>
                  <a:gd name="T17" fmla="*/ 573 h 583"/>
                  <a:gd name="T18" fmla="*/ 0 w 437"/>
                  <a:gd name="T19" fmla="*/ 582 h 5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7"/>
                  <a:gd name="T31" fmla="*/ 0 h 583"/>
                  <a:gd name="T32" fmla="*/ 437 w 437"/>
                  <a:gd name="T33" fmla="*/ 583 h 5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7" h="583">
                    <a:moveTo>
                      <a:pt x="436" y="0"/>
                    </a:moveTo>
                    <a:lnTo>
                      <a:pt x="318" y="91"/>
                    </a:lnTo>
                    <a:lnTo>
                      <a:pt x="263" y="209"/>
                    </a:lnTo>
                    <a:lnTo>
                      <a:pt x="254" y="309"/>
                    </a:lnTo>
                    <a:lnTo>
                      <a:pt x="254" y="400"/>
                    </a:lnTo>
                    <a:lnTo>
                      <a:pt x="236" y="482"/>
                    </a:lnTo>
                    <a:lnTo>
                      <a:pt x="181" y="518"/>
                    </a:lnTo>
                    <a:lnTo>
                      <a:pt x="109" y="536"/>
                    </a:lnTo>
                    <a:lnTo>
                      <a:pt x="27" y="573"/>
                    </a:lnTo>
                    <a:lnTo>
                      <a:pt x="0" y="582"/>
                    </a:lnTo>
                  </a:path>
                </a:pathLst>
              </a:custGeom>
              <a:noFill/>
              <a:ln w="254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1633" name="AutoShape 44"/>
            <p:cNvSpPr>
              <a:spLocks noChangeArrowheads="1"/>
            </p:cNvSpPr>
            <p:nvPr/>
          </p:nvSpPr>
          <p:spPr bwMode="auto">
            <a:xfrm flipH="1">
              <a:off x="439" y="2333"/>
              <a:ext cx="1215" cy="944"/>
            </a:xfrm>
            <a:prstGeom prst="wedgeRoundRectCallout">
              <a:avLst>
                <a:gd name="adj1" fmla="val -95746"/>
                <a:gd name="adj2" fmla="val 22335"/>
                <a:gd name="adj3" fmla="val 16667"/>
              </a:avLst>
            </a:prstGeom>
            <a:solidFill>
              <a:schemeClr val="accent1"/>
            </a:solidFill>
            <a:ln w="12700">
              <a:solidFill>
                <a:srgbClr val="000000"/>
              </a:solidFill>
              <a:miter lim="800000"/>
              <a:headEnd/>
              <a:tailEnd/>
            </a:ln>
          </p:spPr>
          <p:txBody>
            <a:bodyPr wrap="none" lIns="92075" tIns="46038" rIns="92075" bIns="46038"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Your location is: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37</a:t>
              </a:r>
              <a:r>
                <a:rPr kumimoji="0" lang="en-US" sz="1800" b="0" i="0" u="none" strike="noStrike" kern="1200" cap="none" spc="0" normalizeH="0" baseline="40000" noProof="0" dirty="0">
                  <a:ln>
                    <a:noFill/>
                  </a:ln>
                  <a:solidFill>
                    <a:srgbClr val="000000"/>
                  </a:solidFill>
                  <a:effectLst/>
                  <a:uLnTx/>
                  <a:uFillTx/>
                  <a:latin typeface="Arial" pitchFamily="34" charset="0"/>
                  <a:ea typeface="MS PGothic" pitchFamily="34" charset="-128"/>
                  <a:cs typeface="+mn-cs"/>
                </a:rPr>
                <a:t>o</a:t>
              </a: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 23.323’ 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122</a:t>
              </a:r>
              <a:r>
                <a:rPr kumimoji="0" lang="en-US" sz="1800" b="0" i="0" u="none" strike="noStrike" kern="1200" cap="none" spc="0" normalizeH="0" baseline="40000" noProof="0" dirty="0">
                  <a:ln>
                    <a:noFill/>
                  </a:ln>
                  <a:solidFill>
                    <a:srgbClr val="000000"/>
                  </a:solidFill>
                  <a:effectLst/>
                  <a:uLnTx/>
                  <a:uFillTx/>
                  <a:latin typeface="Arial" pitchFamily="34" charset="0"/>
                  <a:ea typeface="MS PGothic" pitchFamily="34" charset="-128"/>
                  <a:cs typeface="+mn-cs"/>
                </a:rPr>
                <a:t>o</a:t>
              </a: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 02.162’ W</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The time is: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rPr>
                <a:t>11:34.9722 (UTC)</a:t>
              </a:r>
            </a:p>
          </p:txBody>
        </p:sp>
      </p:grpSp>
      <p:pic>
        <p:nvPicPr>
          <p:cNvPr id="111621" name="Picture 95" descr="hand_G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999" y="2982900"/>
            <a:ext cx="1908175" cy="295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7171964" y="2954854"/>
            <a:ext cx="207845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Works the same…</a:t>
            </a:r>
          </a:p>
        </p:txBody>
      </p:sp>
      <p:sp>
        <p:nvSpPr>
          <p:cNvPr id="111619" name="Rectangle 3"/>
          <p:cNvSpPr>
            <a:spLocks noGrp="1" noChangeArrowheads="1"/>
          </p:cNvSpPr>
          <p:nvPr>
            <p:ph type="body" idx="4294967295"/>
          </p:nvPr>
        </p:nvSpPr>
        <p:spPr>
          <a:xfrm>
            <a:off x="6891137" y="5827885"/>
            <a:ext cx="2252863" cy="853598"/>
          </a:xfrm>
          <a:solidFill>
            <a:schemeClr val="bg1"/>
          </a:solidFill>
          <a:ln>
            <a:solidFill>
              <a:schemeClr val="tx1"/>
            </a:solidFill>
          </a:ln>
        </p:spPr>
        <p:txBody>
          <a:bodyPr/>
          <a:lstStyle/>
          <a:p>
            <a:pPr marL="0" indent="0" eaLnBrk="1" hangingPunct="1">
              <a:lnSpc>
                <a:spcPct val="80000"/>
              </a:lnSpc>
              <a:buNone/>
            </a:pPr>
            <a:r>
              <a:rPr lang="en-US" sz="1800" dirty="0">
                <a:latin typeface="Calibri" pitchFamily="34" charset="0"/>
              </a:rPr>
              <a:t>ERRORS</a:t>
            </a:r>
          </a:p>
          <a:p>
            <a:pPr marL="0" indent="0" eaLnBrk="1" hangingPunct="1">
              <a:lnSpc>
                <a:spcPct val="80000"/>
              </a:lnSpc>
              <a:buNone/>
            </a:pPr>
            <a:r>
              <a:rPr lang="en-US" sz="1800" dirty="0" err="1">
                <a:latin typeface="Calibri" pitchFamily="34" charset="0"/>
              </a:rPr>
              <a:t>Horiz</a:t>
            </a:r>
            <a:r>
              <a:rPr lang="en-US" sz="1800" dirty="0">
                <a:latin typeface="Calibri" pitchFamily="34" charset="0"/>
              </a:rPr>
              <a:t>: +/- 10 m (30 </a:t>
            </a:r>
            <a:r>
              <a:rPr lang="en-US" sz="1800" dirty="0" err="1">
                <a:latin typeface="Calibri" pitchFamily="34" charset="0"/>
              </a:rPr>
              <a:t>ft</a:t>
            </a:r>
            <a:r>
              <a:rPr lang="en-US" sz="1800" dirty="0">
                <a:latin typeface="Calibri" pitchFamily="34" charset="0"/>
              </a:rPr>
              <a:t>)</a:t>
            </a:r>
          </a:p>
          <a:p>
            <a:pPr marL="0" indent="0" eaLnBrk="1" hangingPunct="1">
              <a:lnSpc>
                <a:spcPct val="80000"/>
              </a:lnSpc>
              <a:buNone/>
            </a:pPr>
            <a:r>
              <a:rPr lang="en-US" sz="1800" dirty="0" err="1">
                <a:latin typeface="Calibri" pitchFamily="34" charset="0"/>
              </a:rPr>
              <a:t>Vert</a:t>
            </a:r>
            <a:r>
              <a:rPr lang="en-US" sz="1800" dirty="0">
                <a:latin typeface="Calibri" pitchFamily="34" charset="0"/>
              </a:rPr>
              <a:t>: +/- 15 m (45 </a:t>
            </a:r>
            <a:r>
              <a:rPr lang="en-US" sz="1800" dirty="0" err="1">
                <a:latin typeface="Calibri" pitchFamily="34" charset="0"/>
              </a:rPr>
              <a:t>ft</a:t>
            </a:r>
            <a:r>
              <a:rPr lang="en-US" sz="1800" dirty="0">
                <a:latin typeface="Calibri" pitchFamily="34" charset="0"/>
              </a:rPr>
              <a:t>)</a:t>
            </a:r>
          </a:p>
        </p:txBody>
      </p:sp>
      <p:sp>
        <p:nvSpPr>
          <p:cNvPr id="97" name="Rectangle 3"/>
          <p:cNvSpPr txBox="1">
            <a:spLocks noChangeArrowheads="1"/>
          </p:cNvSpPr>
          <p:nvPr/>
        </p:nvSpPr>
        <p:spPr bwMode="auto">
          <a:xfrm>
            <a:off x="3062733" y="5724398"/>
            <a:ext cx="2823819" cy="853598"/>
          </a:xfrm>
          <a:prstGeom prst="rect">
            <a:avLst/>
          </a:prstGeom>
          <a:solidFill>
            <a:schemeClr val="bg1"/>
          </a:solidFill>
          <a:ln>
            <a:solidFill>
              <a:schemeClr val="tx1"/>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Font typeface="Wingdings" pitchFamily="2" charset="2"/>
              <a:buChar char="Ø"/>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Wingdings" pitchFamily="2" charset="2"/>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0000"/>
              </a:lnSpc>
              <a:spcBef>
                <a:spcPct val="2000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rPr>
              <a:t>ERRORS (after 8 </a:t>
            </a:r>
            <a:r>
              <a:rPr kumimoji="0" 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rPr>
              <a:t>hrs</a:t>
            </a:r>
            <a:r>
              <a:rPr kumimoji="0" 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rPr>
              <a:t>)</a:t>
            </a:r>
          </a:p>
          <a:p>
            <a:pPr marL="0" marR="0" lvl="0" indent="0" algn="l" defTabSz="914400" rtl="0" eaLnBrk="1" fontAlgn="base" latinLnBrk="0" hangingPunct="1">
              <a:lnSpc>
                <a:spcPct val="80000"/>
              </a:lnSpc>
              <a:spcBef>
                <a:spcPct val="20000"/>
              </a:spcBef>
              <a:spcAft>
                <a:spcPct val="0"/>
              </a:spcAft>
              <a:buClrTx/>
              <a:buSzTx/>
              <a:buFont typeface="Arial" pitchFamily="34" charset="0"/>
              <a:buNone/>
              <a:tabLst/>
              <a:defRPr/>
            </a:pPr>
            <a:r>
              <a:rPr kumimoji="0" 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rPr>
              <a:t>Horiz</a:t>
            </a:r>
            <a:r>
              <a:rPr kumimoji="0" 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rPr>
              <a:t>: +/- 2-4 mm (~1/8 in)</a:t>
            </a:r>
          </a:p>
          <a:p>
            <a:pPr marL="0" marR="0" lvl="0" indent="0" algn="l" defTabSz="914400" rtl="0" eaLnBrk="1" fontAlgn="base" latinLnBrk="0" hangingPunct="1">
              <a:lnSpc>
                <a:spcPct val="80000"/>
              </a:lnSpc>
              <a:spcBef>
                <a:spcPct val="20000"/>
              </a:spcBef>
              <a:spcAft>
                <a:spcPct val="0"/>
              </a:spcAft>
              <a:buClrTx/>
              <a:buSzTx/>
              <a:buFont typeface="Arial" pitchFamily="34" charset="0"/>
              <a:buNone/>
              <a:tabLst/>
              <a:defRPr/>
            </a:pPr>
            <a:r>
              <a:rPr kumimoji="0" 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rPr>
              <a:t>Vert</a:t>
            </a:r>
            <a:r>
              <a:rPr kumimoji="0" 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rPr>
              <a:t>: +/- 10-15 mm (~1/2 in)</a:t>
            </a:r>
          </a:p>
        </p:txBody>
      </p:sp>
    </p:spTree>
    <p:extLst>
      <p:ext uri="{BB962C8B-B14F-4D97-AF65-F5344CB8AC3E}">
        <p14:creationId xmlns:p14="http://schemas.microsoft.com/office/powerpoint/2010/main" val="167497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GPS coordinates</a:t>
            </a:r>
          </a:p>
        </p:txBody>
      </p:sp>
      <p:sp>
        <p:nvSpPr>
          <p:cNvPr id="3" name="Content Placeholder 2"/>
          <p:cNvSpPr>
            <a:spLocks noGrp="1"/>
          </p:cNvSpPr>
          <p:nvPr>
            <p:ph idx="1"/>
          </p:nvPr>
        </p:nvSpPr>
        <p:spPr>
          <a:xfrm>
            <a:off x="19890" y="980816"/>
            <a:ext cx="8850249" cy="5395913"/>
          </a:xfrm>
        </p:spPr>
        <p:txBody>
          <a:bodyPr/>
          <a:lstStyle/>
          <a:p>
            <a:r>
              <a:rPr lang="en-US" dirty="0"/>
              <a:t>Most GNSS data is recorded and reported using:</a:t>
            </a:r>
          </a:p>
          <a:p>
            <a:pPr lvl="1"/>
            <a:r>
              <a:rPr lang="en-US" dirty="0"/>
              <a:t>Geographic Coordinates</a:t>
            </a:r>
          </a:p>
          <a:p>
            <a:pPr lvl="2"/>
            <a:r>
              <a:rPr lang="en-US" dirty="0"/>
              <a:t>World Geodetic System 1984 (WGS 84)</a:t>
            </a:r>
          </a:p>
          <a:p>
            <a:pPr lvl="3"/>
            <a:r>
              <a:rPr lang="en-US" dirty="0"/>
              <a:t>A reference surface or datum composed of an ellipsoid</a:t>
            </a:r>
          </a:p>
          <a:p>
            <a:pPr lvl="3"/>
            <a:r>
              <a:rPr lang="en-US" dirty="0"/>
              <a:t>A geoid model (gravitational equipotential surface, EGM96)</a:t>
            </a:r>
          </a:p>
          <a:p>
            <a:pPr lvl="2"/>
            <a:r>
              <a:rPr lang="en-US" dirty="0"/>
              <a:t>Remember, elevations can be reported as ellipsoidal heights or orthometric heights</a:t>
            </a:r>
          </a:p>
          <a:p>
            <a:pPr lvl="2"/>
            <a:endParaRPr lang="en-US" dirty="0"/>
          </a:p>
        </p:txBody>
      </p:sp>
      <p:sp>
        <p:nvSpPr>
          <p:cNvPr id="6" name="TextBox 5"/>
          <p:cNvSpPr txBox="1"/>
          <p:nvPr/>
        </p:nvSpPr>
        <p:spPr>
          <a:xfrm>
            <a:off x="731174" y="3309441"/>
            <a:ext cx="18473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pic>
        <p:nvPicPr>
          <p:cNvPr id="11" name="Picture 10" descr="A close up of text on a black background&#10;&#10;Description generated with high confidence">
            <a:extLst>
              <a:ext uri="{FF2B5EF4-FFF2-40B4-BE49-F238E27FC236}">
                <a16:creationId xmlns:a16="http://schemas.microsoft.com/office/drawing/2014/main" id="{DEC4572C-8548-47C9-BB4E-EB31F911EE3E}"/>
              </a:ext>
            </a:extLst>
          </p:cNvPr>
          <p:cNvPicPr>
            <a:picLocks noChangeAspect="1"/>
          </p:cNvPicPr>
          <p:nvPr/>
        </p:nvPicPr>
        <p:blipFill rotWithShape="1">
          <a:blip r:embed="rId2"/>
          <a:srcRect l="2191" r="-2191" b="50000"/>
          <a:stretch/>
        </p:blipFill>
        <p:spPr>
          <a:xfrm>
            <a:off x="1311847" y="4099469"/>
            <a:ext cx="6819141" cy="2758531"/>
          </a:xfrm>
          <a:prstGeom prst="rect">
            <a:avLst/>
          </a:prstGeom>
        </p:spPr>
      </p:pic>
      <p:sp>
        <p:nvSpPr>
          <p:cNvPr id="7" name="TextBox 6">
            <a:extLst>
              <a:ext uri="{FF2B5EF4-FFF2-40B4-BE49-F238E27FC236}">
                <a16:creationId xmlns:a16="http://schemas.microsoft.com/office/drawing/2014/main" id="{91C6CA57-BF68-4A00-9B80-C1301A6F7A51}"/>
              </a:ext>
            </a:extLst>
          </p:cNvPr>
          <p:cNvSpPr txBox="1"/>
          <p:nvPr/>
        </p:nvSpPr>
        <p:spPr>
          <a:xfrm>
            <a:off x="7726571" y="6581001"/>
            <a:ext cx="3756143"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(Figure: Ian Lauer)</a:t>
            </a:r>
          </a:p>
        </p:txBody>
      </p:sp>
    </p:spTree>
    <p:extLst>
      <p:ext uri="{BB962C8B-B14F-4D97-AF65-F5344CB8AC3E}">
        <p14:creationId xmlns:p14="http://schemas.microsoft.com/office/powerpoint/2010/main" val="1933216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288869" y="1706876"/>
            <a:ext cx="5590902" cy="3248297"/>
          </a:xfrm>
          <a:custGeom>
            <a:avLst/>
            <a:gdLst>
              <a:gd name="connsiteX0" fmla="*/ 0 w 5590902"/>
              <a:gd name="connsiteY0" fmla="*/ 3248297 h 3248297"/>
              <a:gd name="connsiteX1" fmla="*/ 1323702 w 5590902"/>
              <a:gd name="connsiteY1" fmla="*/ 3143794 h 3248297"/>
              <a:gd name="connsiteX2" fmla="*/ 2638697 w 5590902"/>
              <a:gd name="connsiteY2" fmla="*/ 2856412 h 3248297"/>
              <a:gd name="connsiteX3" fmla="*/ 3744685 w 5590902"/>
              <a:gd name="connsiteY3" fmla="*/ 2333897 h 3248297"/>
              <a:gd name="connsiteX4" fmla="*/ 4598125 w 5590902"/>
              <a:gd name="connsiteY4" fmla="*/ 1654629 h 3248297"/>
              <a:gd name="connsiteX5" fmla="*/ 5259977 w 5590902"/>
              <a:gd name="connsiteY5" fmla="*/ 783772 h 3248297"/>
              <a:gd name="connsiteX6" fmla="*/ 5590902 w 5590902"/>
              <a:gd name="connsiteY6" fmla="*/ 0 h 324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902" h="3248297">
                <a:moveTo>
                  <a:pt x="0" y="3248297"/>
                </a:moveTo>
                <a:cubicBezTo>
                  <a:pt x="441959" y="3228702"/>
                  <a:pt x="883919" y="3209108"/>
                  <a:pt x="1323702" y="3143794"/>
                </a:cubicBezTo>
                <a:cubicBezTo>
                  <a:pt x="1763485" y="3078480"/>
                  <a:pt x="2235200" y="2991395"/>
                  <a:pt x="2638697" y="2856412"/>
                </a:cubicBezTo>
                <a:cubicBezTo>
                  <a:pt x="3042194" y="2721429"/>
                  <a:pt x="3418114" y="2534194"/>
                  <a:pt x="3744685" y="2333897"/>
                </a:cubicBezTo>
                <a:cubicBezTo>
                  <a:pt x="4071256" y="2133600"/>
                  <a:pt x="4345576" y="1912983"/>
                  <a:pt x="4598125" y="1654629"/>
                </a:cubicBezTo>
                <a:cubicBezTo>
                  <a:pt x="4850674" y="1396275"/>
                  <a:pt x="5094514" y="1059543"/>
                  <a:pt x="5259977" y="783772"/>
                </a:cubicBezTo>
                <a:cubicBezTo>
                  <a:pt x="5425440" y="508001"/>
                  <a:pt x="5508171" y="254000"/>
                  <a:pt x="5590902"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3021874" y="60324"/>
            <a:ext cx="6122126" cy="871167"/>
          </a:xfrm>
        </p:spPr>
        <p:txBody>
          <a:bodyPr/>
          <a:lstStyle/>
          <a:p>
            <a:r>
              <a:rPr lang="en-US" dirty="0"/>
              <a:t>Precision depends on system</a:t>
            </a:r>
          </a:p>
        </p:txBody>
      </p:sp>
      <p:sp>
        <p:nvSpPr>
          <p:cNvPr id="3" name="Freeform 2"/>
          <p:cNvSpPr/>
          <p:nvPr/>
        </p:nvSpPr>
        <p:spPr>
          <a:xfrm>
            <a:off x="1280160" y="1889760"/>
            <a:ext cx="6331131" cy="3553097"/>
          </a:xfrm>
          <a:custGeom>
            <a:avLst/>
            <a:gdLst>
              <a:gd name="connsiteX0" fmla="*/ 0 w 6331131"/>
              <a:gd name="connsiteY0" fmla="*/ 0 h 3553097"/>
              <a:gd name="connsiteX1" fmla="*/ 0 w 6331131"/>
              <a:gd name="connsiteY1" fmla="*/ 3553097 h 3553097"/>
              <a:gd name="connsiteX2" fmla="*/ 6331131 w 6331131"/>
              <a:gd name="connsiteY2" fmla="*/ 3553097 h 3553097"/>
              <a:gd name="connsiteX3" fmla="*/ 6296297 w 6331131"/>
              <a:gd name="connsiteY3" fmla="*/ 3553097 h 3553097"/>
            </a:gdLst>
            <a:ahLst/>
            <a:cxnLst>
              <a:cxn ang="0">
                <a:pos x="connsiteX0" y="connsiteY0"/>
              </a:cxn>
              <a:cxn ang="0">
                <a:pos x="connsiteX1" y="connsiteY1"/>
              </a:cxn>
              <a:cxn ang="0">
                <a:pos x="connsiteX2" y="connsiteY2"/>
              </a:cxn>
              <a:cxn ang="0">
                <a:pos x="connsiteX3" y="connsiteY3"/>
              </a:cxn>
            </a:cxnLst>
            <a:rect l="l" t="t" r="r" b="b"/>
            <a:pathLst>
              <a:path w="6331131" h="3553097">
                <a:moveTo>
                  <a:pt x="0" y="0"/>
                </a:moveTo>
                <a:lnTo>
                  <a:pt x="0" y="3553097"/>
                </a:lnTo>
                <a:lnTo>
                  <a:pt x="6331131" y="3553097"/>
                </a:lnTo>
                <a:lnTo>
                  <a:pt x="6296297" y="3553097"/>
                </a:ln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3442940" y="5839539"/>
            <a:ext cx="248016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Precision of Position</a:t>
            </a:r>
          </a:p>
        </p:txBody>
      </p:sp>
      <p:sp>
        <p:nvSpPr>
          <p:cNvPr id="5" name="TextBox 4"/>
          <p:cNvSpPr txBox="1"/>
          <p:nvPr/>
        </p:nvSpPr>
        <p:spPr>
          <a:xfrm rot="16200000">
            <a:off x="-1509479" y="3481642"/>
            <a:ext cx="409182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Occupation Time or Effort Required</a:t>
            </a:r>
          </a:p>
        </p:txBody>
      </p:sp>
      <p:sp>
        <p:nvSpPr>
          <p:cNvPr id="6" name="Rectangle 5"/>
          <p:cNvSpPr/>
          <p:nvPr/>
        </p:nvSpPr>
        <p:spPr>
          <a:xfrm>
            <a:off x="5664807" y="2026392"/>
            <a:ext cx="1925464" cy="118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Static, Geodetic Campaign Systems</a:t>
            </a:r>
          </a:p>
        </p:txBody>
      </p:sp>
      <p:sp>
        <p:nvSpPr>
          <p:cNvPr id="7" name="Rectangle 6"/>
          <p:cNvSpPr/>
          <p:nvPr/>
        </p:nvSpPr>
        <p:spPr>
          <a:xfrm>
            <a:off x="4093710" y="3543178"/>
            <a:ext cx="1375273" cy="845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Kinematic Systems</a:t>
            </a:r>
          </a:p>
        </p:txBody>
      </p:sp>
      <p:sp>
        <p:nvSpPr>
          <p:cNvPr id="8" name="Rectangle 7"/>
          <p:cNvSpPr/>
          <p:nvPr/>
        </p:nvSpPr>
        <p:spPr>
          <a:xfrm>
            <a:off x="1473450" y="4165600"/>
            <a:ext cx="1394542" cy="1081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Recreational&amp; Mapping Systems</a:t>
            </a:r>
          </a:p>
        </p:txBody>
      </p:sp>
      <p:pic>
        <p:nvPicPr>
          <p:cNvPr id="13" name="Picture 95" descr="hand_G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427" y="2929134"/>
            <a:ext cx="850840" cy="13166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8" name="Picture 2" descr="http://kb.unavco.org/kb/assets/.images/porkchop_geyser1cr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343" y="1149606"/>
            <a:ext cx="1081484" cy="1368967"/>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1573161" y="5494750"/>
            <a:ext cx="757130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0.5-5 m		        0.01–0.03 m	  	 0.005m		</a:t>
            </a:r>
          </a:p>
        </p:txBody>
      </p:sp>
      <p:sp>
        <p:nvSpPr>
          <p:cNvPr id="17" name="TextBox 16"/>
          <p:cNvSpPr txBox="1"/>
          <p:nvPr/>
        </p:nvSpPr>
        <p:spPr>
          <a:xfrm rot="16200000">
            <a:off x="-685718" y="3553157"/>
            <a:ext cx="3454792"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Easy 			Hard</a:t>
            </a:r>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71048"/>
          <a:stretch/>
        </p:blipFill>
        <p:spPr>
          <a:xfrm>
            <a:off x="3680460" y="2110197"/>
            <a:ext cx="617977" cy="1600888"/>
          </a:xfrm>
          <a:prstGeom prst="rect">
            <a:avLst/>
          </a:prstGeom>
        </p:spPr>
      </p:pic>
      <p:sp>
        <p:nvSpPr>
          <p:cNvPr id="19" name="TextBox 18">
            <a:extLst>
              <a:ext uri="{FF2B5EF4-FFF2-40B4-BE49-F238E27FC236}">
                <a16:creationId xmlns:a16="http://schemas.microsoft.com/office/drawing/2014/main" id="{50690934-69BA-43B3-A449-4CB1A456008D}"/>
              </a:ext>
            </a:extLst>
          </p:cNvPr>
          <p:cNvSpPr txBox="1"/>
          <p:nvPr/>
        </p:nvSpPr>
        <p:spPr>
          <a:xfrm>
            <a:off x="7360092" y="6492031"/>
            <a:ext cx="2574522"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(Images: Ben Crosby)</a:t>
            </a:r>
          </a:p>
        </p:txBody>
      </p:sp>
      <p:sp>
        <p:nvSpPr>
          <p:cNvPr id="10" name="Left-Right Arrow 9"/>
          <p:cNvSpPr/>
          <p:nvPr/>
        </p:nvSpPr>
        <p:spPr>
          <a:xfrm>
            <a:off x="3881120" y="4864179"/>
            <a:ext cx="3578223" cy="3827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Survey Grade</a:t>
            </a:r>
          </a:p>
        </p:txBody>
      </p:sp>
      <p:sp>
        <p:nvSpPr>
          <p:cNvPr id="9" name="TextBox 8">
            <a:extLst>
              <a:ext uri="{FF2B5EF4-FFF2-40B4-BE49-F238E27FC236}">
                <a16:creationId xmlns:a16="http://schemas.microsoft.com/office/drawing/2014/main" id="{56E14CDC-DC13-BF49-8A0F-098F21A91B63}"/>
              </a:ext>
            </a:extLst>
          </p:cNvPr>
          <p:cNvSpPr txBox="1"/>
          <p:nvPr/>
        </p:nvSpPr>
        <p:spPr>
          <a:xfrm>
            <a:off x="526586" y="5962821"/>
            <a:ext cx="2574522" cy="646331"/>
          </a:xfrm>
          <a:prstGeom prst="rect">
            <a:avLst/>
          </a:prstGeom>
          <a:noFill/>
        </p:spPr>
        <p:txBody>
          <a:bodyPr wrap="square" rtlCol="0">
            <a:spAutoFit/>
          </a:bodyPr>
          <a:lstStyle/>
          <a:p>
            <a:r>
              <a:rPr lang="en-US" dirty="0">
                <a:solidFill>
                  <a:srgbClr val="C00000"/>
                </a:solidFill>
              </a:rPr>
              <a:t>Dual-frequency receiver (ionosphere correction)</a:t>
            </a:r>
          </a:p>
        </p:txBody>
      </p:sp>
      <p:sp>
        <p:nvSpPr>
          <p:cNvPr id="12" name="Oval 11">
            <a:extLst>
              <a:ext uri="{FF2B5EF4-FFF2-40B4-BE49-F238E27FC236}">
                <a16:creationId xmlns:a16="http://schemas.microsoft.com/office/drawing/2014/main" id="{B41C7648-1C70-C84D-8270-B7607C366EAF}"/>
              </a:ext>
            </a:extLst>
          </p:cNvPr>
          <p:cNvSpPr/>
          <p:nvPr/>
        </p:nvSpPr>
        <p:spPr>
          <a:xfrm>
            <a:off x="1813847" y="5494750"/>
            <a:ext cx="425420" cy="34478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90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118" y="60324"/>
            <a:ext cx="6535882" cy="871167"/>
          </a:xfrm>
        </p:spPr>
        <p:txBody>
          <a:bodyPr/>
          <a:lstStyle/>
          <a:p>
            <a:r>
              <a:rPr lang="en-US" dirty="0"/>
              <a:t>GNSS/GPS stations globally</a:t>
            </a:r>
          </a:p>
        </p:txBody>
      </p:sp>
      <p:sp>
        <p:nvSpPr>
          <p:cNvPr id="3" name="Content Placeholder 2"/>
          <p:cNvSpPr>
            <a:spLocks noGrp="1"/>
          </p:cNvSpPr>
          <p:nvPr>
            <p:ph idx="1"/>
          </p:nvPr>
        </p:nvSpPr>
        <p:spPr>
          <a:xfrm>
            <a:off x="457200" y="5029198"/>
            <a:ext cx="8229600" cy="1315173"/>
          </a:xfrm>
        </p:spPr>
        <p:txBody>
          <a:bodyPr/>
          <a:lstStyle/>
          <a:p>
            <a:r>
              <a:rPr lang="en-US" sz="2800" dirty="0"/>
              <a:t>&gt; 10,000 stations with more added all the time</a:t>
            </a:r>
          </a:p>
          <a:p>
            <a:r>
              <a:rPr lang="en-US" sz="2800" dirty="0"/>
              <a:t>Some data freely available, some not</a:t>
            </a:r>
          </a:p>
        </p:txBody>
      </p:sp>
      <p:pic>
        <p:nvPicPr>
          <p:cNvPr id="89090" name="Picture 2" descr="http://gsrm.unavco.org/data/images/1.2/si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256" y="1117109"/>
            <a:ext cx="6400800" cy="37152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3585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874" y="84388"/>
            <a:ext cx="5834062" cy="871167"/>
          </a:xfrm>
        </p:spPr>
        <p:txBody>
          <a:bodyPr/>
          <a:lstStyle/>
          <a:p>
            <a:r>
              <a:rPr lang="en-US" dirty="0"/>
              <a:t>Societal value of </a:t>
            </a:r>
            <a:br>
              <a:rPr lang="en-US" dirty="0"/>
            </a:br>
            <a:r>
              <a:rPr lang="en-US" dirty="0"/>
              <a:t>GNSS-enabled research</a:t>
            </a:r>
          </a:p>
        </p:txBody>
      </p:sp>
      <p:sp>
        <p:nvSpPr>
          <p:cNvPr id="4" name="Content Placeholder 3"/>
          <p:cNvSpPr>
            <a:spLocks noGrp="1"/>
          </p:cNvSpPr>
          <p:nvPr>
            <p:ph idx="1"/>
          </p:nvPr>
        </p:nvSpPr>
        <p:spPr/>
        <p:txBody>
          <a:bodyPr/>
          <a:lstStyle/>
          <a:p>
            <a:r>
              <a:rPr lang="en-US" dirty="0"/>
              <a:t>Most people use it for location and navigation</a:t>
            </a:r>
          </a:p>
          <a:p>
            <a:r>
              <a:rPr lang="en-US" dirty="0"/>
              <a:t>But … GNSS-enabled science also provides:</a:t>
            </a:r>
          </a:p>
          <a:p>
            <a:pPr lvl="1"/>
            <a:r>
              <a:rPr lang="en-US" dirty="0"/>
              <a:t>Hazard early warning systems, saving lives</a:t>
            </a:r>
          </a:p>
          <a:p>
            <a:pPr lvl="2"/>
            <a:r>
              <a:rPr lang="en-US" dirty="0"/>
              <a:t>Landslide activity</a:t>
            </a:r>
          </a:p>
          <a:p>
            <a:pPr lvl="2"/>
            <a:r>
              <a:rPr lang="en-US" dirty="0"/>
              <a:t>Volcano inflation</a:t>
            </a:r>
          </a:p>
          <a:p>
            <a:pPr lvl="2"/>
            <a:r>
              <a:rPr lang="en-US" dirty="0"/>
              <a:t>Fault movement</a:t>
            </a:r>
          </a:p>
          <a:p>
            <a:pPr lvl="1"/>
            <a:r>
              <a:rPr lang="en-US" dirty="0"/>
              <a:t>Precise measurements of objects</a:t>
            </a:r>
          </a:p>
          <a:p>
            <a:pPr lvl="2"/>
            <a:r>
              <a:rPr lang="en-US" dirty="0"/>
              <a:t>Water resources (aquifers, snow pack, etc.)</a:t>
            </a:r>
          </a:p>
          <a:p>
            <a:pPr lvl="2"/>
            <a:r>
              <a:rPr lang="en-US" dirty="0"/>
              <a:t>Tracking of objects (organisms, rocks, currents)</a:t>
            </a:r>
          </a:p>
          <a:p>
            <a:pPr lvl="1"/>
            <a:r>
              <a:rPr lang="en-US" dirty="0"/>
              <a:t>Without GNSS, we could not know where things are without directly measuring them.</a:t>
            </a:r>
          </a:p>
          <a:p>
            <a:pPr lvl="2"/>
            <a:endParaRPr lang="en-US" dirty="0"/>
          </a:p>
          <a:p>
            <a:endParaRPr lang="en-US" dirty="0"/>
          </a:p>
        </p:txBody>
      </p:sp>
    </p:spTree>
    <p:extLst>
      <p:ext uri="{BB962C8B-B14F-4D97-AF65-F5344CB8AC3E}">
        <p14:creationId xmlns:p14="http://schemas.microsoft.com/office/powerpoint/2010/main" val="335525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DC5D48-BB55-3544-8420-CE72F6710A38}"/>
              </a:ext>
            </a:extLst>
          </p:cNvPr>
          <p:cNvSpPr>
            <a:spLocks noGrp="1"/>
          </p:cNvSpPr>
          <p:nvPr>
            <p:ph type="title"/>
          </p:nvPr>
        </p:nvSpPr>
        <p:spPr/>
        <p:txBody>
          <a:bodyPr/>
          <a:lstStyle/>
          <a:p>
            <a:r>
              <a:rPr lang="en-US" dirty="0"/>
              <a:t>Static GNSS</a:t>
            </a:r>
          </a:p>
        </p:txBody>
      </p:sp>
      <p:sp>
        <p:nvSpPr>
          <p:cNvPr id="5" name="Text Placeholder 4">
            <a:extLst>
              <a:ext uri="{FF2B5EF4-FFF2-40B4-BE49-F238E27FC236}">
                <a16:creationId xmlns:a16="http://schemas.microsoft.com/office/drawing/2014/main" id="{1E3BFA81-7F92-0A43-BA25-A5A7C810B8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1653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4" descr="UNV-PPT-Title-GPS.jpg"/>
          <p:cNvPicPr>
            <a:picLocks noChangeAspect="1"/>
          </p:cNvPicPr>
          <p:nvPr/>
        </p:nvPicPr>
        <p:blipFill>
          <a:blip r:embed="rId3">
            <a:extLst>
              <a:ext uri="{28A0092B-C50C-407E-A947-70E740481C1C}">
                <a14:useLocalDpi xmlns:a14="http://schemas.microsoft.com/office/drawing/2010/main" val="0"/>
              </a:ext>
            </a:extLst>
          </a:blip>
          <a:srcRect b="81905"/>
          <a:stretch>
            <a:fillRect/>
          </a:stretch>
        </p:blipFill>
        <p:spPr bwMode="auto">
          <a:xfrm>
            <a:off x="0" y="0"/>
            <a:ext cx="9144000" cy="124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1" name="Rectangle 2"/>
          <p:cNvSpPr>
            <a:spLocks noGrp="1" noChangeArrowheads="1"/>
          </p:cNvSpPr>
          <p:nvPr>
            <p:ph type="title"/>
          </p:nvPr>
        </p:nvSpPr>
        <p:spPr>
          <a:xfrm>
            <a:off x="3309938" y="60325"/>
            <a:ext cx="5834062" cy="1155700"/>
          </a:xfrm>
        </p:spPr>
        <p:txBody>
          <a:bodyPr/>
          <a:lstStyle/>
          <a:p>
            <a:r>
              <a:rPr lang="en-US" dirty="0"/>
              <a:t>Anatomy of a high-precision  permanent GNSS station</a:t>
            </a:r>
          </a:p>
        </p:txBody>
      </p:sp>
      <p:sp>
        <p:nvSpPr>
          <p:cNvPr id="10957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C2CCFE-B4D8-4058-9CA5-985A39B831B2}" type="slidenum">
              <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endParaRPr>
          </a:p>
        </p:txBody>
      </p:sp>
      <p:pic>
        <p:nvPicPr>
          <p:cNvPr id="109573" name="Picture 3"/>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0" y="1350963"/>
            <a:ext cx="4471988" cy="4664075"/>
          </a:xfrm>
        </p:spPr>
      </p:pic>
      <p:sp>
        <p:nvSpPr>
          <p:cNvPr id="109574" name="Rectangle 4"/>
          <p:cNvSpPr>
            <a:spLocks noGrp="1" noChangeArrowheads="1"/>
          </p:cNvSpPr>
          <p:nvPr>
            <p:ph type="body" sz="half" idx="4294967295"/>
          </p:nvPr>
        </p:nvSpPr>
        <p:spPr>
          <a:xfrm>
            <a:off x="4908550" y="1295400"/>
            <a:ext cx="4133560" cy="4912221"/>
          </a:xfrm>
        </p:spPr>
        <p:txBody>
          <a:bodyPr/>
          <a:lstStyle/>
          <a:p>
            <a:pPr eaLnBrk="1" hangingPunct="1">
              <a:lnSpc>
                <a:spcPct val="80000"/>
              </a:lnSpc>
              <a:buFontTx/>
              <a:buNone/>
            </a:pPr>
            <a:r>
              <a:rPr lang="en-US" sz="2100" dirty="0">
                <a:latin typeface="Calibri" pitchFamily="34" charset="0"/>
              </a:rPr>
              <a:t>High-precision GNSS: </a:t>
            </a:r>
          </a:p>
          <a:p>
            <a:pPr eaLnBrk="1" hangingPunct="1">
              <a:lnSpc>
                <a:spcPct val="80000"/>
              </a:lnSpc>
            </a:pPr>
            <a:r>
              <a:rPr lang="en-US" sz="2100" dirty="0">
                <a:latin typeface="Calibri" pitchFamily="34" charset="0"/>
              </a:rPr>
              <a:t>Development of global reference frames</a:t>
            </a:r>
          </a:p>
          <a:p>
            <a:pPr eaLnBrk="1" hangingPunct="1">
              <a:lnSpc>
                <a:spcPct val="80000"/>
              </a:lnSpc>
            </a:pPr>
            <a:r>
              <a:rPr lang="en-US" sz="2100" dirty="0">
                <a:latin typeface="Calibri" pitchFamily="34" charset="0"/>
              </a:rPr>
              <a:t>Plate tectonic motions</a:t>
            </a:r>
          </a:p>
          <a:p>
            <a:pPr eaLnBrk="1" hangingPunct="1">
              <a:lnSpc>
                <a:spcPct val="80000"/>
              </a:lnSpc>
            </a:pPr>
            <a:r>
              <a:rPr lang="en-US" sz="2100" dirty="0">
                <a:latin typeface="Calibri" pitchFamily="34" charset="0"/>
              </a:rPr>
              <a:t>Studies of large earth movements caused by </a:t>
            </a:r>
          </a:p>
          <a:p>
            <a:pPr lvl="1" eaLnBrk="1" hangingPunct="1">
              <a:lnSpc>
                <a:spcPct val="80000"/>
              </a:lnSpc>
            </a:pPr>
            <a:r>
              <a:rPr lang="en-US" sz="1700" dirty="0">
                <a:latin typeface="Calibri" pitchFamily="34" charset="0"/>
              </a:rPr>
              <a:t>earthquakes</a:t>
            </a:r>
          </a:p>
          <a:p>
            <a:pPr lvl="1" eaLnBrk="1" hangingPunct="1">
              <a:lnSpc>
                <a:spcPct val="80000"/>
              </a:lnSpc>
            </a:pPr>
            <a:r>
              <a:rPr lang="en-US" sz="1700" dirty="0">
                <a:latin typeface="Calibri" pitchFamily="34" charset="0"/>
              </a:rPr>
              <a:t>volcanoes</a:t>
            </a:r>
          </a:p>
          <a:p>
            <a:pPr lvl="1" eaLnBrk="1" hangingPunct="1">
              <a:lnSpc>
                <a:spcPct val="80000"/>
              </a:lnSpc>
            </a:pPr>
            <a:r>
              <a:rPr lang="en-US" sz="1700" dirty="0">
                <a:latin typeface="Calibri" pitchFamily="34" charset="0"/>
              </a:rPr>
              <a:t>large-scale groundwater subsidence</a:t>
            </a:r>
          </a:p>
          <a:p>
            <a:pPr lvl="1" eaLnBrk="1" hangingPunct="1">
              <a:lnSpc>
                <a:spcPct val="80000"/>
              </a:lnSpc>
            </a:pPr>
            <a:r>
              <a:rPr lang="en-US" sz="1700" dirty="0" err="1">
                <a:latin typeface="Calibri" pitchFamily="34" charset="0"/>
              </a:rPr>
              <a:t>etc</a:t>
            </a:r>
            <a:endParaRPr lang="en-US" sz="1700" dirty="0">
              <a:latin typeface="Calibri" pitchFamily="34" charset="0"/>
            </a:endParaRPr>
          </a:p>
          <a:p>
            <a:pPr eaLnBrk="1" hangingPunct="1">
              <a:lnSpc>
                <a:spcPct val="80000"/>
              </a:lnSpc>
              <a:buFontTx/>
              <a:buNone/>
            </a:pPr>
            <a:endParaRPr lang="en-US" sz="2100" dirty="0">
              <a:latin typeface="Calibri" pitchFamily="34" charset="0"/>
            </a:endParaRPr>
          </a:p>
        </p:txBody>
      </p:sp>
    </p:spTree>
    <p:extLst>
      <p:ext uri="{BB962C8B-B14F-4D97-AF65-F5344CB8AC3E}">
        <p14:creationId xmlns:p14="http://schemas.microsoft.com/office/powerpoint/2010/main" val="348405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4" descr="UNV-PPT-Title-GPS.jpg"/>
          <p:cNvPicPr>
            <a:picLocks noChangeAspect="1"/>
          </p:cNvPicPr>
          <p:nvPr/>
        </p:nvPicPr>
        <p:blipFill>
          <a:blip r:embed="rId3">
            <a:extLst>
              <a:ext uri="{28A0092B-C50C-407E-A947-70E740481C1C}">
                <a14:useLocalDpi xmlns:a14="http://schemas.microsoft.com/office/drawing/2010/main" val="0"/>
              </a:ext>
            </a:extLst>
          </a:blip>
          <a:srcRect b="81905"/>
          <a:stretch>
            <a:fillRect/>
          </a:stretch>
        </p:blipFill>
        <p:spPr bwMode="auto">
          <a:xfrm>
            <a:off x="0" y="0"/>
            <a:ext cx="9144000" cy="124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1" name="Rectangle 2"/>
          <p:cNvSpPr>
            <a:spLocks noGrp="1" noChangeArrowheads="1"/>
          </p:cNvSpPr>
          <p:nvPr>
            <p:ph type="title"/>
          </p:nvPr>
        </p:nvSpPr>
        <p:spPr>
          <a:xfrm>
            <a:off x="3309938" y="60325"/>
            <a:ext cx="5834062" cy="1155700"/>
          </a:xfrm>
        </p:spPr>
        <p:txBody>
          <a:bodyPr/>
          <a:lstStyle/>
          <a:p>
            <a:r>
              <a:rPr lang="en-US" dirty="0"/>
              <a:t>Anatomy of a high-precision  permanent GNSS station</a:t>
            </a:r>
          </a:p>
        </p:txBody>
      </p:sp>
      <p:sp>
        <p:nvSpPr>
          <p:cNvPr id="10957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C2CCFE-B4D8-4058-9CA5-985A39B831B2}" type="slidenum">
              <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900" b="0" i="0" u="none" strike="noStrike" kern="1200" cap="none" spc="0" normalizeH="0" baseline="0" noProof="0">
              <a:ln>
                <a:noFill/>
              </a:ln>
              <a:solidFill>
                <a:srgbClr val="898989"/>
              </a:solidFill>
              <a:effectLst/>
              <a:uLnTx/>
              <a:uFillTx/>
              <a:latin typeface="Arial" pitchFamily="34" charset="0"/>
              <a:ea typeface="MS PGothic" pitchFamily="34" charset="-128"/>
              <a:cs typeface="+mn-cs"/>
            </a:endParaRPr>
          </a:p>
        </p:txBody>
      </p:sp>
      <p:pic>
        <p:nvPicPr>
          <p:cNvPr id="109573" name="Picture 3"/>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0" y="1350963"/>
            <a:ext cx="4471988" cy="4664075"/>
          </a:xfrm>
        </p:spPr>
      </p:pic>
      <p:sp>
        <p:nvSpPr>
          <p:cNvPr id="109574" name="Rectangle 4"/>
          <p:cNvSpPr>
            <a:spLocks noGrp="1" noChangeArrowheads="1"/>
          </p:cNvSpPr>
          <p:nvPr>
            <p:ph type="body" sz="half" idx="4294967295"/>
          </p:nvPr>
        </p:nvSpPr>
        <p:spPr>
          <a:xfrm>
            <a:off x="4908550" y="1295400"/>
            <a:ext cx="4133560" cy="4912221"/>
          </a:xfrm>
        </p:spPr>
        <p:txBody>
          <a:bodyPr/>
          <a:lstStyle/>
          <a:p>
            <a:pPr eaLnBrk="1" hangingPunct="1">
              <a:lnSpc>
                <a:spcPct val="80000"/>
              </a:lnSpc>
              <a:buFontTx/>
              <a:buNone/>
            </a:pPr>
            <a:r>
              <a:rPr lang="en-US" sz="2200" dirty="0">
                <a:latin typeface="Calibri" pitchFamily="34" charset="0"/>
              </a:rPr>
              <a:t>GNSS antenna inside of dome</a:t>
            </a:r>
          </a:p>
          <a:p>
            <a:pPr eaLnBrk="1" hangingPunct="1">
              <a:lnSpc>
                <a:spcPct val="80000"/>
              </a:lnSpc>
              <a:buFontTx/>
              <a:buNone/>
            </a:pPr>
            <a:endParaRPr lang="en-US" sz="2200" dirty="0">
              <a:latin typeface="Calibri" pitchFamily="34" charset="0"/>
            </a:endParaRPr>
          </a:p>
          <a:p>
            <a:pPr eaLnBrk="1" hangingPunct="1">
              <a:lnSpc>
                <a:spcPct val="80000"/>
              </a:lnSpc>
              <a:buFontTx/>
              <a:buNone/>
            </a:pPr>
            <a:r>
              <a:rPr lang="en-US" sz="2200" dirty="0">
                <a:latin typeface="Calibri" pitchFamily="34" charset="0"/>
              </a:rPr>
              <a:t>Monument solidly attached into the ground with braces. </a:t>
            </a:r>
          </a:p>
          <a:p>
            <a:pPr eaLnBrk="1" hangingPunct="1">
              <a:lnSpc>
                <a:spcPct val="80000"/>
              </a:lnSpc>
              <a:buFontTx/>
              <a:buNone/>
            </a:pPr>
            <a:endParaRPr lang="en-US" sz="2200" b="1" dirty="0">
              <a:latin typeface="Calibri" pitchFamily="34" charset="0"/>
            </a:endParaRPr>
          </a:p>
          <a:p>
            <a:pPr eaLnBrk="1" hangingPunct="1">
              <a:lnSpc>
                <a:spcPct val="80000"/>
              </a:lnSpc>
              <a:buFontTx/>
              <a:buNone/>
            </a:pPr>
            <a:r>
              <a:rPr lang="en-US" sz="2200" b="1" dirty="0">
                <a:latin typeface="Calibri" pitchFamily="34" charset="0"/>
              </a:rPr>
              <a:t>If the ground moves, the station moves</a:t>
            </a:r>
            <a:r>
              <a:rPr lang="en-US" sz="2200" dirty="0">
                <a:latin typeface="Calibri" pitchFamily="34" charset="0"/>
              </a:rPr>
              <a:t>.</a:t>
            </a:r>
          </a:p>
          <a:p>
            <a:pPr eaLnBrk="1" hangingPunct="1">
              <a:lnSpc>
                <a:spcPct val="80000"/>
              </a:lnSpc>
              <a:buFontTx/>
              <a:buNone/>
            </a:pPr>
            <a:endParaRPr lang="en-US" sz="2200" dirty="0">
              <a:latin typeface="Calibri" pitchFamily="34" charset="0"/>
            </a:endParaRPr>
          </a:p>
          <a:p>
            <a:pPr eaLnBrk="1" hangingPunct="1">
              <a:lnSpc>
                <a:spcPct val="80000"/>
              </a:lnSpc>
              <a:buFontTx/>
              <a:buNone/>
            </a:pPr>
            <a:r>
              <a:rPr lang="en-US" sz="2200" dirty="0">
                <a:latin typeface="Calibri" pitchFamily="34" charset="0"/>
              </a:rPr>
              <a:t>Solar panel for power</a:t>
            </a:r>
          </a:p>
          <a:p>
            <a:pPr eaLnBrk="1" hangingPunct="1">
              <a:lnSpc>
                <a:spcPct val="80000"/>
              </a:lnSpc>
              <a:buFontTx/>
              <a:buNone/>
            </a:pPr>
            <a:endParaRPr lang="en-US" sz="2100" dirty="0">
              <a:latin typeface="Calibri" pitchFamily="34" charset="0"/>
            </a:endParaRPr>
          </a:p>
          <a:p>
            <a:pPr eaLnBrk="1" hangingPunct="1">
              <a:lnSpc>
                <a:spcPct val="80000"/>
              </a:lnSpc>
              <a:buFontTx/>
              <a:buNone/>
            </a:pPr>
            <a:r>
              <a:rPr lang="en-US" sz="2200" dirty="0">
                <a:latin typeface="Calibri" pitchFamily="34" charset="0"/>
              </a:rPr>
              <a:t>Equipment enclosure</a:t>
            </a:r>
            <a:r>
              <a:rPr lang="en-US" sz="2100" dirty="0">
                <a:latin typeface="Calibri" pitchFamily="34" charset="0"/>
              </a:rPr>
              <a:t> </a:t>
            </a:r>
          </a:p>
          <a:p>
            <a:pPr eaLnBrk="1" hangingPunct="1">
              <a:lnSpc>
                <a:spcPct val="80000"/>
              </a:lnSpc>
            </a:pPr>
            <a:r>
              <a:rPr lang="en-US" sz="2100" dirty="0">
                <a:latin typeface="Calibri" pitchFamily="34" charset="0"/>
              </a:rPr>
              <a:t>GNSS receiver</a:t>
            </a:r>
          </a:p>
          <a:p>
            <a:pPr eaLnBrk="1" hangingPunct="1">
              <a:lnSpc>
                <a:spcPct val="80000"/>
              </a:lnSpc>
            </a:pPr>
            <a:r>
              <a:rPr lang="en-US" sz="2100" dirty="0">
                <a:latin typeface="Calibri" pitchFamily="34" charset="0"/>
              </a:rPr>
              <a:t>Power/batteries</a:t>
            </a:r>
          </a:p>
          <a:p>
            <a:pPr eaLnBrk="1" hangingPunct="1">
              <a:lnSpc>
                <a:spcPct val="80000"/>
              </a:lnSpc>
            </a:pPr>
            <a:r>
              <a:rPr lang="en-US" sz="2100" dirty="0">
                <a:latin typeface="Calibri" pitchFamily="34" charset="0"/>
              </a:rPr>
              <a:t>Communications/ radio/ modem</a:t>
            </a:r>
          </a:p>
          <a:p>
            <a:pPr eaLnBrk="1" hangingPunct="1">
              <a:lnSpc>
                <a:spcPct val="80000"/>
              </a:lnSpc>
            </a:pPr>
            <a:r>
              <a:rPr lang="en-US" sz="2100" dirty="0">
                <a:latin typeface="Calibri" pitchFamily="34" charset="0"/>
              </a:rPr>
              <a:t>Data storage/ memory</a:t>
            </a:r>
          </a:p>
        </p:txBody>
      </p:sp>
      <p:sp>
        <p:nvSpPr>
          <p:cNvPr id="109575" name="Line 5"/>
          <p:cNvSpPr>
            <a:spLocks noChangeShapeType="1"/>
          </p:cNvSpPr>
          <p:nvPr/>
        </p:nvSpPr>
        <p:spPr bwMode="auto">
          <a:xfrm flipH="1">
            <a:off x="1454725" y="1475509"/>
            <a:ext cx="3501738" cy="1716160"/>
          </a:xfrm>
          <a:prstGeom prst="line">
            <a:avLst/>
          </a:prstGeom>
          <a:noFill/>
          <a:ln w="3810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09576" name="Line 6"/>
          <p:cNvSpPr>
            <a:spLocks noChangeShapeType="1"/>
          </p:cNvSpPr>
          <p:nvPr/>
        </p:nvSpPr>
        <p:spPr bwMode="auto">
          <a:xfrm flipH="1">
            <a:off x="519544" y="4127500"/>
            <a:ext cx="613064" cy="2262909"/>
          </a:xfrm>
          <a:prstGeom prst="line">
            <a:avLst/>
          </a:prstGeom>
          <a:noFill/>
          <a:ln w="57150">
            <a:solidFill>
              <a:schemeClr val="tx1"/>
            </a:solidFill>
            <a:prstDash val="dash"/>
            <a:round/>
            <a:headEnd/>
            <a:tailEnd type="non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09577" name="Line 7"/>
          <p:cNvSpPr>
            <a:spLocks noChangeShapeType="1"/>
          </p:cNvSpPr>
          <p:nvPr/>
        </p:nvSpPr>
        <p:spPr bwMode="auto">
          <a:xfrm>
            <a:off x="1631084" y="4144385"/>
            <a:ext cx="1038225" cy="2351087"/>
          </a:xfrm>
          <a:prstGeom prst="line">
            <a:avLst/>
          </a:prstGeom>
          <a:noFill/>
          <a:ln w="57150">
            <a:solidFill>
              <a:schemeClr val="tx1"/>
            </a:solidFill>
            <a:prstDash val="dash"/>
            <a:round/>
            <a:headEnd/>
            <a:tailEnd type="non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09578" name="Line 8"/>
          <p:cNvSpPr>
            <a:spLocks noChangeShapeType="1"/>
          </p:cNvSpPr>
          <p:nvPr/>
        </p:nvSpPr>
        <p:spPr bwMode="auto">
          <a:xfrm flipH="1">
            <a:off x="1230601" y="4111264"/>
            <a:ext cx="101600" cy="2570162"/>
          </a:xfrm>
          <a:prstGeom prst="line">
            <a:avLst/>
          </a:prstGeom>
          <a:noFill/>
          <a:ln w="57150">
            <a:solidFill>
              <a:schemeClr val="tx1"/>
            </a:solidFill>
            <a:prstDash val="dash"/>
            <a:round/>
            <a:headEnd/>
            <a:tailEnd type="non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2" name="Line 5"/>
          <p:cNvSpPr>
            <a:spLocks noChangeShapeType="1"/>
          </p:cNvSpPr>
          <p:nvPr/>
        </p:nvSpPr>
        <p:spPr bwMode="auto">
          <a:xfrm flipH="1">
            <a:off x="1454725" y="2116282"/>
            <a:ext cx="3501738" cy="1716160"/>
          </a:xfrm>
          <a:prstGeom prst="line">
            <a:avLst/>
          </a:prstGeom>
          <a:noFill/>
          <a:ln w="3810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 name="Line 5"/>
          <p:cNvSpPr>
            <a:spLocks noChangeShapeType="1"/>
          </p:cNvSpPr>
          <p:nvPr/>
        </p:nvSpPr>
        <p:spPr bwMode="auto">
          <a:xfrm flipH="1">
            <a:off x="3699163" y="3997036"/>
            <a:ext cx="1257299" cy="0"/>
          </a:xfrm>
          <a:prstGeom prst="line">
            <a:avLst/>
          </a:prstGeom>
          <a:noFill/>
          <a:ln w="3810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 name="Line 5"/>
          <p:cNvSpPr>
            <a:spLocks noChangeShapeType="1"/>
          </p:cNvSpPr>
          <p:nvPr/>
        </p:nvSpPr>
        <p:spPr bwMode="auto">
          <a:xfrm flipH="1" flipV="1">
            <a:off x="3054927" y="4405745"/>
            <a:ext cx="1901536" cy="268504"/>
          </a:xfrm>
          <a:prstGeom prst="line">
            <a:avLst/>
          </a:prstGeom>
          <a:noFill/>
          <a:ln w="3810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89342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Oval 2"/>
          <p:cNvSpPr>
            <a:spLocks noChangeArrowheads="1"/>
          </p:cNvSpPr>
          <p:nvPr/>
        </p:nvSpPr>
        <p:spPr bwMode="auto">
          <a:xfrm>
            <a:off x="266700" y="5413375"/>
            <a:ext cx="3044825" cy="1074738"/>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67" name="Rectangle 3"/>
          <p:cNvSpPr>
            <a:spLocks noGrp="1" noChangeArrowheads="1"/>
          </p:cNvSpPr>
          <p:nvPr>
            <p:ph type="title"/>
          </p:nvPr>
        </p:nvSpPr>
        <p:spPr>
          <a:xfrm>
            <a:off x="958031" y="60324"/>
            <a:ext cx="8185969" cy="871167"/>
          </a:xfrm>
          <a:noFill/>
        </p:spPr>
        <p:txBody>
          <a:bodyPr lIns="92075" tIns="46038" rIns="92075" bIns="46038"/>
          <a:lstStyle/>
          <a:p>
            <a:pPr eaLnBrk="1" hangingPunct="1"/>
            <a:r>
              <a:rPr lang="en-US" dirty="0">
                <a:ea typeface="MS PGothic" pitchFamily="34" charset="-128"/>
              </a:rPr>
              <a:t>High-precision GNSS requires… </a:t>
            </a:r>
          </a:p>
        </p:txBody>
      </p:sp>
      <p:grpSp>
        <p:nvGrpSpPr>
          <p:cNvPr id="113669" name="Group 12"/>
          <p:cNvGrpSpPr>
            <a:grpSpLocks/>
          </p:cNvGrpSpPr>
          <p:nvPr/>
        </p:nvGrpSpPr>
        <p:grpSpPr bwMode="auto">
          <a:xfrm>
            <a:off x="1190625" y="4262438"/>
            <a:ext cx="1198563" cy="1812925"/>
            <a:chOff x="1035" y="2880"/>
            <a:chExt cx="755" cy="1142"/>
          </a:xfrm>
        </p:grpSpPr>
        <p:pic>
          <p:nvPicPr>
            <p:cNvPr id="113781"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 y="3012"/>
              <a:ext cx="755" cy="1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782" name="Oval 14"/>
            <p:cNvSpPr>
              <a:spLocks noChangeArrowheads="1"/>
            </p:cNvSpPr>
            <p:nvPr/>
          </p:nvSpPr>
          <p:spPr bwMode="auto">
            <a:xfrm>
              <a:off x="1178" y="2880"/>
              <a:ext cx="486" cy="105"/>
            </a:xfrm>
            <a:prstGeom prst="ellipse">
              <a:avLst/>
            </a:prstGeom>
            <a:solidFill>
              <a:srgbClr val="FFFFFF"/>
            </a:solidFill>
            <a:ln w="1270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83" name="Line 15"/>
            <p:cNvSpPr>
              <a:spLocks noChangeShapeType="1"/>
            </p:cNvSpPr>
            <p:nvPr/>
          </p:nvSpPr>
          <p:spPr bwMode="auto">
            <a:xfrm flipV="1">
              <a:off x="1318" y="2908"/>
              <a:ext cx="94" cy="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84" name="Line 16"/>
            <p:cNvSpPr>
              <a:spLocks noChangeShapeType="1"/>
            </p:cNvSpPr>
            <p:nvPr/>
          </p:nvSpPr>
          <p:spPr bwMode="auto">
            <a:xfrm>
              <a:off x="1404" y="2908"/>
              <a:ext cx="78"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113673" name="Text Box 88"/>
          <p:cNvSpPr txBox="1">
            <a:spLocks noChangeArrowheads="1"/>
          </p:cNvSpPr>
          <p:nvPr/>
        </p:nvSpPr>
        <p:spPr bwMode="auto">
          <a:xfrm>
            <a:off x="4280278" y="2968607"/>
            <a:ext cx="4894262"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Stable monuments</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Multiple stations</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Sophisticated processing</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Collecting lots of data</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Using the carrier phase</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Dual-frequency receivers</a:t>
            </a:r>
          </a:p>
          <a:p>
            <a:pPr marL="228600" marR="0" lvl="0" indent="-22860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High-precision orbital information (ephemeris)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sym typeface="Wingdings"/>
              </a:rPr>
              <a:t> with several years of data can determine velocities to 1–2 mm/</a:t>
            </a:r>
            <a:r>
              <a:rPr kumimoji="0" lang="en-US" sz="24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sym typeface="Wingdings"/>
              </a:rPr>
              <a:t>yr</a:t>
            </a:r>
            <a:endPar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113674" name="Oval 89"/>
          <p:cNvSpPr>
            <a:spLocks noChangeArrowheads="1"/>
          </p:cNvSpPr>
          <p:nvPr/>
        </p:nvSpPr>
        <p:spPr bwMode="auto">
          <a:xfrm>
            <a:off x="-71438" y="3119438"/>
            <a:ext cx="1219201" cy="430212"/>
          </a:xfrm>
          <a:prstGeom prst="ellipse">
            <a:avLst/>
          </a:prstGeom>
          <a:solidFill>
            <a:srgbClr val="05C005"/>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nvGrpSpPr>
          <p:cNvPr id="113675" name="Group 90"/>
          <p:cNvGrpSpPr>
            <a:grpSpLocks/>
          </p:cNvGrpSpPr>
          <p:nvPr/>
        </p:nvGrpSpPr>
        <p:grpSpPr bwMode="auto">
          <a:xfrm>
            <a:off x="309563" y="2586038"/>
            <a:ext cx="479425" cy="725487"/>
            <a:chOff x="1035" y="2880"/>
            <a:chExt cx="755" cy="1142"/>
          </a:xfrm>
        </p:grpSpPr>
        <p:pic>
          <p:nvPicPr>
            <p:cNvPr id="113727" name="Picture 9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 y="3012"/>
              <a:ext cx="755" cy="1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728" name="Oval 92"/>
            <p:cNvSpPr>
              <a:spLocks noChangeArrowheads="1"/>
            </p:cNvSpPr>
            <p:nvPr/>
          </p:nvSpPr>
          <p:spPr bwMode="auto">
            <a:xfrm>
              <a:off x="1178" y="2880"/>
              <a:ext cx="486" cy="105"/>
            </a:xfrm>
            <a:prstGeom prst="ellipse">
              <a:avLst/>
            </a:prstGeom>
            <a:solidFill>
              <a:srgbClr val="FFFFFF"/>
            </a:solidFill>
            <a:ln w="1270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9" name="Line 93"/>
            <p:cNvSpPr>
              <a:spLocks noChangeShapeType="1"/>
            </p:cNvSpPr>
            <p:nvPr/>
          </p:nvSpPr>
          <p:spPr bwMode="auto">
            <a:xfrm flipV="1">
              <a:off x="1318" y="2908"/>
              <a:ext cx="94" cy="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30" name="Line 94"/>
            <p:cNvSpPr>
              <a:spLocks noChangeShapeType="1"/>
            </p:cNvSpPr>
            <p:nvPr/>
          </p:nvSpPr>
          <p:spPr bwMode="auto">
            <a:xfrm>
              <a:off x="1404" y="2908"/>
              <a:ext cx="78" cy="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13676" name="Group 95"/>
          <p:cNvGrpSpPr>
            <a:grpSpLocks/>
          </p:cNvGrpSpPr>
          <p:nvPr/>
        </p:nvGrpSpPr>
        <p:grpSpPr bwMode="auto">
          <a:xfrm rot="968210">
            <a:off x="1055934" y="307227"/>
            <a:ext cx="4776787" cy="3009900"/>
            <a:chOff x="1430" y="1060"/>
            <a:chExt cx="3787" cy="1857"/>
          </a:xfrm>
        </p:grpSpPr>
        <p:sp>
          <p:nvSpPr>
            <p:cNvPr id="113677" name="Freeform 96"/>
            <p:cNvSpPr>
              <a:spLocks/>
            </p:cNvSpPr>
            <p:nvPr/>
          </p:nvSpPr>
          <p:spPr bwMode="auto">
            <a:xfrm>
              <a:off x="1732" y="2696"/>
              <a:ext cx="51" cy="123"/>
            </a:xfrm>
            <a:custGeom>
              <a:avLst/>
              <a:gdLst>
                <a:gd name="T0" fmla="*/ 37 w 51"/>
                <a:gd name="T1" fmla="*/ 45 h 123"/>
                <a:gd name="T2" fmla="*/ 35 w 51"/>
                <a:gd name="T3" fmla="*/ 37 h 123"/>
                <a:gd name="T4" fmla="*/ 34 w 51"/>
                <a:gd name="T5" fmla="*/ 29 h 123"/>
                <a:gd name="T6" fmla="*/ 36 w 51"/>
                <a:gd name="T7" fmla="*/ 22 h 123"/>
                <a:gd name="T8" fmla="*/ 36 w 51"/>
                <a:gd name="T9" fmla="*/ 17 h 123"/>
                <a:gd name="T10" fmla="*/ 38 w 51"/>
                <a:gd name="T11" fmla="*/ 13 h 123"/>
                <a:gd name="T12" fmla="*/ 42 w 51"/>
                <a:gd name="T13" fmla="*/ 9 h 123"/>
                <a:gd name="T14" fmla="*/ 45 w 51"/>
                <a:gd name="T15" fmla="*/ 6 h 123"/>
                <a:gd name="T16" fmla="*/ 50 w 51"/>
                <a:gd name="T17" fmla="*/ 3 h 123"/>
                <a:gd name="T18" fmla="*/ 45 w 51"/>
                <a:gd name="T19" fmla="*/ 1 h 123"/>
                <a:gd name="T20" fmla="*/ 41 w 51"/>
                <a:gd name="T21" fmla="*/ 0 h 123"/>
                <a:gd name="T22" fmla="*/ 33 w 51"/>
                <a:gd name="T23" fmla="*/ 0 h 123"/>
                <a:gd name="T24" fmla="*/ 28 w 51"/>
                <a:gd name="T25" fmla="*/ 0 h 123"/>
                <a:gd name="T26" fmla="*/ 23 w 51"/>
                <a:gd name="T27" fmla="*/ 1 h 123"/>
                <a:gd name="T28" fmla="*/ 18 w 51"/>
                <a:gd name="T29" fmla="*/ 3 h 123"/>
                <a:gd name="T30" fmla="*/ 13 w 51"/>
                <a:gd name="T31" fmla="*/ 4 h 123"/>
                <a:gd name="T32" fmla="*/ 7 w 51"/>
                <a:gd name="T33" fmla="*/ 6 h 123"/>
                <a:gd name="T34" fmla="*/ 4 w 51"/>
                <a:gd name="T35" fmla="*/ 8 h 123"/>
                <a:gd name="T36" fmla="*/ 1 w 51"/>
                <a:gd name="T37" fmla="*/ 11 h 123"/>
                <a:gd name="T38" fmla="*/ 0 w 51"/>
                <a:gd name="T39" fmla="*/ 15 h 123"/>
                <a:gd name="T40" fmla="*/ 0 w 51"/>
                <a:gd name="T41" fmla="*/ 19 h 123"/>
                <a:gd name="T42" fmla="*/ 0 w 51"/>
                <a:gd name="T43" fmla="*/ 22 h 123"/>
                <a:gd name="T44" fmla="*/ 4 w 51"/>
                <a:gd name="T45" fmla="*/ 63 h 123"/>
                <a:gd name="T46" fmla="*/ 10 w 51"/>
                <a:gd name="T47" fmla="*/ 99 h 123"/>
                <a:gd name="T48" fmla="*/ 11 w 51"/>
                <a:gd name="T49" fmla="*/ 103 h 123"/>
                <a:gd name="T50" fmla="*/ 11 w 51"/>
                <a:gd name="T51" fmla="*/ 106 h 123"/>
                <a:gd name="T52" fmla="*/ 10 w 51"/>
                <a:gd name="T53" fmla="*/ 108 h 123"/>
                <a:gd name="T54" fmla="*/ 7 w 51"/>
                <a:gd name="T55" fmla="*/ 111 h 123"/>
                <a:gd name="T56" fmla="*/ 4 w 51"/>
                <a:gd name="T57" fmla="*/ 114 h 123"/>
                <a:gd name="T58" fmla="*/ 14 w 51"/>
                <a:gd name="T59" fmla="*/ 119 h 123"/>
                <a:gd name="T60" fmla="*/ 25 w 51"/>
                <a:gd name="T61" fmla="*/ 122 h 123"/>
                <a:gd name="T62" fmla="*/ 32 w 51"/>
                <a:gd name="T63" fmla="*/ 121 h 123"/>
                <a:gd name="T64" fmla="*/ 37 w 51"/>
                <a:gd name="T65" fmla="*/ 121 h 123"/>
                <a:gd name="T66" fmla="*/ 41 w 51"/>
                <a:gd name="T67" fmla="*/ 118 h 123"/>
                <a:gd name="T68" fmla="*/ 45 w 51"/>
                <a:gd name="T69" fmla="*/ 116 h 123"/>
                <a:gd name="T70" fmla="*/ 47 w 51"/>
                <a:gd name="T71" fmla="*/ 112 h 123"/>
                <a:gd name="T72" fmla="*/ 47 w 51"/>
                <a:gd name="T73" fmla="*/ 109 h 123"/>
                <a:gd name="T74" fmla="*/ 47 w 51"/>
                <a:gd name="T75" fmla="*/ 105 h 123"/>
                <a:gd name="T76" fmla="*/ 47 w 51"/>
                <a:gd name="T77" fmla="*/ 100 h 123"/>
                <a:gd name="T78" fmla="*/ 46 w 51"/>
                <a:gd name="T79" fmla="*/ 94 h 123"/>
                <a:gd name="T80" fmla="*/ 44 w 51"/>
                <a:gd name="T81" fmla="*/ 86 h 123"/>
                <a:gd name="T82" fmla="*/ 37 w 51"/>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1"/>
                <a:gd name="T127" fmla="*/ 0 h 123"/>
                <a:gd name="T128" fmla="*/ 51 w 51"/>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1" h="123">
                  <a:moveTo>
                    <a:pt x="37" y="45"/>
                  </a:moveTo>
                  <a:lnTo>
                    <a:pt x="35" y="37"/>
                  </a:lnTo>
                  <a:lnTo>
                    <a:pt x="34" y="29"/>
                  </a:lnTo>
                  <a:lnTo>
                    <a:pt x="36" y="22"/>
                  </a:lnTo>
                  <a:lnTo>
                    <a:pt x="36" y="17"/>
                  </a:lnTo>
                  <a:lnTo>
                    <a:pt x="38" y="13"/>
                  </a:lnTo>
                  <a:lnTo>
                    <a:pt x="42" y="9"/>
                  </a:lnTo>
                  <a:lnTo>
                    <a:pt x="45" y="6"/>
                  </a:lnTo>
                  <a:lnTo>
                    <a:pt x="50" y="3"/>
                  </a:lnTo>
                  <a:lnTo>
                    <a:pt x="45" y="1"/>
                  </a:lnTo>
                  <a:lnTo>
                    <a:pt x="41" y="0"/>
                  </a:lnTo>
                  <a:lnTo>
                    <a:pt x="33" y="0"/>
                  </a:lnTo>
                  <a:lnTo>
                    <a:pt x="28" y="0"/>
                  </a:lnTo>
                  <a:lnTo>
                    <a:pt x="23" y="1"/>
                  </a:lnTo>
                  <a:lnTo>
                    <a:pt x="18" y="3"/>
                  </a:lnTo>
                  <a:lnTo>
                    <a:pt x="13" y="4"/>
                  </a:lnTo>
                  <a:lnTo>
                    <a:pt x="7" y="6"/>
                  </a:lnTo>
                  <a:lnTo>
                    <a:pt x="4" y="8"/>
                  </a:lnTo>
                  <a:lnTo>
                    <a:pt x="1" y="11"/>
                  </a:lnTo>
                  <a:lnTo>
                    <a:pt x="0" y="15"/>
                  </a:lnTo>
                  <a:lnTo>
                    <a:pt x="0" y="19"/>
                  </a:lnTo>
                  <a:lnTo>
                    <a:pt x="0" y="22"/>
                  </a:lnTo>
                  <a:lnTo>
                    <a:pt x="4" y="63"/>
                  </a:lnTo>
                  <a:lnTo>
                    <a:pt x="10" y="99"/>
                  </a:lnTo>
                  <a:lnTo>
                    <a:pt x="11" y="103"/>
                  </a:lnTo>
                  <a:lnTo>
                    <a:pt x="11" y="106"/>
                  </a:lnTo>
                  <a:lnTo>
                    <a:pt x="10" y="108"/>
                  </a:lnTo>
                  <a:lnTo>
                    <a:pt x="7" y="111"/>
                  </a:lnTo>
                  <a:lnTo>
                    <a:pt x="4" y="114"/>
                  </a:lnTo>
                  <a:lnTo>
                    <a:pt x="14" y="119"/>
                  </a:lnTo>
                  <a:lnTo>
                    <a:pt x="25" y="122"/>
                  </a:lnTo>
                  <a:lnTo>
                    <a:pt x="32" y="121"/>
                  </a:lnTo>
                  <a:lnTo>
                    <a:pt x="37" y="121"/>
                  </a:lnTo>
                  <a:lnTo>
                    <a:pt x="41" y="118"/>
                  </a:lnTo>
                  <a:lnTo>
                    <a:pt x="45" y="116"/>
                  </a:lnTo>
                  <a:lnTo>
                    <a:pt x="47" y="112"/>
                  </a:lnTo>
                  <a:lnTo>
                    <a:pt x="47" y="109"/>
                  </a:lnTo>
                  <a:lnTo>
                    <a:pt x="47" y="105"/>
                  </a:lnTo>
                  <a:lnTo>
                    <a:pt x="47" y="100"/>
                  </a:lnTo>
                  <a:lnTo>
                    <a:pt x="46" y="94"/>
                  </a:lnTo>
                  <a:lnTo>
                    <a:pt x="44" y="86"/>
                  </a:lnTo>
                  <a:lnTo>
                    <a:pt x="37"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78" name="Freeform 97"/>
            <p:cNvSpPr>
              <a:spLocks/>
            </p:cNvSpPr>
            <p:nvPr/>
          </p:nvSpPr>
          <p:spPr bwMode="auto">
            <a:xfrm>
              <a:off x="1583" y="2773"/>
              <a:ext cx="50" cy="119"/>
            </a:xfrm>
            <a:custGeom>
              <a:avLst/>
              <a:gdLst>
                <a:gd name="T0" fmla="*/ 34 w 50"/>
                <a:gd name="T1" fmla="*/ 43 h 119"/>
                <a:gd name="T2" fmla="*/ 33 w 50"/>
                <a:gd name="T3" fmla="*/ 37 h 119"/>
                <a:gd name="T4" fmla="*/ 34 w 50"/>
                <a:gd name="T5" fmla="*/ 29 h 119"/>
                <a:gd name="T6" fmla="*/ 34 w 50"/>
                <a:gd name="T7" fmla="*/ 22 h 119"/>
                <a:gd name="T8" fmla="*/ 35 w 50"/>
                <a:gd name="T9" fmla="*/ 17 h 119"/>
                <a:gd name="T10" fmla="*/ 37 w 50"/>
                <a:gd name="T11" fmla="*/ 12 h 119"/>
                <a:gd name="T12" fmla="*/ 39 w 50"/>
                <a:gd name="T13" fmla="*/ 9 h 119"/>
                <a:gd name="T14" fmla="*/ 42 w 50"/>
                <a:gd name="T15" fmla="*/ 6 h 119"/>
                <a:gd name="T16" fmla="*/ 49 w 50"/>
                <a:gd name="T17" fmla="*/ 3 h 119"/>
                <a:gd name="T18" fmla="*/ 44 w 50"/>
                <a:gd name="T19" fmla="*/ 1 h 119"/>
                <a:gd name="T20" fmla="*/ 39 w 50"/>
                <a:gd name="T21" fmla="*/ 0 h 119"/>
                <a:gd name="T22" fmla="*/ 32 w 50"/>
                <a:gd name="T23" fmla="*/ 0 h 119"/>
                <a:gd name="T24" fmla="*/ 26 w 50"/>
                <a:gd name="T25" fmla="*/ 0 h 119"/>
                <a:gd name="T26" fmla="*/ 21 w 50"/>
                <a:gd name="T27" fmla="*/ 2 h 119"/>
                <a:gd name="T28" fmla="*/ 17 w 50"/>
                <a:gd name="T29" fmla="*/ 3 h 119"/>
                <a:gd name="T30" fmla="*/ 12 w 50"/>
                <a:gd name="T31" fmla="*/ 4 h 119"/>
                <a:gd name="T32" fmla="*/ 7 w 50"/>
                <a:gd name="T33" fmla="*/ 6 h 119"/>
                <a:gd name="T34" fmla="*/ 3 w 50"/>
                <a:gd name="T35" fmla="*/ 8 h 119"/>
                <a:gd name="T36" fmla="*/ 2 w 50"/>
                <a:gd name="T37" fmla="*/ 12 h 119"/>
                <a:gd name="T38" fmla="*/ 1 w 50"/>
                <a:gd name="T39" fmla="*/ 15 h 119"/>
                <a:gd name="T40" fmla="*/ 0 w 50"/>
                <a:gd name="T41" fmla="*/ 18 h 119"/>
                <a:gd name="T42" fmla="*/ 1 w 50"/>
                <a:gd name="T43" fmla="*/ 22 h 119"/>
                <a:gd name="T44" fmla="*/ 3 w 50"/>
                <a:gd name="T45" fmla="*/ 62 h 119"/>
                <a:gd name="T46" fmla="*/ 10 w 50"/>
                <a:gd name="T47" fmla="*/ 98 h 119"/>
                <a:gd name="T48" fmla="*/ 10 w 50"/>
                <a:gd name="T49" fmla="*/ 103 h 119"/>
                <a:gd name="T50" fmla="*/ 11 w 50"/>
                <a:gd name="T51" fmla="*/ 105 h 119"/>
                <a:gd name="T52" fmla="*/ 11 w 50"/>
                <a:gd name="T53" fmla="*/ 107 h 119"/>
                <a:gd name="T54" fmla="*/ 9 w 50"/>
                <a:gd name="T55" fmla="*/ 110 h 119"/>
                <a:gd name="T56" fmla="*/ 6 w 50"/>
                <a:gd name="T57" fmla="*/ 111 h 119"/>
                <a:gd name="T58" fmla="*/ 16 w 50"/>
                <a:gd name="T59" fmla="*/ 115 h 119"/>
                <a:gd name="T60" fmla="*/ 25 w 50"/>
                <a:gd name="T61" fmla="*/ 118 h 119"/>
                <a:gd name="T62" fmla="*/ 30 w 50"/>
                <a:gd name="T63" fmla="*/ 118 h 119"/>
                <a:gd name="T64" fmla="*/ 34 w 50"/>
                <a:gd name="T65" fmla="*/ 117 h 119"/>
                <a:gd name="T66" fmla="*/ 38 w 50"/>
                <a:gd name="T67" fmla="*/ 116 h 119"/>
                <a:gd name="T68" fmla="*/ 42 w 50"/>
                <a:gd name="T69" fmla="*/ 114 h 119"/>
                <a:gd name="T70" fmla="*/ 44 w 50"/>
                <a:gd name="T71" fmla="*/ 112 h 119"/>
                <a:gd name="T72" fmla="*/ 45 w 50"/>
                <a:gd name="T73" fmla="*/ 110 h 119"/>
                <a:gd name="T74" fmla="*/ 45 w 50"/>
                <a:gd name="T75" fmla="*/ 107 h 119"/>
                <a:gd name="T76" fmla="*/ 44 w 50"/>
                <a:gd name="T77" fmla="*/ 104 h 119"/>
                <a:gd name="T78" fmla="*/ 43 w 50"/>
                <a:gd name="T79" fmla="*/ 99 h 119"/>
                <a:gd name="T80" fmla="*/ 41 w 50"/>
                <a:gd name="T81" fmla="*/ 92 h 119"/>
                <a:gd name="T82" fmla="*/ 40 w 50"/>
                <a:gd name="T83" fmla="*/ 85 h 119"/>
                <a:gd name="T84" fmla="*/ 34 w 50"/>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119"/>
                <a:gd name="T131" fmla="*/ 50 w 50"/>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119">
                  <a:moveTo>
                    <a:pt x="34" y="43"/>
                  </a:moveTo>
                  <a:lnTo>
                    <a:pt x="33" y="37"/>
                  </a:lnTo>
                  <a:lnTo>
                    <a:pt x="34" y="29"/>
                  </a:lnTo>
                  <a:lnTo>
                    <a:pt x="34" y="22"/>
                  </a:lnTo>
                  <a:lnTo>
                    <a:pt x="35" y="17"/>
                  </a:lnTo>
                  <a:lnTo>
                    <a:pt x="37" y="12"/>
                  </a:lnTo>
                  <a:lnTo>
                    <a:pt x="39" y="9"/>
                  </a:lnTo>
                  <a:lnTo>
                    <a:pt x="42" y="6"/>
                  </a:lnTo>
                  <a:lnTo>
                    <a:pt x="49" y="3"/>
                  </a:lnTo>
                  <a:lnTo>
                    <a:pt x="44" y="1"/>
                  </a:lnTo>
                  <a:lnTo>
                    <a:pt x="39" y="0"/>
                  </a:lnTo>
                  <a:lnTo>
                    <a:pt x="32" y="0"/>
                  </a:lnTo>
                  <a:lnTo>
                    <a:pt x="26" y="0"/>
                  </a:lnTo>
                  <a:lnTo>
                    <a:pt x="21"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6" y="115"/>
                  </a:lnTo>
                  <a:lnTo>
                    <a:pt x="25" y="118"/>
                  </a:lnTo>
                  <a:lnTo>
                    <a:pt x="30" y="118"/>
                  </a:lnTo>
                  <a:lnTo>
                    <a:pt x="34" y="117"/>
                  </a:lnTo>
                  <a:lnTo>
                    <a:pt x="38" y="116"/>
                  </a:lnTo>
                  <a:lnTo>
                    <a:pt x="42" y="114"/>
                  </a:lnTo>
                  <a:lnTo>
                    <a:pt x="44" y="112"/>
                  </a:lnTo>
                  <a:lnTo>
                    <a:pt x="45" y="110"/>
                  </a:lnTo>
                  <a:lnTo>
                    <a:pt x="45" y="107"/>
                  </a:lnTo>
                  <a:lnTo>
                    <a:pt x="44" y="104"/>
                  </a:lnTo>
                  <a:lnTo>
                    <a:pt x="43" y="99"/>
                  </a:lnTo>
                  <a:lnTo>
                    <a:pt x="41" y="92"/>
                  </a:lnTo>
                  <a:lnTo>
                    <a:pt x="40" y="85"/>
                  </a:lnTo>
                  <a:lnTo>
                    <a:pt x="34"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79" name="Freeform 98"/>
            <p:cNvSpPr>
              <a:spLocks/>
            </p:cNvSpPr>
            <p:nvPr/>
          </p:nvSpPr>
          <p:spPr bwMode="auto">
            <a:xfrm>
              <a:off x="2029" y="2551"/>
              <a:ext cx="49" cy="123"/>
            </a:xfrm>
            <a:custGeom>
              <a:avLst/>
              <a:gdLst>
                <a:gd name="T0" fmla="*/ 35 w 49"/>
                <a:gd name="T1" fmla="*/ 45 h 123"/>
                <a:gd name="T2" fmla="*/ 34 w 49"/>
                <a:gd name="T3" fmla="*/ 37 h 123"/>
                <a:gd name="T4" fmla="*/ 32 w 49"/>
                <a:gd name="T5" fmla="*/ 29 h 123"/>
                <a:gd name="T6" fmla="*/ 34 w 49"/>
                <a:gd name="T7" fmla="*/ 22 h 123"/>
                <a:gd name="T8" fmla="*/ 35 w 49"/>
                <a:gd name="T9" fmla="*/ 17 h 123"/>
                <a:gd name="T10" fmla="*/ 37 w 49"/>
                <a:gd name="T11" fmla="*/ 13 h 123"/>
                <a:gd name="T12" fmla="*/ 40 w 49"/>
                <a:gd name="T13" fmla="*/ 9 h 123"/>
                <a:gd name="T14" fmla="*/ 43 w 49"/>
                <a:gd name="T15" fmla="*/ 6 h 123"/>
                <a:gd name="T16" fmla="*/ 48 w 49"/>
                <a:gd name="T17" fmla="*/ 3 h 123"/>
                <a:gd name="T18" fmla="*/ 43 w 49"/>
                <a:gd name="T19" fmla="*/ 1 h 123"/>
                <a:gd name="T20" fmla="*/ 39 w 49"/>
                <a:gd name="T21" fmla="*/ 0 h 123"/>
                <a:gd name="T22" fmla="*/ 32 w 49"/>
                <a:gd name="T23" fmla="*/ 0 h 123"/>
                <a:gd name="T24" fmla="*/ 27 w 49"/>
                <a:gd name="T25" fmla="*/ 0 h 123"/>
                <a:gd name="T26" fmla="*/ 22 w 49"/>
                <a:gd name="T27" fmla="*/ 1 h 123"/>
                <a:gd name="T28" fmla="*/ 17 w 49"/>
                <a:gd name="T29" fmla="*/ 3 h 123"/>
                <a:gd name="T30" fmla="*/ 13 w 49"/>
                <a:gd name="T31" fmla="*/ 4 h 123"/>
                <a:gd name="T32" fmla="*/ 7 w 49"/>
                <a:gd name="T33" fmla="*/ 6 h 123"/>
                <a:gd name="T34" fmla="*/ 4 w 49"/>
                <a:gd name="T35" fmla="*/ 8 h 123"/>
                <a:gd name="T36" fmla="*/ 1 w 49"/>
                <a:gd name="T37" fmla="*/ 11 h 123"/>
                <a:gd name="T38" fmla="*/ 0 w 49"/>
                <a:gd name="T39" fmla="*/ 15 h 123"/>
                <a:gd name="T40" fmla="*/ 0 w 49"/>
                <a:gd name="T41" fmla="*/ 19 h 123"/>
                <a:gd name="T42" fmla="*/ 0 w 49"/>
                <a:gd name="T43" fmla="*/ 22 h 123"/>
                <a:gd name="T44" fmla="*/ 4 w 49"/>
                <a:gd name="T45" fmla="*/ 63 h 123"/>
                <a:gd name="T46" fmla="*/ 9 w 49"/>
                <a:gd name="T47" fmla="*/ 99 h 123"/>
                <a:gd name="T48" fmla="*/ 11 w 49"/>
                <a:gd name="T49" fmla="*/ 103 h 123"/>
                <a:gd name="T50" fmla="*/ 10 w 49"/>
                <a:gd name="T51" fmla="*/ 106 h 123"/>
                <a:gd name="T52" fmla="*/ 9 w 49"/>
                <a:gd name="T53" fmla="*/ 108 h 123"/>
                <a:gd name="T54" fmla="*/ 7 w 49"/>
                <a:gd name="T55" fmla="*/ 111 h 123"/>
                <a:gd name="T56" fmla="*/ 4 w 49"/>
                <a:gd name="T57" fmla="*/ 114 h 123"/>
                <a:gd name="T58" fmla="*/ 14 w 49"/>
                <a:gd name="T59" fmla="*/ 119 h 123"/>
                <a:gd name="T60" fmla="*/ 24 w 49"/>
                <a:gd name="T61" fmla="*/ 122 h 123"/>
                <a:gd name="T62" fmla="*/ 31 w 49"/>
                <a:gd name="T63" fmla="*/ 121 h 123"/>
                <a:gd name="T64" fmla="*/ 35 w 49"/>
                <a:gd name="T65" fmla="*/ 121 h 123"/>
                <a:gd name="T66" fmla="*/ 39 w 49"/>
                <a:gd name="T67" fmla="*/ 118 h 123"/>
                <a:gd name="T68" fmla="*/ 43 w 49"/>
                <a:gd name="T69" fmla="*/ 116 h 123"/>
                <a:gd name="T70" fmla="*/ 45 w 49"/>
                <a:gd name="T71" fmla="*/ 112 h 123"/>
                <a:gd name="T72" fmla="*/ 45 w 49"/>
                <a:gd name="T73" fmla="*/ 109 h 123"/>
                <a:gd name="T74" fmla="*/ 45 w 49"/>
                <a:gd name="T75" fmla="*/ 105 h 123"/>
                <a:gd name="T76" fmla="*/ 45 w 49"/>
                <a:gd name="T77" fmla="*/ 100 h 123"/>
                <a:gd name="T78" fmla="*/ 44 w 49"/>
                <a:gd name="T79" fmla="*/ 94 h 123"/>
                <a:gd name="T80" fmla="*/ 42 w 49"/>
                <a:gd name="T81" fmla="*/ 86 h 123"/>
                <a:gd name="T82" fmla="*/ 35 w 49"/>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3"/>
                <a:gd name="T128" fmla="*/ 49 w 49"/>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3">
                  <a:moveTo>
                    <a:pt x="35" y="45"/>
                  </a:moveTo>
                  <a:lnTo>
                    <a:pt x="34" y="37"/>
                  </a:lnTo>
                  <a:lnTo>
                    <a:pt x="32" y="29"/>
                  </a:lnTo>
                  <a:lnTo>
                    <a:pt x="34" y="22"/>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4" y="122"/>
                  </a:lnTo>
                  <a:lnTo>
                    <a:pt x="31" y="121"/>
                  </a:lnTo>
                  <a:lnTo>
                    <a:pt x="35" y="121"/>
                  </a:lnTo>
                  <a:lnTo>
                    <a:pt x="39" y="118"/>
                  </a:lnTo>
                  <a:lnTo>
                    <a:pt x="43" y="116"/>
                  </a:lnTo>
                  <a:lnTo>
                    <a:pt x="45" y="112"/>
                  </a:lnTo>
                  <a:lnTo>
                    <a:pt x="45" y="109"/>
                  </a:lnTo>
                  <a:lnTo>
                    <a:pt x="45" y="105"/>
                  </a:lnTo>
                  <a:lnTo>
                    <a:pt x="45" y="100"/>
                  </a:lnTo>
                  <a:lnTo>
                    <a:pt x="44" y="94"/>
                  </a:lnTo>
                  <a:lnTo>
                    <a:pt x="42" y="86"/>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0" name="Freeform 99"/>
            <p:cNvSpPr>
              <a:spLocks/>
            </p:cNvSpPr>
            <p:nvPr/>
          </p:nvSpPr>
          <p:spPr bwMode="auto">
            <a:xfrm>
              <a:off x="1880" y="2622"/>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1" name="Freeform 100"/>
            <p:cNvSpPr>
              <a:spLocks/>
            </p:cNvSpPr>
            <p:nvPr/>
          </p:nvSpPr>
          <p:spPr bwMode="auto">
            <a:xfrm>
              <a:off x="2328" y="2404"/>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2" name="Freeform 101"/>
            <p:cNvSpPr>
              <a:spLocks/>
            </p:cNvSpPr>
            <p:nvPr/>
          </p:nvSpPr>
          <p:spPr bwMode="auto">
            <a:xfrm>
              <a:off x="2183" y="2478"/>
              <a:ext cx="48" cy="121"/>
            </a:xfrm>
            <a:custGeom>
              <a:avLst/>
              <a:gdLst>
                <a:gd name="T0" fmla="*/ 33 w 48"/>
                <a:gd name="T1" fmla="*/ 44 h 121"/>
                <a:gd name="T2" fmla="*/ 32 w 48"/>
                <a:gd name="T3" fmla="*/ 38 h 121"/>
                <a:gd name="T4" fmla="*/ 32 w 48"/>
                <a:gd name="T5" fmla="*/ 30 h 121"/>
                <a:gd name="T6" fmla="*/ 32 w 48"/>
                <a:gd name="T7" fmla="*/ 22 h 121"/>
                <a:gd name="T8" fmla="*/ 33 w 48"/>
                <a:gd name="T9" fmla="*/ 17 h 121"/>
                <a:gd name="T10" fmla="*/ 36 w 48"/>
                <a:gd name="T11" fmla="*/ 13 h 121"/>
                <a:gd name="T12" fmla="*/ 38 w 48"/>
                <a:gd name="T13" fmla="*/ 9 h 121"/>
                <a:gd name="T14" fmla="*/ 41 w 48"/>
                <a:gd name="T15" fmla="*/ 6 h 121"/>
                <a:gd name="T16" fmla="*/ 47 w 48"/>
                <a:gd name="T17" fmla="*/ 3 h 121"/>
                <a:gd name="T18" fmla="*/ 42 w 48"/>
                <a:gd name="T19" fmla="*/ 1 h 121"/>
                <a:gd name="T20" fmla="*/ 37 w 48"/>
                <a:gd name="T21" fmla="*/ 0 h 121"/>
                <a:gd name="T22" fmla="*/ 31 w 48"/>
                <a:gd name="T23" fmla="*/ 0 h 121"/>
                <a:gd name="T24" fmla="*/ 25 w 48"/>
                <a:gd name="T25" fmla="*/ 0 h 121"/>
                <a:gd name="T26" fmla="*/ 20 w 48"/>
                <a:gd name="T27" fmla="*/ 2 h 121"/>
                <a:gd name="T28" fmla="*/ 16 w 48"/>
                <a:gd name="T29" fmla="*/ 3 h 121"/>
                <a:gd name="T30" fmla="*/ 11 w 48"/>
                <a:gd name="T31" fmla="*/ 4 h 121"/>
                <a:gd name="T32" fmla="*/ 7 w 48"/>
                <a:gd name="T33" fmla="*/ 7 h 121"/>
                <a:gd name="T34" fmla="*/ 2 w 48"/>
                <a:gd name="T35" fmla="*/ 8 h 121"/>
                <a:gd name="T36" fmla="*/ 1 w 48"/>
                <a:gd name="T37" fmla="*/ 12 h 121"/>
                <a:gd name="T38" fmla="*/ 0 w 48"/>
                <a:gd name="T39" fmla="*/ 15 h 121"/>
                <a:gd name="T40" fmla="*/ 0 w 48"/>
                <a:gd name="T41" fmla="*/ 18 h 121"/>
                <a:gd name="T42" fmla="*/ 0 w 48"/>
                <a:gd name="T43" fmla="*/ 23 h 121"/>
                <a:gd name="T44" fmla="*/ 3 w 48"/>
                <a:gd name="T45" fmla="*/ 64 h 121"/>
                <a:gd name="T46" fmla="*/ 10 w 48"/>
                <a:gd name="T47" fmla="*/ 99 h 121"/>
                <a:gd name="T48" fmla="*/ 9 w 48"/>
                <a:gd name="T49" fmla="*/ 104 h 121"/>
                <a:gd name="T50" fmla="*/ 10 w 48"/>
                <a:gd name="T51" fmla="*/ 106 h 121"/>
                <a:gd name="T52" fmla="*/ 10 w 48"/>
                <a:gd name="T53" fmla="*/ 109 h 121"/>
                <a:gd name="T54" fmla="*/ 8 w 48"/>
                <a:gd name="T55" fmla="*/ 112 h 121"/>
                <a:gd name="T56" fmla="*/ 5 w 48"/>
                <a:gd name="T57" fmla="*/ 113 h 121"/>
                <a:gd name="T58" fmla="*/ 15 w 48"/>
                <a:gd name="T59" fmla="*/ 117 h 121"/>
                <a:gd name="T60" fmla="*/ 24 w 48"/>
                <a:gd name="T61" fmla="*/ 120 h 121"/>
                <a:gd name="T62" fmla="*/ 29 w 48"/>
                <a:gd name="T63" fmla="*/ 120 h 121"/>
                <a:gd name="T64" fmla="*/ 33 w 48"/>
                <a:gd name="T65" fmla="*/ 119 h 121"/>
                <a:gd name="T66" fmla="*/ 36 w 48"/>
                <a:gd name="T67" fmla="*/ 118 h 121"/>
                <a:gd name="T68" fmla="*/ 40 w 48"/>
                <a:gd name="T69" fmla="*/ 116 h 121"/>
                <a:gd name="T70" fmla="*/ 43 w 48"/>
                <a:gd name="T71" fmla="*/ 114 h 121"/>
                <a:gd name="T72" fmla="*/ 43 w 48"/>
                <a:gd name="T73" fmla="*/ 112 h 121"/>
                <a:gd name="T74" fmla="*/ 43 w 48"/>
                <a:gd name="T75" fmla="*/ 109 h 121"/>
                <a:gd name="T76" fmla="*/ 43 w 48"/>
                <a:gd name="T77" fmla="*/ 106 h 121"/>
                <a:gd name="T78" fmla="*/ 42 w 48"/>
                <a:gd name="T79" fmla="*/ 101 h 121"/>
                <a:gd name="T80" fmla="*/ 40 w 48"/>
                <a:gd name="T81" fmla="*/ 94 h 121"/>
                <a:gd name="T82" fmla="*/ 38 w 48"/>
                <a:gd name="T83" fmla="*/ 86 h 121"/>
                <a:gd name="T84" fmla="*/ 33 w 48"/>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
                <a:gd name="T130" fmla="*/ 0 h 121"/>
                <a:gd name="T131" fmla="*/ 48 w 48"/>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 h="121">
                  <a:moveTo>
                    <a:pt x="33" y="44"/>
                  </a:moveTo>
                  <a:lnTo>
                    <a:pt x="32" y="38"/>
                  </a:lnTo>
                  <a:lnTo>
                    <a:pt x="32" y="30"/>
                  </a:lnTo>
                  <a:lnTo>
                    <a:pt x="32" y="22"/>
                  </a:lnTo>
                  <a:lnTo>
                    <a:pt x="33" y="17"/>
                  </a:lnTo>
                  <a:lnTo>
                    <a:pt x="36" y="13"/>
                  </a:lnTo>
                  <a:lnTo>
                    <a:pt x="38" y="9"/>
                  </a:lnTo>
                  <a:lnTo>
                    <a:pt x="41" y="6"/>
                  </a:lnTo>
                  <a:lnTo>
                    <a:pt x="47" y="3"/>
                  </a:lnTo>
                  <a:lnTo>
                    <a:pt x="42" y="1"/>
                  </a:lnTo>
                  <a:lnTo>
                    <a:pt x="37" y="0"/>
                  </a:lnTo>
                  <a:lnTo>
                    <a:pt x="31" y="0"/>
                  </a:lnTo>
                  <a:lnTo>
                    <a:pt x="25" y="0"/>
                  </a:lnTo>
                  <a:lnTo>
                    <a:pt x="20" y="2"/>
                  </a:lnTo>
                  <a:lnTo>
                    <a:pt x="16" y="3"/>
                  </a:lnTo>
                  <a:lnTo>
                    <a:pt x="11" y="4"/>
                  </a:lnTo>
                  <a:lnTo>
                    <a:pt x="7" y="7"/>
                  </a:lnTo>
                  <a:lnTo>
                    <a:pt x="2" y="8"/>
                  </a:lnTo>
                  <a:lnTo>
                    <a:pt x="1" y="12"/>
                  </a:lnTo>
                  <a:lnTo>
                    <a:pt x="0" y="15"/>
                  </a:lnTo>
                  <a:lnTo>
                    <a:pt x="0" y="18"/>
                  </a:lnTo>
                  <a:lnTo>
                    <a:pt x="0" y="23"/>
                  </a:lnTo>
                  <a:lnTo>
                    <a:pt x="3" y="64"/>
                  </a:lnTo>
                  <a:lnTo>
                    <a:pt x="10" y="99"/>
                  </a:lnTo>
                  <a:lnTo>
                    <a:pt x="9" y="104"/>
                  </a:lnTo>
                  <a:lnTo>
                    <a:pt x="10" y="106"/>
                  </a:lnTo>
                  <a:lnTo>
                    <a:pt x="10" y="109"/>
                  </a:lnTo>
                  <a:lnTo>
                    <a:pt x="8" y="112"/>
                  </a:lnTo>
                  <a:lnTo>
                    <a:pt x="5" y="113"/>
                  </a:lnTo>
                  <a:lnTo>
                    <a:pt x="15" y="117"/>
                  </a:lnTo>
                  <a:lnTo>
                    <a:pt x="24" y="120"/>
                  </a:lnTo>
                  <a:lnTo>
                    <a:pt x="29" y="120"/>
                  </a:lnTo>
                  <a:lnTo>
                    <a:pt x="33" y="119"/>
                  </a:lnTo>
                  <a:lnTo>
                    <a:pt x="36" y="118"/>
                  </a:lnTo>
                  <a:lnTo>
                    <a:pt x="40" y="116"/>
                  </a:lnTo>
                  <a:lnTo>
                    <a:pt x="43" y="114"/>
                  </a:lnTo>
                  <a:lnTo>
                    <a:pt x="43" y="112"/>
                  </a:lnTo>
                  <a:lnTo>
                    <a:pt x="43" y="109"/>
                  </a:lnTo>
                  <a:lnTo>
                    <a:pt x="43" y="106"/>
                  </a:lnTo>
                  <a:lnTo>
                    <a:pt x="42" y="101"/>
                  </a:lnTo>
                  <a:lnTo>
                    <a:pt x="40" y="94"/>
                  </a:lnTo>
                  <a:lnTo>
                    <a:pt x="38" y="86"/>
                  </a:lnTo>
                  <a:lnTo>
                    <a:pt x="33"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3" name="Freeform 102"/>
            <p:cNvSpPr>
              <a:spLocks/>
            </p:cNvSpPr>
            <p:nvPr/>
          </p:nvSpPr>
          <p:spPr bwMode="auto">
            <a:xfrm>
              <a:off x="2628" y="2256"/>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4" name="Freeform 103"/>
            <p:cNvSpPr>
              <a:spLocks/>
            </p:cNvSpPr>
            <p:nvPr/>
          </p:nvSpPr>
          <p:spPr bwMode="auto">
            <a:xfrm>
              <a:off x="2480" y="2329"/>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5" name="Freeform 104"/>
            <p:cNvSpPr>
              <a:spLocks/>
            </p:cNvSpPr>
            <p:nvPr/>
          </p:nvSpPr>
          <p:spPr bwMode="auto">
            <a:xfrm>
              <a:off x="2929" y="2108"/>
              <a:ext cx="48" cy="123"/>
            </a:xfrm>
            <a:custGeom>
              <a:avLst/>
              <a:gdLst>
                <a:gd name="T0" fmla="*/ 35 w 48"/>
                <a:gd name="T1" fmla="*/ 45 h 123"/>
                <a:gd name="T2" fmla="*/ 33 w 48"/>
                <a:gd name="T3" fmla="*/ 37 h 123"/>
                <a:gd name="T4" fmla="*/ 32 w 48"/>
                <a:gd name="T5" fmla="*/ 29 h 123"/>
                <a:gd name="T6" fmla="*/ 34 w 48"/>
                <a:gd name="T7" fmla="*/ 22 h 123"/>
                <a:gd name="T8" fmla="*/ 34 w 48"/>
                <a:gd name="T9" fmla="*/ 17 h 123"/>
                <a:gd name="T10" fmla="*/ 36 w 48"/>
                <a:gd name="T11" fmla="*/ 13 h 123"/>
                <a:gd name="T12" fmla="*/ 39 w 48"/>
                <a:gd name="T13" fmla="*/ 9 h 123"/>
                <a:gd name="T14" fmla="*/ 43 w 48"/>
                <a:gd name="T15" fmla="*/ 6 h 123"/>
                <a:gd name="T16" fmla="*/ 47 w 48"/>
                <a:gd name="T17" fmla="*/ 3 h 123"/>
                <a:gd name="T18" fmla="*/ 43 w 48"/>
                <a:gd name="T19" fmla="*/ 1 h 123"/>
                <a:gd name="T20" fmla="*/ 39 w 48"/>
                <a:gd name="T21" fmla="*/ 0 h 123"/>
                <a:gd name="T22" fmla="*/ 31 w 48"/>
                <a:gd name="T23" fmla="*/ 0 h 123"/>
                <a:gd name="T24" fmla="*/ 26 w 48"/>
                <a:gd name="T25" fmla="*/ 0 h 123"/>
                <a:gd name="T26" fmla="*/ 21 w 48"/>
                <a:gd name="T27" fmla="*/ 1 h 123"/>
                <a:gd name="T28" fmla="*/ 17 w 48"/>
                <a:gd name="T29" fmla="*/ 3 h 123"/>
                <a:gd name="T30" fmla="*/ 12 w 48"/>
                <a:gd name="T31" fmla="*/ 4 h 123"/>
                <a:gd name="T32" fmla="*/ 7 w 48"/>
                <a:gd name="T33" fmla="*/ 6 h 123"/>
                <a:gd name="T34" fmla="*/ 3 w 48"/>
                <a:gd name="T35" fmla="*/ 8 h 123"/>
                <a:gd name="T36" fmla="*/ 1 w 48"/>
                <a:gd name="T37" fmla="*/ 11 h 123"/>
                <a:gd name="T38" fmla="*/ 0 w 48"/>
                <a:gd name="T39" fmla="*/ 15 h 123"/>
                <a:gd name="T40" fmla="*/ 0 w 48"/>
                <a:gd name="T41" fmla="*/ 19 h 123"/>
                <a:gd name="T42" fmla="*/ 0 w 48"/>
                <a:gd name="T43" fmla="*/ 22 h 123"/>
                <a:gd name="T44" fmla="*/ 3 w 48"/>
                <a:gd name="T45" fmla="*/ 63 h 123"/>
                <a:gd name="T46" fmla="*/ 9 w 48"/>
                <a:gd name="T47" fmla="*/ 99 h 123"/>
                <a:gd name="T48" fmla="*/ 10 w 48"/>
                <a:gd name="T49" fmla="*/ 103 h 123"/>
                <a:gd name="T50" fmla="*/ 10 w 48"/>
                <a:gd name="T51" fmla="*/ 106 h 123"/>
                <a:gd name="T52" fmla="*/ 9 w 48"/>
                <a:gd name="T53" fmla="*/ 108 h 123"/>
                <a:gd name="T54" fmla="*/ 7 w 48"/>
                <a:gd name="T55" fmla="*/ 111 h 123"/>
                <a:gd name="T56" fmla="*/ 3 w 48"/>
                <a:gd name="T57" fmla="*/ 114 h 123"/>
                <a:gd name="T58" fmla="*/ 13 w 48"/>
                <a:gd name="T59" fmla="*/ 119 h 123"/>
                <a:gd name="T60" fmla="*/ 24 w 48"/>
                <a:gd name="T61" fmla="*/ 122 h 123"/>
                <a:gd name="T62" fmla="*/ 30 w 48"/>
                <a:gd name="T63" fmla="*/ 121 h 123"/>
                <a:gd name="T64" fmla="*/ 35 w 48"/>
                <a:gd name="T65" fmla="*/ 121 h 123"/>
                <a:gd name="T66" fmla="*/ 38 w 48"/>
                <a:gd name="T67" fmla="*/ 118 h 123"/>
                <a:gd name="T68" fmla="*/ 42 w 48"/>
                <a:gd name="T69" fmla="*/ 116 h 123"/>
                <a:gd name="T70" fmla="*/ 44 w 48"/>
                <a:gd name="T71" fmla="*/ 112 h 123"/>
                <a:gd name="T72" fmla="*/ 45 w 48"/>
                <a:gd name="T73" fmla="*/ 109 h 123"/>
                <a:gd name="T74" fmla="*/ 45 w 48"/>
                <a:gd name="T75" fmla="*/ 105 h 123"/>
                <a:gd name="T76" fmla="*/ 44 w 48"/>
                <a:gd name="T77" fmla="*/ 100 h 123"/>
                <a:gd name="T78" fmla="*/ 44 w 48"/>
                <a:gd name="T79" fmla="*/ 94 h 123"/>
                <a:gd name="T80" fmla="*/ 42 w 48"/>
                <a:gd name="T81" fmla="*/ 86 h 123"/>
                <a:gd name="T82" fmla="*/ 35 w 48"/>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123"/>
                <a:gd name="T128" fmla="*/ 48 w 48"/>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123">
                  <a:moveTo>
                    <a:pt x="35" y="45"/>
                  </a:moveTo>
                  <a:lnTo>
                    <a:pt x="33" y="37"/>
                  </a:lnTo>
                  <a:lnTo>
                    <a:pt x="32" y="29"/>
                  </a:lnTo>
                  <a:lnTo>
                    <a:pt x="34" y="22"/>
                  </a:lnTo>
                  <a:lnTo>
                    <a:pt x="34" y="17"/>
                  </a:lnTo>
                  <a:lnTo>
                    <a:pt x="36" y="13"/>
                  </a:lnTo>
                  <a:lnTo>
                    <a:pt x="39" y="9"/>
                  </a:lnTo>
                  <a:lnTo>
                    <a:pt x="43" y="6"/>
                  </a:lnTo>
                  <a:lnTo>
                    <a:pt x="47" y="3"/>
                  </a:lnTo>
                  <a:lnTo>
                    <a:pt x="43" y="1"/>
                  </a:lnTo>
                  <a:lnTo>
                    <a:pt x="39" y="0"/>
                  </a:lnTo>
                  <a:lnTo>
                    <a:pt x="31" y="0"/>
                  </a:lnTo>
                  <a:lnTo>
                    <a:pt x="26" y="0"/>
                  </a:lnTo>
                  <a:lnTo>
                    <a:pt x="21" y="1"/>
                  </a:lnTo>
                  <a:lnTo>
                    <a:pt x="17" y="3"/>
                  </a:lnTo>
                  <a:lnTo>
                    <a:pt x="12" y="4"/>
                  </a:lnTo>
                  <a:lnTo>
                    <a:pt x="7" y="6"/>
                  </a:lnTo>
                  <a:lnTo>
                    <a:pt x="3" y="8"/>
                  </a:lnTo>
                  <a:lnTo>
                    <a:pt x="1" y="11"/>
                  </a:lnTo>
                  <a:lnTo>
                    <a:pt x="0" y="15"/>
                  </a:lnTo>
                  <a:lnTo>
                    <a:pt x="0" y="19"/>
                  </a:lnTo>
                  <a:lnTo>
                    <a:pt x="0" y="22"/>
                  </a:lnTo>
                  <a:lnTo>
                    <a:pt x="3" y="63"/>
                  </a:lnTo>
                  <a:lnTo>
                    <a:pt x="9" y="99"/>
                  </a:lnTo>
                  <a:lnTo>
                    <a:pt x="10" y="103"/>
                  </a:lnTo>
                  <a:lnTo>
                    <a:pt x="10" y="106"/>
                  </a:lnTo>
                  <a:lnTo>
                    <a:pt x="9" y="108"/>
                  </a:lnTo>
                  <a:lnTo>
                    <a:pt x="7" y="111"/>
                  </a:lnTo>
                  <a:lnTo>
                    <a:pt x="3" y="114"/>
                  </a:lnTo>
                  <a:lnTo>
                    <a:pt x="13" y="119"/>
                  </a:lnTo>
                  <a:lnTo>
                    <a:pt x="24" y="122"/>
                  </a:lnTo>
                  <a:lnTo>
                    <a:pt x="30" y="121"/>
                  </a:lnTo>
                  <a:lnTo>
                    <a:pt x="35" y="121"/>
                  </a:lnTo>
                  <a:lnTo>
                    <a:pt x="38" y="118"/>
                  </a:lnTo>
                  <a:lnTo>
                    <a:pt x="42" y="116"/>
                  </a:lnTo>
                  <a:lnTo>
                    <a:pt x="44" y="112"/>
                  </a:lnTo>
                  <a:lnTo>
                    <a:pt x="45" y="109"/>
                  </a:lnTo>
                  <a:lnTo>
                    <a:pt x="45" y="105"/>
                  </a:lnTo>
                  <a:lnTo>
                    <a:pt x="44" y="100"/>
                  </a:lnTo>
                  <a:lnTo>
                    <a:pt x="44" y="94"/>
                  </a:lnTo>
                  <a:lnTo>
                    <a:pt x="42" y="86"/>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6" name="Freeform 105"/>
            <p:cNvSpPr>
              <a:spLocks/>
            </p:cNvSpPr>
            <p:nvPr/>
          </p:nvSpPr>
          <p:spPr bwMode="auto">
            <a:xfrm>
              <a:off x="2777" y="2181"/>
              <a:ext cx="53" cy="120"/>
            </a:xfrm>
            <a:custGeom>
              <a:avLst/>
              <a:gdLst>
                <a:gd name="T0" fmla="*/ 36 w 53"/>
                <a:gd name="T1" fmla="*/ 44 h 120"/>
                <a:gd name="T2" fmla="*/ 35 w 53"/>
                <a:gd name="T3" fmla="*/ 37 h 120"/>
                <a:gd name="T4" fmla="*/ 36 w 53"/>
                <a:gd name="T5" fmla="*/ 29 h 120"/>
                <a:gd name="T6" fmla="*/ 36 w 53"/>
                <a:gd name="T7" fmla="*/ 22 h 120"/>
                <a:gd name="T8" fmla="*/ 37 w 53"/>
                <a:gd name="T9" fmla="*/ 17 h 120"/>
                <a:gd name="T10" fmla="*/ 40 w 53"/>
                <a:gd name="T11" fmla="*/ 13 h 120"/>
                <a:gd name="T12" fmla="*/ 42 w 53"/>
                <a:gd name="T13" fmla="*/ 9 h 120"/>
                <a:gd name="T14" fmla="*/ 45 w 53"/>
                <a:gd name="T15" fmla="*/ 6 h 120"/>
                <a:gd name="T16" fmla="*/ 52 w 53"/>
                <a:gd name="T17" fmla="*/ 3 h 120"/>
                <a:gd name="T18" fmla="*/ 47 w 53"/>
                <a:gd name="T19" fmla="*/ 1 h 120"/>
                <a:gd name="T20" fmla="*/ 41 w 53"/>
                <a:gd name="T21" fmla="*/ 0 h 120"/>
                <a:gd name="T22" fmla="*/ 34 w 53"/>
                <a:gd name="T23" fmla="*/ 0 h 120"/>
                <a:gd name="T24" fmla="*/ 28 w 53"/>
                <a:gd name="T25" fmla="*/ 0 h 120"/>
                <a:gd name="T26" fmla="*/ 23 w 53"/>
                <a:gd name="T27" fmla="*/ 2 h 120"/>
                <a:gd name="T28" fmla="*/ 18 w 53"/>
                <a:gd name="T29" fmla="*/ 3 h 120"/>
                <a:gd name="T30" fmla="*/ 12 w 53"/>
                <a:gd name="T31" fmla="*/ 4 h 120"/>
                <a:gd name="T32" fmla="*/ 8 w 53"/>
                <a:gd name="T33" fmla="*/ 7 h 120"/>
                <a:gd name="T34" fmla="*/ 3 w 53"/>
                <a:gd name="T35" fmla="*/ 8 h 120"/>
                <a:gd name="T36" fmla="*/ 2 w 53"/>
                <a:gd name="T37" fmla="*/ 12 h 120"/>
                <a:gd name="T38" fmla="*/ 1 w 53"/>
                <a:gd name="T39" fmla="*/ 15 h 120"/>
                <a:gd name="T40" fmla="*/ 0 w 53"/>
                <a:gd name="T41" fmla="*/ 18 h 120"/>
                <a:gd name="T42" fmla="*/ 1 w 53"/>
                <a:gd name="T43" fmla="*/ 22 h 120"/>
                <a:gd name="T44" fmla="*/ 3 w 53"/>
                <a:gd name="T45" fmla="*/ 63 h 120"/>
                <a:gd name="T46" fmla="*/ 11 w 53"/>
                <a:gd name="T47" fmla="*/ 98 h 120"/>
                <a:gd name="T48" fmla="*/ 10 w 53"/>
                <a:gd name="T49" fmla="*/ 104 h 120"/>
                <a:gd name="T50" fmla="*/ 11 w 53"/>
                <a:gd name="T51" fmla="*/ 105 h 120"/>
                <a:gd name="T52" fmla="*/ 11 w 53"/>
                <a:gd name="T53" fmla="*/ 108 h 120"/>
                <a:gd name="T54" fmla="*/ 9 w 53"/>
                <a:gd name="T55" fmla="*/ 111 h 120"/>
                <a:gd name="T56" fmla="*/ 6 w 53"/>
                <a:gd name="T57" fmla="*/ 112 h 120"/>
                <a:gd name="T58" fmla="*/ 17 w 53"/>
                <a:gd name="T59" fmla="*/ 116 h 120"/>
                <a:gd name="T60" fmla="*/ 27 w 53"/>
                <a:gd name="T61" fmla="*/ 119 h 120"/>
                <a:gd name="T62" fmla="*/ 32 w 53"/>
                <a:gd name="T63" fmla="*/ 119 h 120"/>
                <a:gd name="T64" fmla="*/ 36 w 53"/>
                <a:gd name="T65" fmla="*/ 118 h 120"/>
                <a:gd name="T66" fmla="*/ 40 w 53"/>
                <a:gd name="T67" fmla="*/ 117 h 120"/>
                <a:gd name="T68" fmla="*/ 45 w 53"/>
                <a:gd name="T69" fmla="*/ 115 h 120"/>
                <a:gd name="T70" fmla="*/ 47 w 53"/>
                <a:gd name="T71" fmla="*/ 113 h 120"/>
                <a:gd name="T72" fmla="*/ 48 w 53"/>
                <a:gd name="T73" fmla="*/ 111 h 120"/>
                <a:gd name="T74" fmla="*/ 48 w 53"/>
                <a:gd name="T75" fmla="*/ 108 h 120"/>
                <a:gd name="T76" fmla="*/ 47 w 53"/>
                <a:gd name="T77" fmla="*/ 105 h 120"/>
                <a:gd name="T78" fmla="*/ 46 w 53"/>
                <a:gd name="T79" fmla="*/ 100 h 120"/>
                <a:gd name="T80" fmla="*/ 44 w 53"/>
                <a:gd name="T81" fmla="*/ 93 h 120"/>
                <a:gd name="T82" fmla="*/ 42 w 53"/>
                <a:gd name="T83" fmla="*/ 85 h 120"/>
                <a:gd name="T84" fmla="*/ 36 w 53"/>
                <a:gd name="T85" fmla="*/ 44 h 1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120"/>
                <a:gd name="T131" fmla="*/ 53 w 53"/>
                <a:gd name="T132" fmla="*/ 120 h 1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120">
                  <a:moveTo>
                    <a:pt x="36" y="44"/>
                  </a:moveTo>
                  <a:lnTo>
                    <a:pt x="35" y="37"/>
                  </a:lnTo>
                  <a:lnTo>
                    <a:pt x="36" y="29"/>
                  </a:lnTo>
                  <a:lnTo>
                    <a:pt x="36" y="22"/>
                  </a:lnTo>
                  <a:lnTo>
                    <a:pt x="37" y="17"/>
                  </a:lnTo>
                  <a:lnTo>
                    <a:pt x="40" y="13"/>
                  </a:lnTo>
                  <a:lnTo>
                    <a:pt x="42" y="9"/>
                  </a:lnTo>
                  <a:lnTo>
                    <a:pt x="45" y="6"/>
                  </a:lnTo>
                  <a:lnTo>
                    <a:pt x="52" y="3"/>
                  </a:lnTo>
                  <a:lnTo>
                    <a:pt x="47" y="1"/>
                  </a:lnTo>
                  <a:lnTo>
                    <a:pt x="41" y="0"/>
                  </a:lnTo>
                  <a:lnTo>
                    <a:pt x="34" y="0"/>
                  </a:lnTo>
                  <a:lnTo>
                    <a:pt x="28" y="0"/>
                  </a:lnTo>
                  <a:lnTo>
                    <a:pt x="23" y="2"/>
                  </a:lnTo>
                  <a:lnTo>
                    <a:pt x="18" y="3"/>
                  </a:lnTo>
                  <a:lnTo>
                    <a:pt x="12" y="4"/>
                  </a:lnTo>
                  <a:lnTo>
                    <a:pt x="8" y="7"/>
                  </a:lnTo>
                  <a:lnTo>
                    <a:pt x="3" y="8"/>
                  </a:lnTo>
                  <a:lnTo>
                    <a:pt x="2" y="12"/>
                  </a:lnTo>
                  <a:lnTo>
                    <a:pt x="1" y="15"/>
                  </a:lnTo>
                  <a:lnTo>
                    <a:pt x="0" y="18"/>
                  </a:lnTo>
                  <a:lnTo>
                    <a:pt x="1" y="22"/>
                  </a:lnTo>
                  <a:lnTo>
                    <a:pt x="3" y="63"/>
                  </a:lnTo>
                  <a:lnTo>
                    <a:pt x="11" y="98"/>
                  </a:lnTo>
                  <a:lnTo>
                    <a:pt x="10" y="104"/>
                  </a:lnTo>
                  <a:lnTo>
                    <a:pt x="11" y="105"/>
                  </a:lnTo>
                  <a:lnTo>
                    <a:pt x="11" y="108"/>
                  </a:lnTo>
                  <a:lnTo>
                    <a:pt x="9" y="111"/>
                  </a:lnTo>
                  <a:lnTo>
                    <a:pt x="6" y="112"/>
                  </a:lnTo>
                  <a:lnTo>
                    <a:pt x="17" y="116"/>
                  </a:lnTo>
                  <a:lnTo>
                    <a:pt x="27" y="119"/>
                  </a:lnTo>
                  <a:lnTo>
                    <a:pt x="32" y="119"/>
                  </a:lnTo>
                  <a:lnTo>
                    <a:pt x="36" y="118"/>
                  </a:lnTo>
                  <a:lnTo>
                    <a:pt x="40" y="117"/>
                  </a:lnTo>
                  <a:lnTo>
                    <a:pt x="45" y="115"/>
                  </a:lnTo>
                  <a:lnTo>
                    <a:pt x="47" y="113"/>
                  </a:lnTo>
                  <a:lnTo>
                    <a:pt x="48" y="111"/>
                  </a:lnTo>
                  <a:lnTo>
                    <a:pt x="48" y="108"/>
                  </a:lnTo>
                  <a:lnTo>
                    <a:pt x="47" y="105"/>
                  </a:lnTo>
                  <a:lnTo>
                    <a:pt x="46" y="100"/>
                  </a:lnTo>
                  <a:lnTo>
                    <a:pt x="44" y="93"/>
                  </a:lnTo>
                  <a:lnTo>
                    <a:pt x="42" y="85"/>
                  </a:lnTo>
                  <a:lnTo>
                    <a:pt x="36"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7" name="Freeform 106"/>
            <p:cNvSpPr>
              <a:spLocks/>
            </p:cNvSpPr>
            <p:nvPr/>
          </p:nvSpPr>
          <p:spPr bwMode="auto">
            <a:xfrm>
              <a:off x="3227" y="1959"/>
              <a:ext cx="49" cy="124"/>
            </a:xfrm>
            <a:custGeom>
              <a:avLst/>
              <a:gdLst>
                <a:gd name="T0" fmla="*/ 35 w 49"/>
                <a:gd name="T1" fmla="*/ 46 h 124"/>
                <a:gd name="T2" fmla="*/ 34 w 49"/>
                <a:gd name="T3" fmla="*/ 38 h 124"/>
                <a:gd name="T4" fmla="*/ 32 w 49"/>
                <a:gd name="T5" fmla="*/ 30 h 124"/>
                <a:gd name="T6" fmla="*/ 34 w 49"/>
                <a:gd name="T7" fmla="*/ 23 h 124"/>
                <a:gd name="T8" fmla="*/ 35 w 49"/>
                <a:gd name="T9" fmla="*/ 17 h 124"/>
                <a:gd name="T10" fmla="*/ 37 w 49"/>
                <a:gd name="T11" fmla="*/ 13 h 124"/>
                <a:gd name="T12" fmla="*/ 40 w 49"/>
                <a:gd name="T13" fmla="*/ 9 h 124"/>
                <a:gd name="T14" fmla="*/ 43 w 49"/>
                <a:gd name="T15" fmla="*/ 6 h 124"/>
                <a:gd name="T16" fmla="*/ 48 w 49"/>
                <a:gd name="T17" fmla="*/ 3 h 124"/>
                <a:gd name="T18" fmla="*/ 43 w 49"/>
                <a:gd name="T19" fmla="*/ 1 h 124"/>
                <a:gd name="T20" fmla="*/ 39 w 49"/>
                <a:gd name="T21" fmla="*/ 0 h 124"/>
                <a:gd name="T22" fmla="*/ 32 w 49"/>
                <a:gd name="T23" fmla="*/ 0 h 124"/>
                <a:gd name="T24" fmla="*/ 27 w 49"/>
                <a:gd name="T25" fmla="*/ 0 h 124"/>
                <a:gd name="T26" fmla="*/ 22 w 49"/>
                <a:gd name="T27" fmla="*/ 1 h 124"/>
                <a:gd name="T28" fmla="*/ 17 w 49"/>
                <a:gd name="T29" fmla="*/ 3 h 124"/>
                <a:gd name="T30" fmla="*/ 13 w 49"/>
                <a:gd name="T31" fmla="*/ 4 h 124"/>
                <a:gd name="T32" fmla="*/ 7 w 49"/>
                <a:gd name="T33" fmla="*/ 6 h 124"/>
                <a:gd name="T34" fmla="*/ 4 w 49"/>
                <a:gd name="T35" fmla="*/ 8 h 124"/>
                <a:gd name="T36" fmla="*/ 1 w 49"/>
                <a:gd name="T37" fmla="*/ 11 h 124"/>
                <a:gd name="T38" fmla="*/ 0 w 49"/>
                <a:gd name="T39" fmla="*/ 16 h 124"/>
                <a:gd name="T40" fmla="*/ 0 w 49"/>
                <a:gd name="T41" fmla="*/ 19 h 124"/>
                <a:gd name="T42" fmla="*/ 0 w 49"/>
                <a:gd name="T43" fmla="*/ 22 h 124"/>
                <a:gd name="T44" fmla="*/ 4 w 49"/>
                <a:gd name="T45" fmla="*/ 64 h 124"/>
                <a:gd name="T46" fmla="*/ 9 w 49"/>
                <a:gd name="T47" fmla="*/ 99 h 124"/>
                <a:gd name="T48" fmla="*/ 11 w 49"/>
                <a:gd name="T49" fmla="*/ 104 h 124"/>
                <a:gd name="T50" fmla="*/ 10 w 49"/>
                <a:gd name="T51" fmla="*/ 106 h 124"/>
                <a:gd name="T52" fmla="*/ 9 w 49"/>
                <a:gd name="T53" fmla="*/ 109 h 124"/>
                <a:gd name="T54" fmla="*/ 7 w 49"/>
                <a:gd name="T55" fmla="*/ 112 h 124"/>
                <a:gd name="T56" fmla="*/ 4 w 49"/>
                <a:gd name="T57" fmla="*/ 115 h 124"/>
                <a:gd name="T58" fmla="*/ 14 w 49"/>
                <a:gd name="T59" fmla="*/ 120 h 124"/>
                <a:gd name="T60" fmla="*/ 24 w 49"/>
                <a:gd name="T61" fmla="*/ 123 h 124"/>
                <a:gd name="T62" fmla="*/ 31 w 49"/>
                <a:gd name="T63" fmla="*/ 122 h 124"/>
                <a:gd name="T64" fmla="*/ 35 w 49"/>
                <a:gd name="T65" fmla="*/ 122 h 124"/>
                <a:gd name="T66" fmla="*/ 39 w 49"/>
                <a:gd name="T67" fmla="*/ 119 h 124"/>
                <a:gd name="T68" fmla="*/ 43 w 49"/>
                <a:gd name="T69" fmla="*/ 117 h 124"/>
                <a:gd name="T70" fmla="*/ 45 w 49"/>
                <a:gd name="T71" fmla="*/ 113 h 124"/>
                <a:gd name="T72" fmla="*/ 45 w 49"/>
                <a:gd name="T73" fmla="*/ 110 h 124"/>
                <a:gd name="T74" fmla="*/ 45 w 49"/>
                <a:gd name="T75" fmla="*/ 106 h 124"/>
                <a:gd name="T76" fmla="*/ 45 w 49"/>
                <a:gd name="T77" fmla="*/ 101 h 124"/>
                <a:gd name="T78" fmla="*/ 44 w 49"/>
                <a:gd name="T79" fmla="*/ 95 h 124"/>
                <a:gd name="T80" fmla="*/ 42 w 49"/>
                <a:gd name="T81" fmla="*/ 86 h 124"/>
                <a:gd name="T82" fmla="*/ 35 w 49"/>
                <a:gd name="T83" fmla="*/ 46 h 1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4"/>
                <a:gd name="T128" fmla="*/ 49 w 49"/>
                <a:gd name="T129" fmla="*/ 124 h 1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4">
                  <a:moveTo>
                    <a:pt x="35" y="46"/>
                  </a:moveTo>
                  <a:lnTo>
                    <a:pt x="34" y="38"/>
                  </a:lnTo>
                  <a:lnTo>
                    <a:pt x="32" y="30"/>
                  </a:lnTo>
                  <a:lnTo>
                    <a:pt x="34" y="23"/>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6"/>
                  </a:lnTo>
                  <a:lnTo>
                    <a:pt x="0" y="19"/>
                  </a:lnTo>
                  <a:lnTo>
                    <a:pt x="0" y="22"/>
                  </a:lnTo>
                  <a:lnTo>
                    <a:pt x="4" y="64"/>
                  </a:lnTo>
                  <a:lnTo>
                    <a:pt x="9" y="99"/>
                  </a:lnTo>
                  <a:lnTo>
                    <a:pt x="11" y="104"/>
                  </a:lnTo>
                  <a:lnTo>
                    <a:pt x="10" y="106"/>
                  </a:lnTo>
                  <a:lnTo>
                    <a:pt x="9" y="109"/>
                  </a:lnTo>
                  <a:lnTo>
                    <a:pt x="7" y="112"/>
                  </a:lnTo>
                  <a:lnTo>
                    <a:pt x="4" y="115"/>
                  </a:lnTo>
                  <a:lnTo>
                    <a:pt x="14" y="120"/>
                  </a:lnTo>
                  <a:lnTo>
                    <a:pt x="24" y="123"/>
                  </a:lnTo>
                  <a:lnTo>
                    <a:pt x="31" y="122"/>
                  </a:lnTo>
                  <a:lnTo>
                    <a:pt x="35" y="122"/>
                  </a:lnTo>
                  <a:lnTo>
                    <a:pt x="39" y="119"/>
                  </a:lnTo>
                  <a:lnTo>
                    <a:pt x="43" y="117"/>
                  </a:lnTo>
                  <a:lnTo>
                    <a:pt x="45" y="113"/>
                  </a:lnTo>
                  <a:lnTo>
                    <a:pt x="45" y="110"/>
                  </a:lnTo>
                  <a:lnTo>
                    <a:pt x="45" y="106"/>
                  </a:lnTo>
                  <a:lnTo>
                    <a:pt x="45" y="101"/>
                  </a:lnTo>
                  <a:lnTo>
                    <a:pt x="44" y="95"/>
                  </a:lnTo>
                  <a:lnTo>
                    <a:pt x="42" y="86"/>
                  </a:lnTo>
                  <a:lnTo>
                    <a:pt x="35" y="46"/>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8" name="Freeform 107"/>
            <p:cNvSpPr>
              <a:spLocks/>
            </p:cNvSpPr>
            <p:nvPr/>
          </p:nvSpPr>
          <p:spPr bwMode="auto">
            <a:xfrm>
              <a:off x="3076" y="2035"/>
              <a:ext cx="51" cy="119"/>
            </a:xfrm>
            <a:custGeom>
              <a:avLst/>
              <a:gdLst>
                <a:gd name="T0" fmla="*/ 35 w 51"/>
                <a:gd name="T1" fmla="*/ 43 h 119"/>
                <a:gd name="T2" fmla="*/ 34 w 51"/>
                <a:gd name="T3" fmla="*/ 37 h 119"/>
                <a:gd name="T4" fmla="*/ 35 w 51"/>
                <a:gd name="T5" fmla="*/ 29 h 119"/>
                <a:gd name="T6" fmla="*/ 35 w 51"/>
                <a:gd name="T7" fmla="*/ 22 h 119"/>
                <a:gd name="T8" fmla="*/ 36 w 51"/>
                <a:gd name="T9" fmla="*/ 17 h 119"/>
                <a:gd name="T10" fmla="*/ 38 w 51"/>
                <a:gd name="T11" fmla="*/ 12 h 119"/>
                <a:gd name="T12" fmla="*/ 40 w 51"/>
                <a:gd name="T13" fmla="*/ 9 h 119"/>
                <a:gd name="T14" fmla="*/ 43 w 51"/>
                <a:gd name="T15" fmla="*/ 6 h 119"/>
                <a:gd name="T16" fmla="*/ 50 w 51"/>
                <a:gd name="T17" fmla="*/ 3 h 119"/>
                <a:gd name="T18" fmla="*/ 45 w 51"/>
                <a:gd name="T19" fmla="*/ 1 h 119"/>
                <a:gd name="T20" fmla="*/ 40 w 51"/>
                <a:gd name="T21" fmla="*/ 0 h 119"/>
                <a:gd name="T22" fmla="*/ 33 w 51"/>
                <a:gd name="T23" fmla="*/ 0 h 119"/>
                <a:gd name="T24" fmla="*/ 27 w 51"/>
                <a:gd name="T25" fmla="*/ 0 h 119"/>
                <a:gd name="T26" fmla="*/ 22 w 51"/>
                <a:gd name="T27" fmla="*/ 2 h 119"/>
                <a:gd name="T28" fmla="*/ 17 w 51"/>
                <a:gd name="T29" fmla="*/ 3 h 119"/>
                <a:gd name="T30" fmla="*/ 12 w 51"/>
                <a:gd name="T31" fmla="*/ 4 h 119"/>
                <a:gd name="T32" fmla="*/ 7 w 51"/>
                <a:gd name="T33" fmla="*/ 6 h 119"/>
                <a:gd name="T34" fmla="*/ 3 w 51"/>
                <a:gd name="T35" fmla="*/ 8 h 119"/>
                <a:gd name="T36" fmla="*/ 2 w 51"/>
                <a:gd name="T37" fmla="*/ 12 h 119"/>
                <a:gd name="T38" fmla="*/ 1 w 51"/>
                <a:gd name="T39" fmla="*/ 15 h 119"/>
                <a:gd name="T40" fmla="*/ 0 w 51"/>
                <a:gd name="T41" fmla="*/ 18 h 119"/>
                <a:gd name="T42" fmla="*/ 1 w 51"/>
                <a:gd name="T43" fmla="*/ 22 h 119"/>
                <a:gd name="T44" fmla="*/ 3 w 51"/>
                <a:gd name="T45" fmla="*/ 62 h 119"/>
                <a:gd name="T46" fmla="*/ 10 w 51"/>
                <a:gd name="T47" fmla="*/ 98 h 119"/>
                <a:gd name="T48" fmla="*/ 10 w 51"/>
                <a:gd name="T49" fmla="*/ 103 h 119"/>
                <a:gd name="T50" fmla="*/ 11 w 51"/>
                <a:gd name="T51" fmla="*/ 105 h 119"/>
                <a:gd name="T52" fmla="*/ 11 w 51"/>
                <a:gd name="T53" fmla="*/ 107 h 119"/>
                <a:gd name="T54" fmla="*/ 9 w 51"/>
                <a:gd name="T55" fmla="*/ 110 h 119"/>
                <a:gd name="T56" fmla="*/ 6 w 51"/>
                <a:gd name="T57" fmla="*/ 111 h 119"/>
                <a:gd name="T58" fmla="*/ 17 w 51"/>
                <a:gd name="T59" fmla="*/ 115 h 119"/>
                <a:gd name="T60" fmla="*/ 26 w 51"/>
                <a:gd name="T61" fmla="*/ 118 h 119"/>
                <a:gd name="T62" fmla="*/ 31 w 51"/>
                <a:gd name="T63" fmla="*/ 118 h 119"/>
                <a:gd name="T64" fmla="*/ 35 w 51"/>
                <a:gd name="T65" fmla="*/ 117 h 119"/>
                <a:gd name="T66" fmla="*/ 39 w 51"/>
                <a:gd name="T67" fmla="*/ 116 h 119"/>
                <a:gd name="T68" fmla="*/ 43 w 51"/>
                <a:gd name="T69" fmla="*/ 114 h 119"/>
                <a:gd name="T70" fmla="*/ 45 w 51"/>
                <a:gd name="T71" fmla="*/ 112 h 119"/>
                <a:gd name="T72" fmla="*/ 46 w 51"/>
                <a:gd name="T73" fmla="*/ 110 h 119"/>
                <a:gd name="T74" fmla="*/ 46 w 51"/>
                <a:gd name="T75" fmla="*/ 107 h 119"/>
                <a:gd name="T76" fmla="*/ 45 w 51"/>
                <a:gd name="T77" fmla="*/ 104 h 119"/>
                <a:gd name="T78" fmla="*/ 44 w 51"/>
                <a:gd name="T79" fmla="*/ 99 h 119"/>
                <a:gd name="T80" fmla="*/ 42 w 51"/>
                <a:gd name="T81" fmla="*/ 92 h 119"/>
                <a:gd name="T82" fmla="*/ 41 w 51"/>
                <a:gd name="T83" fmla="*/ 85 h 119"/>
                <a:gd name="T84" fmla="*/ 35 w 51"/>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19"/>
                <a:gd name="T131" fmla="*/ 51 w 51"/>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19">
                  <a:moveTo>
                    <a:pt x="35" y="43"/>
                  </a:moveTo>
                  <a:lnTo>
                    <a:pt x="34" y="37"/>
                  </a:lnTo>
                  <a:lnTo>
                    <a:pt x="35" y="29"/>
                  </a:lnTo>
                  <a:lnTo>
                    <a:pt x="35" y="22"/>
                  </a:lnTo>
                  <a:lnTo>
                    <a:pt x="36" y="17"/>
                  </a:lnTo>
                  <a:lnTo>
                    <a:pt x="38" y="12"/>
                  </a:lnTo>
                  <a:lnTo>
                    <a:pt x="40" y="9"/>
                  </a:lnTo>
                  <a:lnTo>
                    <a:pt x="43" y="6"/>
                  </a:lnTo>
                  <a:lnTo>
                    <a:pt x="50" y="3"/>
                  </a:lnTo>
                  <a:lnTo>
                    <a:pt x="45" y="1"/>
                  </a:lnTo>
                  <a:lnTo>
                    <a:pt x="40" y="0"/>
                  </a:lnTo>
                  <a:lnTo>
                    <a:pt x="33" y="0"/>
                  </a:lnTo>
                  <a:lnTo>
                    <a:pt x="27" y="0"/>
                  </a:lnTo>
                  <a:lnTo>
                    <a:pt x="22"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7" y="115"/>
                  </a:lnTo>
                  <a:lnTo>
                    <a:pt x="26" y="118"/>
                  </a:lnTo>
                  <a:lnTo>
                    <a:pt x="31" y="118"/>
                  </a:lnTo>
                  <a:lnTo>
                    <a:pt x="35" y="117"/>
                  </a:lnTo>
                  <a:lnTo>
                    <a:pt x="39" y="116"/>
                  </a:lnTo>
                  <a:lnTo>
                    <a:pt x="43" y="114"/>
                  </a:lnTo>
                  <a:lnTo>
                    <a:pt x="45" y="112"/>
                  </a:lnTo>
                  <a:lnTo>
                    <a:pt x="46" y="110"/>
                  </a:lnTo>
                  <a:lnTo>
                    <a:pt x="46" y="107"/>
                  </a:lnTo>
                  <a:lnTo>
                    <a:pt x="45" y="104"/>
                  </a:lnTo>
                  <a:lnTo>
                    <a:pt x="44" y="99"/>
                  </a:lnTo>
                  <a:lnTo>
                    <a:pt x="42" y="92"/>
                  </a:lnTo>
                  <a:lnTo>
                    <a:pt x="41" y="85"/>
                  </a:lnTo>
                  <a:lnTo>
                    <a:pt x="35"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89" name="Freeform 108"/>
            <p:cNvSpPr>
              <a:spLocks/>
            </p:cNvSpPr>
            <p:nvPr/>
          </p:nvSpPr>
          <p:spPr bwMode="auto">
            <a:xfrm>
              <a:off x="3526" y="1813"/>
              <a:ext cx="50" cy="123"/>
            </a:xfrm>
            <a:custGeom>
              <a:avLst/>
              <a:gdLst>
                <a:gd name="T0" fmla="*/ 36 w 50"/>
                <a:gd name="T1" fmla="*/ 45 h 123"/>
                <a:gd name="T2" fmla="*/ 35 w 50"/>
                <a:gd name="T3" fmla="*/ 37 h 123"/>
                <a:gd name="T4" fmla="*/ 33 w 50"/>
                <a:gd name="T5" fmla="*/ 29 h 123"/>
                <a:gd name="T6" fmla="*/ 35 w 50"/>
                <a:gd name="T7" fmla="*/ 22 h 123"/>
                <a:gd name="T8" fmla="*/ 36 w 50"/>
                <a:gd name="T9" fmla="*/ 17 h 123"/>
                <a:gd name="T10" fmla="*/ 38 w 50"/>
                <a:gd name="T11" fmla="*/ 13 h 123"/>
                <a:gd name="T12" fmla="*/ 41 w 50"/>
                <a:gd name="T13" fmla="*/ 9 h 123"/>
                <a:gd name="T14" fmla="*/ 44 w 50"/>
                <a:gd name="T15" fmla="*/ 6 h 123"/>
                <a:gd name="T16" fmla="*/ 49 w 50"/>
                <a:gd name="T17" fmla="*/ 3 h 123"/>
                <a:gd name="T18" fmla="*/ 44 w 50"/>
                <a:gd name="T19" fmla="*/ 1 h 123"/>
                <a:gd name="T20" fmla="*/ 40 w 50"/>
                <a:gd name="T21" fmla="*/ 0 h 123"/>
                <a:gd name="T22" fmla="*/ 33 w 50"/>
                <a:gd name="T23" fmla="*/ 0 h 123"/>
                <a:gd name="T24" fmla="*/ 27 w 50"/>
                <a:gd name="T25" fmla="*/ 0 h 123"/>
                <a:gd name="T26" fmla="*/ 22 w 50"/>
                <a:gd name="T27" fmla="*/ 1 h 123"/>
                <a:gd name="T28" fmla="*/ 18 w 50"/>
                <a:gd name="T29" fmla="*/ 3 h 123"/>
                <a:gd name="T30" fmla="*/ 13 w 50"/>
                <a:gd name="T31" fmla="*/ 4 h 123"/>
                <a:gd name="T32" fmla="*/ 7 w 50"/>
                <a:gd name="T33" fmla="*/ 6 h 123"/>
                <a:gd name="T34" fmla="*/ 4 w 50"/>
                <a:gd name="T35" fmla="*/ 8 h 123"/>
                <a:gd name="T36" fmla="*/ 1 w 50"/>
                <a:gd name="T37" fmla="*/ 11 h 123"/>
                <a:gd name="T38" fmla="*/ 0 w 50"/>
                <a:gd name="T39" fmla="*/ 15 h 123"/>
                <a:gd name="T40" fmla="*/ 0 w 50"/>
                <a:gd name="T41" fmla="*/ 19 h 123"/>
                <a:gd name="T42" fmla="*/ 0 w 50"/>
                <a:gd name="T43" fmla="*/ 22 h 123"/>
                <a:gd name="T44" fmla="*/ 4 w 50"/>
                <a:gd name="T45" fmla="*/ 63 h 123"/>
                <a:gd name="T46" fmla="*/ 9 w 50"/>
                <a:gd name="T47" fmla="*/ 99 h 123"/>
                <a:gd name="T48" fmla="*/ 11 w 50"/>
                <a:gd name="T49" fmla="*/ 103 h 123"/>
                <a:gd name="T50" fmla="*/ 10 w 50"/>
                <a:gd name="T51" fmla="*/ 106 h 123"/>
                <a:gd name="T52" fmla="*/ 9 w 50"/>
                <a:gd name="T53" fmla="*/ 108 h 123"/>
                <a:gd name="T54" fmla="*/ 7 w 50"/>
                <a:gd name="T55" fmla="*/ 111 h 123"/>
                <a:gd name="T56" fmla="*/ 4 w 50"/>
                <a:gd name="T57" fmla="*/ 114 h 123"/>
                <a:gd name="T58" fmla="*/ 14 w 50"/>
                <a:gd name="T59" fmla="*/ 119 h 123"/>
                <a:gd name="T60" fmla="*/ 25 w 50"/>
                <a:gd name="T61" fmla="*/ 122 h 123"/>
                <a:gd name="T62" fmla="*/ 31 w 50"/>
                <a:gd name="T63" fmla="*/ 121 h 123"/>
                <a:gd name="T64" fmla="*/ 36 w 50"/>
                <a:gd name="T65" fmla="*/ 121 h 123"/>
                <a:gd name="T66" fmla="*/ 40 w 50"/>
                <a:gd name="T67" fmla="*/ 118 h 123"/>
                <a:gd name="T68" fmla="*/ 44 w 50"/>
                <a:gd name="T69" fmla="*/ 116 h 123"/>
                <a:gd name="T70" fmla="*/ 46 w 50"/>
                <a:gd name="T71" fmla="*/ 112 h 123"/>
                <a:gd name="T72" fmla="*/ 46 w 50"/>
                <a:gd name="T73" fmla="*/ 109 h 123"/>
                <a:gd name="T74" fmla="*/ 46 w 50"/>
                <a:gd name="T75" fmla="*/ 105 h 123"/>
                <a:gd name="T76" fmla="*/ 46 w 50"/>
                <a:gd name="T77" fmla="*/ 100 h 123"/>
                <a:gd name="T78" fmla="*/ 45 w 50"/>
                <a:gd name="T79" fmla="*/ 94 h 123"/>
                <a:gd name="T80" fmla="*/ 43 w 50"/>
                <a:gd name="T81" fmla="*/ 86 h 123"/>
                <a:gd name="T82" fmla="*/ 36 w 50"/>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
                <a:gd name="T127" fmla="*/ 0 h 123"/>
                <a:gd name="T128" fmla="*/ 50 w 50"/>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 h="123">
                  <a:moveTo>
                    <a:pt x="36" y="45"/>
                  </a:moveTo>
                  <a:lnTo>
                    <a:pt x="35" y="37"/>
                  </a:lnTo>
                  <a:lnTo>
                    <a:pt x="33" y="29"/>
                  </a:lnTo>
                  <a:lnTo>
                    <a:pt x="35" y="22"/>
                  </a:lnTo>
                  <a:lnTo>
                    <a:pt x="36" y="17"/>
                  </a:lnTo>
                  <a:lnTo>
                    <a:pt x="38" y="13"/>
                  </a:lnTo>
                  <a:lnTo>
                    <a:pt x="41" y="9"/>
                  </a:lnTo>
                  <a:lnTo>
                    <a:pt x="44" y="6"/>
                  </a:lnTo>
                  <a:lnTo>
                    <a:pt x="49" y="3"/>
                  </a:lnTo>
                  <a:lnTo>
                    <a:pt x="44" y="1"/>
                  </a:lnTo>
                  <a:lnTo>
                    <a:pt x="40" y="0"/>
                  </a:lnTo>
                  <a:lnTo>
                    <a:pt x="33" y="0"/>
                  </a:lnTo>
                  <a:lnTo>
                    <a:pt x="27" y="0"/>
                  </a:lnTo>
                  <a:lnTo>
                    <a:pt x="22" y="1"/>
                  </a:lnTo>
                  <a:lnTo>
                    <a:pt x="18"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5" y="122"/>
                  </a:lnTo>
                  <a:lnTo>
                    <a:pt x="31" y="121"/>
                  </a:lnTo>
                  <a:lnTo>
                    <a:pt x="36" y="121"/>
                  </a:lnTo>
                  <a:lnTo>
                    <a:pt x="40" y="118"/>
                  </a:lnTo>
                  <a:lnTo>
                    <a:pt x="44" y="116"/>
                  </a:lnTo>
                  <a:lnTo>
                    <a:pt x="46" y="112"/>
                  </a:lnTo>
                  <a:lnTo>
                    <a:pt x="46" y="109"/>
                  </a:lnTo>
                  <a:lnTo>
                    <a:pt x="46" y="105"/>
                  </a:lnTo>
                  <a:lnTo>
                    <a:pt x="46" y="100"/>
                  </a:lnTo>
                  <a:lnTo>
                    <a:pt x="45" y="94"/>
                  </a:lnTo>
                  <a:lnTo>
                    <a:pt x="43" y="86"/>
                  </a:lnTo>
                  <a:lnTo>
                    <a:pt x="36"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0" name="Freeform 109"/>
            <p:cNvSpPr>
              <a:spLocks/>
            </p:cNvSpPr>
            <p:nvPr/>
          </p:nvSpPr>
          <p:spPr bwMode="auto">
            <a:xfrm>
              <a:off x="3377" y="1890"/>
              <a:ext cx="49" cy="119"/>
            </a:xfrm>
            <a:custGeom>
              <a:avLst/>
              <a:gdLst>
                <a:gd name="T0" fmla="*/ 34 w 49"/>
                <a:gd name="T1" fmla="*/ 43 h 119"/>
                <a:gd name="T2" fmla="*/ 33 w 49"/>
                <a:gd name="T3" fmla="*/ 37 h 119"/>
                <a:gd name="T4" fmla="*/ 33 w 49"/>
                <a:gd name="T5" fmla="*/ 29 h 119"/>
                <a:gd name="T6" fmla="*/ 33 w 49"/>
                <a:gd name="T7" fmla="*/ 22 h 119"/>
                <a:gd name="T8" fmla="*/ 34 w 49"/>
                <a:gd name="T9" fmla="*/ 17 h 119"/>
                <a:gd name="T10" fmla="*/ 37 w 49"/>
                <a:gd name="T11" fmla="*/ 12 h 119"/>
                <a:gd name="T12" fmla="*/ 39 w 49"/>
                <a:gd name="T13" fmla="*/ 9 h 119"/>
                <a:gd name="T14" fmla="*/ 42 w 49"/>
                <a:gd name="T15" fmla="*/ 6 h 119"/>
                <a:gd name="T16" fmla="*/ 48 w 49"/>
                <a:gd name="T17" fmla="*/ 3 h 119"/>
                <a:gd name="T18" fmla="*/ 43 w 49"/>
                <a:gd name="T19" fmla="*/ 1 h 119"/>
                <a:gd name="T20" fmla="*/ 38 w 49"/>
                <a:gd name="T21" fmla="*/ 0 h 119"/>
                <a:gd name="T22" fmla="*/ 32 w 49"/>
                <a:gd name="T23" fmla="*/ 0 h 119"/>
                <a:gd name="T24" fmla="*/ 26 w 49"/>
                <a:gd name="T25" fmla="*/ 0 h 119"/>
                <a:gd name="T26" fmla="*/ 21 w 49"/>
                <a:gd name="T27" fmla="*/ 2 h 119"/>
                <a:gd name="T28" fmla="*/ 16 w 49"/>
                <a:gd name="T29" fmla="*/ 3 h 119"/>
                <a:gd name="T30" fmla="*/ 11 w 49"/>
                <a:gd name="T31" fmla="*/ 4 h 119"/>
                <a:gd name="T32" fmla="*/ 7 w 49"/>
                <a:gd name="T33" fmla="*/ 6 h 119"/>
                <a:gd name="T34" fmla="*/ 2 w 49"/>
                <a:gd name="T35" fmla="*/ 8 h 119"/>
                <a:gd name="T36" fmla="*/ 1 w 49"/>
                <a:gd name="T37" fmla="*/ 12 h 119"/>
                <a:gd name="T38" fmla="*/ 0 w 49"/>
                <a:gd name="T39" fmla="*/ 15 h 119"/>
                <a:gd name="T40" fmla="*/ 0 w 49"/>
                <a:gd name="T41" fmla="*/ 18 h 119"/>
                <a:gd name="T42" fmla="*/ 0 w 49"/>
                <a:gd name="T43" fmla="*/ 22 h 119"/>
                <a:gd name="T44" fmla="*/ 3 w 49"/>
                <a:gd name="T45" fmla="*/ 62 h 119"/>
                <a:gd name="T46" fmla="*/ 10 w 49"/>
                <a:gd name="T47" fmla="*/ 98 h 119"/>
                <a:gd name="T48" fmla="*/ 9 w 49"/>
                <a:gd name="T49" fmla="*/ 103 h 119"/>
                <a:gd name="T50" fmla="*/ 10 w 49"/>
                <a:gd name="T51" fmla="*/ 105 h 119"/>
                <a:gd name="T52" fmla="*/ 10 w 49"/>
                <a:gd name="T53" fmla="*/ 107 h 119"/>
                <a:gd name="T54" fmla="*/ 8 w 49"/>
                <a:gd name="T55" fmla="*/ 110 h 119"/>
                <a:gd name="T56" fmla="*/ 5 w 49"/>
                <a:gd name="T57" fmla="*/ 111 h 119"/>
                <a:gd name="T58" fmla="*/ 16 w 49"/>
                <a:gd name="T59" fmla="*/ 115 h 119"/>
                <a:gd name="T60" fmla="*/ 25 w 49"/>
                <a:gd name="T61" fmla="*/ 118 h 119"/>
                <a:gd name="T62" fmla="*/ 30 w 49"/>
                <a:gd name="T63" fmla="*/ 118 h 119"/>
                <a:gd name="T64" fmla="*/ 34 w 49"/>
                <a:gd name="T65" fmla="*/ 117 h 119"/>
                <a:gd name="T66" fmla="*/ 37 w 49"/>
                <a:gd name="T67" fmla="*/ 116 h 119"/>
                <a:gd name="T68" fmla="*/ 41 w 49"/>
                <a:gd name="T69" fmla="*/ 114 h 119"/>
                <a:gd name="T70" fmla="*/ 44 w 49"/>
                <a:gd name="T71" fmla="*/ 112 h 119"/>
                <a:gd name="T72" fmla="*/ 44 w 49"/>
                <a:gd name="T73" fmla="*/ 110 h 119"/>
                <a:gd name="T74" fmla="*/ 44 w 49"/>
                <a:gd name="T75" fmla="*/ 107 h 119"/>
                <a:gd name="T76" fmla="*/ 44 w 49"/>
                <a:gd name="T77" fmla="*/ 104 h 119"/>
                <a:gd name="T78" fmla="*/ 43 w 49"/>
                <a:gd name="T79" fmla="*/ 99 h 119"/>
                <a:gd name="T80" fmla="*/ 41 w 49"/>
                <a:gd name="T81" fmla="*/ 92 h 119"/>
                <a:gd name="T82" fmla="*/ 39 w 49"/>
                <a:gd name="T83" fmla="*/ 85 h 119"/>
                <a:gd name="T84" fmla="*/ 34 w 49"/>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
                <a:gd name="T130" fmla="*/ 0 h 119"/>
                <a:gd name="T131" fmla="*/ 49 w 49"/>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 h="119">
                  <a:moveTo>
                    <a:pt x="34" y="43"/>
                  </a:moveTo>
                  <a:lnTo>
                    <a:pt x="33" y="37"/>
                  </a:lnTo>
                  <a:lnTo>
                    <a:pt x="33" y="29"/>
                  </a:lnTo>
                  <a:lnTo>
                    <a:pt x="33" y="22"/>
                  </a:lnTo>
                  <a:lnTo>
                    <a:pt x="34" y="17"/>
                  </a:lnTo>
                  <a:lnTo>
                    <a:pt x="37" y="12"/>
                  </a:lnTo>
                  <a:lnTo>
                    <a:pt x="39" y="9"/>
                  </a:lnTo>
                  <a:lnTo>
                    <a:pt x="42" y="6"/>
                  </a:lnTo>
                  <a:lnTo>
                    <a:pt x="48" y="3"/>
                  </a:lnTo>
                  <a:lnTo>
                    <a:pt x="43" y="1"/>
                  </a:lnTo>
                  <a:lnTo>
                    <a:pt x="38" y="0"/>
                  </a:lnTo>
                  <a:lnTo>
                    <a:pt x="32" y="0"/>
                  </a:lnTo>
                  <a:lnTo>
                    <a:pt x="26" y="0"/>
                  </a:lnTo>
                  <a:lnTo>
                    <a:pt x="21" y="2"/>
                  </a:lnTo>
                  <a:lnTo>
                    <a:pt x="16" y="3"/>
                  </a:lnTo>
                  <a:lnTo>
                    <a:pt x="11" y="4"/>
                  </a:lnTo>
                  <a:lnTo>
                    <a:pt x="7" y="6"/>
                  </a:lnTo>
                  <a:lnTo>
                    <a:pt x="2" y="8"/>
                  </a:lnTo>
                  <a:lnTo>
                    <a:pt x="1" y="12"/>
                  </a:lnTo>
                  <a:lnTo>
                    <a:pt x="0" y="15"/>
                  </a:lnTo>
                  <a:lnTo>
                    <a:pt x="0" y="18"/>
                  </a:lnTo>
                  <a:lnTo>
                    <a:pt x="0" y="22"/>
                  </a:lnTo>
                  <a:lnTo>
                    <a:pt x="3" y="62"/>
                  </a:lnTo>
                  <a:lnTo>
                    <a:pt x="10" y="98"/>
                  </a:lnTo>
                  <a:lnTo>
                    <a:pt x="9" y="103"/>
                  </a:lnTo>
                  <a:lnTo>
                    <a:pt x="10" y="105"/>
                  </a:lnTo>
                  <a:lnTo>
                    <a:pt x="10" y="107"/>
                  </a:lnTo>
                  <a:lnTo>
                    <a:pt x="8" y="110"/>
                  </a:lnTo>
                  <a:lnTo>
                    <a:pt x="5" y="111"/>
                  </a:lnTo>
                  <a:lnTo>
                    <a:pt x="16" y="115"/>
                  </a:lnTo>
                  <a:lnTo>
                    <a:pt x="25" y="118"/>
                  </a:lnTo>
                  <a:lnTo>
                    <a:pt x="30" y="118"/>
                  </a:lnTo>
                  <a:lnTo>
                    <a:pt x="34" y="117"/>
                  </a:lnTo>
                  <a:lnTo>
                    <a:pt x="37" y="116"/>
                  </a:lnTo>
                  <a:lnTo>
                    <a:pt x="41" y="114"/>
                  </a:lnTo>
                  <a:lnTo>
                    <a:pt x="44" y="112"/>
                  </a:lnTo>
                  <a:lnTo>
                    <a:pt x="44" y="110"/>
                  </a:lnTo>
                  <a:lnTo>
                    <a:pt x="44" y="107"/>
                  </a:lnTo>
                  <a:lnTo>
                    <a:pt x="44" y="104"/>
                  </a:lnTo>
                  <a:lnTo>
                    <a:pt x="43" y="99"/>
                  </a:lnTo>
                  <a:lnTo>
                    <a:pt x="41" y="92"/>
                  </a:lnTo>
                  <a:lnTo>
                    <a:pt x="39" y="85"/>
                  </a:lnTo>
                  <a:lnTo>
                    <a:pt x="34"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1" name="Freeform 110"/>
            <p:cNvSpPr>
              <a:spLocks/>
            </p:cNvSpPr>
            <p:nvPr/>
          </p:nvSpPr>
          <p:spPr bwMode="auto">
            <a:xfrm>
              <a:off x="3822" y="1668"/>
              <a:ext cx="50" cy="123"/>
            </a:xfrm>
            <a:custGeom>
              <a:avLst/>
              <a:gdLst>
                <a:gd name="T0" fmla="*/ 36 w 50"/>
                <a:gd name="T1" fmla="*/ 45 h 123"/>
                <a:gd name="T2" fmla="*/ 35 w 50"/>
                <a:gd name="T3" fmla="*/ 37 h 123"/>
                <a:gd name="T4" fmla="*/ 33 w 50"/>
                <a:gd name="T5" fmla="*/ 29 h 123"/>
                <a:gd name="T6" fmla="*/ 35 w 50"/>
                <a:gd name="T7" fmla="*/ 22 h 123"/>
                <a:gd name="T8" fmla="*/ 36 w 50"/>
                <a:gd name="T9" fmla="*/ 17 h 123"/>
                <a:gd name="T10" fmla="*/ 38 w 50"/>
                <a:gd name="T11" fmla="*/ 13 h 123"/>
                <a:gd name="T12" fmla="*/ 41 w 50"/>
                <a:gd name="T13" fmla="*/ 9 h 123"/>
                <a:gd name="T14" fmla="*/ 44 w 50"/>
                <a:gd name="T15" fmla="*/ 6 h 123"/>
                <a:gd name="T16" fmla="*/ 49 w 50"/>
                <a:gd name="T17" fmla="*/ 3 h 123"/>
                <a:gd name="T18" fmla="*/ 44 w 50"/>
                <a:gd name="T19" fmla="*/ 1 h 123"/>
                <a:gd name="T20" fmla="*/ 40 w 50"/>
                <a:gd name="T21" fmla="*/ 0 h 123"/>
                <a:gd name="T22" fmla="*/ 33 w 50"/>
                <a:gd name="T23" fmla="*/ 0 h 123"/>
                <a:gd name="T24" fmla="*/ 27 w 50"/>
                <a:gd name="T25" fmla="*/ 0 h 123"/>
                <a:gd name="T26" fmla="*/ 22 w 50"/>
                <a:gd name="T27" fmla="*/ 1 h 123"/>
                <a:gd name="T28" fmla="*/ 18 w 50"/>
                <a:gd name="T29" fmla="*/ 3 h 123"/>
                <a:gd name="T30" fmla="*/ 13 w 50"/>
                <a:gd name="T31" fmla="*/ 4 h 123"/>
                <a:gd name="T32" fmla="*/ 7 w 50"/>
                <a:gd name="T33" fmla="*/ 6 h 123"/>
                <a:gd name="T34" fmla="*/ 4 w 50"/>
                <a:gd name="T35" fmla="*/ 8 h 123"/>
                <a:gd name="T36" fmla="*/ 1 w 50"/>
                <a:gd name="T37" fmla="*/ 11 h 123"/>
                <a:gd name="T38" fmla="*/ 0 w 50"/>
                <a:gd name="T39" fmla="*/ 15 h 123"/>
                <a:gd name="T40" fmla="*/ 0 w 50"/>
                <a:gd name="T41" fmla="*/ 19 h 123"/>
                <a:gd name="T42" fmla="*/ 0 w 50"/>
                <a:gd name="T43" fmla="*/ 22 h 123"/>
                <a:gd name="T44" fmla="*/ 4 w 50"/>
                <a:gd name="T45" fmla="*/ 63 h 123"/>
                <a:gd name="T46" fmla="*/ 9 w 50"/>
                <a:gd name="T47" fmla="*/ 99 h 123"/>
                <a:gd name="T48" fmla="*/ 11 w 50"/>
                <a:gd name="T49" fmla="*/ 103 h 123"/>
                <a:gd name="T50" fmla="*/ 10 w 50"/>
                <a:gd name="T51" fmla="*/ 106 h 123"/>
                <a:gd name="T52" fmla="*/ 9 w 50"/>
                <a:gd name="T53" fmla="*/ 108 h 123"/>
                <a:gd name="T54" fmla="*/ 7 w 50"/>
                <a:gd name="T55" fmla="*/ 111 h 123"/>
                <a:gd name="T56" fmla="*/ 4 w 50"/>
                <a:gd name="T57" fmla="*/ 114 h 123"/>
                <a:gd name="T58" fmla="*/ 14 w 50"/>
                <a:gd name="T59" fmla="*/ 119 h 123"/>
                <a:gd name="T60" fmla="*/ 25 w 50"/>
                <a:gd name="T61" fmla="*/ 122 h 123"/>
                <a:gd name="T62" fmla="*/ 31 w 50"/>
                <a:gd name="T63" fmla="*/ 121 h 123"/>
                <a:gd name="T64" fmla="*/ 36 w 50"/>
                <a:gd name="T65" fmla="*/ 121 h 123"/>
                <a:gd name="T66" fmla="*/ 40 w 50"/>
                <a:gd name="T67" fmla="*/ 118 h 123"/>
                <a:gd name="T68" fmla="*/ 44 w 50"/>
                <a:gd name="T69" fmla="*/ 116 h 123"/>
                <a:gd name="T70" fmla="*/ 46 w 50"/>
                <a:gd name="T71" fmla="*/ 112 h 123"/>
                <a:gd name="T72" fmla="*/ 46 w 50"/>
                <a:gd name="T73" fmla="*/ 109 h 123"/>
                <a:gd name="T74" fmla="*/ 46 w 50"/>
                <a:gd name="T75" fmla="*/ 105 h 123"/>
                <a:gd name="T76" fmla="*/ 46 w 50"/>
                <a:gd name="T77" fmla="*/ 100 h 123"/>
                <a:gd name="T78" fmla="*/ 45 w 50"/>
                <a:gd name="T79" fmla="*/ 94 h 123"/>
                <a:gd name="T80" fmla="*/ 43 w 50"/>
                <a:gd name="T81" fmla="*/ 86 h 123"/>
                <a:gd name="T82" fmla="*/ 36 w 50"/>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
                <a:gd name="T127" fmla="*/ 0 h 123"/>
                <a:gd name="T128" fmla="*/ 50 w 50"/>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 h="123">
                  <a:moveTo>
                    <a:pt x="36" y="45"/>
                  </a:moveTo>
                  <a:lnTo>
                    <a:pt x="35" y="37"/>
                  </a:lnTo>
                  <a:lnTo>
                    <a:pt x="33" y="29"/>
                  </a:lnTo>
                  <a:lnTo>
                    <a:pt x="35" y="22"/>
                  </a:lnTo>
                  <a:lnTo>
                    <a:pt x="36" y="17"/>
                  </a:lnTo>
                  <a:lnTo>
                    <a:pt x="38" y="13"/>
                  </a:lnTo>
                  <a:lnTo>
                    <a:pt x="41" y="9"/>
                  </a:lnTo>
                  <a:lnTo>
                    <a:pt x="44" y="6"/>
                  </a:lnTo>
                  <a:lnTo>
                    <a:pt x="49" y="3"/>
                  </a:lnTo>
                  <a:lnTo>
                    <a:pt x="44" y="1"/>
                  </a:lnTo>
                  <a:lnTo>
                    <a:pt x="40" y="0"/>
                  </a:lnTo>
                  <a:lnTo>
                    <a:pt x="33" y="0"/>
                  </a:lnTo>
                  <a:lnTo>
                    <a:pt x="27" y="0"/>
                  </a:lnTo>
                  <a:lnTo>
                    <a:pt x="22" y="1"/>
                  </a:lnTo>
                  <a:lnTo>
                    <a:pt x="18"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5" y="122"/>
                  </a:lnTo>
                  <a:lnTo>
                    <a:pt x="31" y="121"/>
                  </a:lnTo>
                  <a:lnTo>
                    <a:pt x="36" y="121"/>
                  </a:lnTo>
                  <a:lnTo>
                    <a:pt x="40" y="118"/>
                  </a:lnTo>
                  <a:lnTo>
                    <a:pt x="44" y="116"/>
                  </a:lnTo>
                  <a:lnTo>
                    <a:pt x="46" y="112"/>
                  </a:lnTo>
                  <a:lnTo>
                    <a:pt x="46" y="109"/>
                  </a:lnTo>
                  <a:lnTo>
                    <a:pt x="46" y="105"/>
                  </a:lnTo>
                  <a:lnTo>
                    <a:pt x="46" y="100"/>
                  </a:lnTo>
                  <a:lnTo>
                    <a:pt x="45" y="94"/>
                  </a:lnTo>
                  <a:lnTo>
                    <a:pt x="43" y="86"/>
                  </a:lnTo>
                  <a:lnTo>
                    <a:pt x="36"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2" name="Freeform 111"/>
            <p:cNvSpPr>
              <a:spLocks/>
            </p:cNvSpPr>
            <p:nvPr/>
          </p:nvSpPr>
          <p:spPr bwMode="auto">
            <a:xfrm>
              <a:off x="3673" y="1739"/>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3" name="Freeform 112"/>
            <p:cNvSpPr>
              <a:spLocks/>
            </p:cNvSpPr>
            <p:nvPr/>
          </p:nvSpPr>
          <p:spPr bwMode="auto">
            <a:xfrm>
              <a:off x="4122" y="1521"/>
              <a:ext cx="49" cy="122"/>
            </a:xfrm>
            <a:custGeom>
              <a:avLst/>
              <a:gdLst>
                <a:gd name="T0" fmla="*/ 35 w 49"/>
                <a:gd name="T1" fmla="*/ 45 h 122"/>
                <a:gd name="T2" fmla="*/ 34 w 49"/>
                <a:gd name="T3" fmla="*/ 37 h 122"/>
                <a:gd name="T4" fmla="*/ 32 w 49"/>
                <a:gd name="T5" fmla="*/ 29 h 122"/>
                <a:gd name="T6" fmla="*/ 34 w 49"/>
                <a:gd name="T7" fmla="*/ 22 h 122"/>
                <a:gd name="T8" fmla="*/ 35 w 49"/>
                <a:gd name="T9" fmla="*/ 17 h 122"/>
                <a:gd name="T10" fmla="*/ 37 w 49"/>
                <a:gd name="T11" fmla="*/ 13 h 122"/>
                <a:gd name="T12" fmla="*/ 40 w 49"/>
                <a:gd name="T13" fmla="*/ 9 h 122"/>
                <a:gd name="T14" fmla="*/ 43 w 49"/>
                <a:gd name="T15" fmla="*/ 6 h 122"/>
                <a:gd name="T16" fmla="*/ 48 w 49"/>
                <a:gd name="T17" fmla="*/ 3 h 122"/>
                <a:gd name="T18" fmla="*/ 43 w 49"/>
                <a:gd name="T19" fmla="*/ 1 h 122"/>
                <a:gd name="T20" fmla="*/ 39 w 49"/>
                <a:gd name="T21" fmla="*/ 0 h 122"/>
                <a:gd name="T22" fmla="*/ 32 w 49"/>
                <a:gd name="T23" fmla="*/ 0 h 122"/>
                <a:gd name="T24" fmla="*/ 27 w 49"/>
                <a:gd name="T25" fmla="*/ 0 h 122"/>
                <a:gd name="T26" fmla="*/ 22 w 49"/>
                <a:gd name="T27" fmla="*/ 1 h 122"/>
                <a:gd name="T28" fmla="*/ 17 w 49"/>
                <a:gd name="T29" fmla="*/ 3 h 122"/>
                <a:gd name="T30" fmla="*/ 13 w 49"/>
                <a:gd name="T31" fmla="*/ 4 h 122"/>
                <a:gd name="T32" fmla="*/ 7 w 49"/>
                <a:gd name="T33" fmla="*/ 6 h 122"/>
                <a:gd name="T34" fmla="*/ 4 w 49"/>
                <a:gd name="T35" fmla="*/ 8 h 122"/>
                <a:gd name="T36" fmla="*/ 1 w 49"/>
                <a:gd name="T37" fmla="*/ 11 h 122"/>
                <a:gd name="T38" fmla="*/ 0 w 49"/>
                <a:gd name="T39" fmla="*/ 15 h 122"/>
                <a:gd name="T40" fmla="*/ 0 w 49"/>
                <a:gd name="T41" fmla="*/ 19 h 122"/>
                <a:gd name="T42" fmla="*/ 0 w 49"/>
                <a:gd name="T43" fmla="*/ 22 h 122"/>
                <a:gd name="T44" fmla="*/ 4 w 49"/>
                <a:gd name="T45" fmla="*/ 63 h 122"/>
                <a:gd name="T46" fmla="*/ 9 w 49"/>
                <a:gd name="T47" fmla="*/ 98 h 122"/>
                <a:gd name="T48" fmla="*/ 11 w 49"/>
                <a:gd name="T49" fmla="*/ 102 h 122"/>
                <a:gd name="T50" fmla="*/ 10 w 49"/>
                <a:gd name="T51" fmla="*/ 105 h 122"/>
                <a:gd name="T52" fmla="*/ 9 w 49"/>
                <a:gd name="T53" fmla="*/ 107 h 122"/>
                <a:gd name="T54" fmla="*/ 7 w 49"/>
                <a:gd name="T55" fmla="*/ 110 h 122"/>
                <a:gd name="T56" fmla="*/ 4 w 49"/>
                <a:gd name="T57" fmla="*/ 113 h 122"/>
                <a:gd name="T58" fmla="*/ 14 w 49"/>
                <a:gd name="T59" fmla="*/ 118 h 122"/>
                <a:gd name="T60" fmla="*/ 24 w 49"/>
                <a:gd name="T61" fmla="*/ 121 h 122"/>
                <a:gd name="T62" fmla="*/ 31 w 49"/>
                <a:gd name="T63" fmla="*/ 120 h 122"/>
                <a:gd name="T64" fmla="*/ 35 w 49"/>
                <a:gd name="T65" fmla="*/ 120 h 122"/>
                <a:gd name="T66" fmla="*/ 39 w 49"/>
                <a:gd name="T67" fmla="*/ 117 h 122"/>
                <a:gd name="T68" fmla="*/ 43 w 49"/>
                <a:gd name="T69" fmla="*/ 115 h 122"/>
                <a:gd name="T70" fmla="*/ 45 w 49"/>
                <a:gd name="T71" fmla="*/ 111 h 122"/>
                <a:gd name="T72" fmla="*/ 45 w 49"/>
                <a:gd name="T73" fmla="*/ 108 h 122"/>
                <a:gd name="T74" fmla="*/ 45 w 49"/>
                <a:gd name="T75" fmla="*/ 104 h 122"/>
                <a:gd name="T76" fmla="*/ 45 w 49"/>
                <a:gd name="T77" fmla="*/ 100 h 122"/>
                <a:gd name="T78" fmla="*/ 44 w 49"/>
                <a:gd name="T79" fmla="*/ 94 h 122"/>
                <a:gd name="T80" fmla="*/ 42 w 49"/>
                <a:gd name="T81" fmla="*/ 85 h 122"/>
                <a:gd name="T82" fmla="*/ 35 w 49"/>
                <a:gd name="T83" fmla="*/ 4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2"/>
                <a:gd name="T128" fmla="*/ 49 w 49"/>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2">
                  <a:moveTo>
                    <a:pt x="35" y="45"/>
                  </a:moveTo>
                  <a:lnTo>
                    <a:pt x="34" y="37"/>
                  </a:lnTo>
                  <a:lnTo>
                    <a:pt x="32" y="29"/>
                  </a:lnTo>
                  <a:lnTo>
                    <a:pt x="34" y="22"/>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9"/>
                  </a:lnTo>
                  <a:lnTo>
                    <a:pt x="0" y="22"/>
                  </a:lnTo>
                  <a:lnTo>
                    <a:pt x="4" y="63"/>
                  </a:lnTo>
                  <a:lnTo>
                    <a:pt x="9" y="98"/>
                  </a:lnTo>
                  <a:lnTo>
                    <a:pt x="11" y="102"/>
                  </a:lnTo>
                  <a:lnTo>
                    <a:pt x="10" y="105"/>
                  </a:lnTo>
                  <a:lnTo>
                    <a:pt x="9" y="107"/>
                  </a:lnTo>
                  <a:lnTo>
                    <a:pt x="7" y="110"/>
                  </a:lnTo>
                  <a:lnTo>
                    <a:pt x="4" y="113"/>
                  </a:lnTo>
                  <a:lnTo>
                    <a:pt x="14" y="118"/>
                  </a:lnTo>
                  <a:lnTo>
                    <a:pt x="24" y="121"/>
                  </a:lnTo>
                  <a:lnTo>
                    <a:pt x="31" y="120"/>
                  </a:lnTo>
                  <a:lnTo>
                    <a:pt x="35" y="120"/>
                  </a:lnTo>
                  <a:lnTo>
                    <a:pt x="39" y="117"/>
                  </a:lnTo>
                  <a:lnTo>
                    <a:pt x="43" y="115"/>
                  </a:lnTo>
                  <a:lnTo>
                    <a:pt x="45" y="111"/>
                  </a:lnTo>
                  <a:lnTo>
                    <a:pt x="45" y="108"/>
                  </a:lnTo>
                  <a:lnTo>
                    <a:pt x="45" y="104"/>
                  </a:lnTo>
                  <a:lnTo>
                    <a:pt x="45" y="100"/>
                  </a:lnTo>
                  <a:lnTo>
                    <a:pt x="44" y="94"/>
                  </a:lnTo>
                  <a:lnTo>
                    <a:pt x="42" y="85"/>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4" name="Freeform 113"/>
            <p:cNvSpPr>
              <a:spLocks/>
            </p:cNvSpPr>
            <p:nvPr/>
          </p:nvSpPr>
          <p:spPr bwMode="auto">
            <a:xfrm>
              <a:off x="3976" y="1595"/>
              <a:ext cx="49" cy="120"/>
            </a:xfrm>
            <a:custGeom>
              <a:avLst/>
              <a:gdLst>
                <a:gd name="T0" fmla="*/ 34 w 49"/>
                <a:gd name="T1" fmla="*/ 44 h 120"/>
                <a:gd name="T2" fmla="*/ 33 w 49"/>
                <a:gd name="T3" fmla="*/ 37 h 120"/>
                <a:gd name="T4" fmla="*/ 33 w 49"/>
                <a:gd name="T5" fmla="*/ 29 h 120"/>
                <a:gd name="T6" fmla="*/ 33 w 49"/>
                <a:gd name="T7" fmla="*/ 22 h 120"/>
                <a:gd name="T8" fmla="*/ 34 w 49"/>
                <a:gd name="T9" fmla="*/ 17 h 120"/>
                <a:gd name="T10" fmla="*/ 37 w 49"/>
                <a:gd name="T11" fmla="*/ 13 h 120"/>
                <a:gd name="T12" fmla="*/ 39 w 49"/>
                <a:gd name="T13" fmla="*/ 9 h 120"/>
                <a:gd name="T14" fmla="*/ 42 w 49"/>
                <a:gd name="T15" fmla="*/ 6 h 120"/>
                <a:gd name="T16" fmla="*/ 48 w 49"/>
                <a:gd name="T17" fmla="*/ 3 h 120"/>
                <a:gd name="T18" fmla="*/ 43 w 49"/>
                <a:gd name="T19" fmla="*/ 1 h 120"/>
                <a:gd name="T20" fmla="*/ 38 w 49"/>
                <a:gd name="T21" fmla="*/ 0 h 120"/>
                <a:gd name="T22" fmla="*/ 32 w 49"/>
                <a:gd name="T23" fmla="*/ 0 h 120"/>
                <a:gd name="T24" fmla="*/ 26 w 49"/>
                <a:gd name="T25" fmla="*/ 0 h 120"/>
                <a:gd name="T26" fmla="*/ 21 w 49"/>
                <a:gd name="T27" fmla="*/ 2 h 120"/>
                <a:gd name="T28" fmla="*/ 16 w 49"/>
                <a:gd name="T29" fmla="*/ 3 h 120"/>
                <a:gd name="T30" fmla="*/ 11 w 49"/>
                <a:gd name="T31" fmla="*/ 4 h 120"/>
                <a:gd name="T32" fmla="*/ 7 w 49"/>
                <a:gd name="T33" fmla="*/ 7 h 120"/>
                <a:gd name="T34" fmla="*/ 2 w 49"/>
                <a:gd name="T35" fmla="*/ 8 h 120"/>
                <a:gd name="T36" fmla="*/ 1 w 49"/>
                <a:gd name="T37" fmla="*/ 12 h 120"/>
                <a:gd name="T38" fmla="*/ 0 w 49"/>
                <a:gd name="T39" fmla="*/ 15 h 120"/>
                <a:gd name="T40" fmla="*/ 0 w 49"/>
                <a:gd name="T41" fmla="*/ 18 h 120"/>
                <a:gd name="T42" fmla="*/ 0 w 49"/>
                <a:gd name="T43" fmla="*/ 22 h 120"/>
                <a:gd name="T44" fmla="*/ 3 w 49"/>
                <a:gd name="T45" fmla="*/ 63 h 120"/>
                <a:gd name="T46" fmla="*/ 10 w 49"/>
                <a:gd name="T47" fmla="*/ 98 h 120"/>
                <a:gd name="T48" fmla="*/ 9 w 49"/>
                <a:gd name="T49" fmla="*/ 104 h 120"/>
                <a:gd name="T50" fmla="*/ 10 w 49"/>
                <a:gd name="T51" fmla="*/ 105 h 120"/>
                <a:gd name="T52" fmla="*/ 10 w 49"/>
                <a:gd name="T53" fmla="*/ 108 h 120"/>
                <a:gd name="T54" fmla="*/ 8 w 49"/>
                <a:gd name="T55" fmla="*/ 111 h 120"/>
                <a:gd name="T56" fmla="*/ 5 w 49"/>
                <a:gd name="T57" fmla="*/ 112 h 120"/>
                <a:gd name="T58" fmla="*/ 16 w 49"/>
                <a:gd name="T59" fmla="*/ 116 h 120"/>
                <a:gd name="T60" fmla="*/ 25 w 49"/>
                <a:gd name="T61" fmla="*/ 119 h 120"/>
                <a:gd name="T62" fmla="*/ 30 w 49"/>
                <a:gd name="T63" fmla="*/ 119 h 120"/>
                <a:gd name="T64" fmla="*/ 34 w 49"/>
                <a:gd name="T65" fmla="*/ 118 h 120"/>
                <a:gd name="T66" fmla="*/ 37 w 49"/>
                <a:gd name="T67" fmla="*/ 117 h 120"/>
                <a:gd name="T68" fmla="*/ 41 w 49"/>
                <a:gd name="T69" fmla="*/ 115 h 120"/>
                <a:gd name="T70" fmla="*/ 44 w 49"/>
                <a:gd name="T71" fmla="*/ 113 h 120"/>
                <a:gd name="T72" fmla="*/ 44 w 49"/>
                <a:gd name="T73" fmla="*/ 111 h 120"/>
                <a:gd name="T74" fmla="*/ 44 w 49"/>
                <a:gd name="T75" fmla="*/ 108 h 120"/>
                <a:gd name="T76" fmla="*/ 44 w 49"/>
                <a:gd name="T77" fmla="*/ 105 h 120"/>
                <a:gd name="T78" fmla="*/ 43 w 49"/>
                <a:gd name="T79" fmla="*/ 100 h 120"/>
                <a:gd name="T80" fmla="*/ 41 w 49"/>
                <a:gd name="T81" fmla="*/ 93 h 120"/>
                <a:gd name="T82" fmla="*/ 39 w 49"/>
                <a:gd name="T83" fmla="*/ 85 h 120"/>
                <a:gd name="T84" fmla="*/ 34 w 49"/>
                <a:gd name="T85" fmla="*/ 44 h 1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
                <a:gd name="T130" fmla="*/ 0 h 120"/>
                <a:gd name="T131" fmla="*/ 49 w 49"/>
                <a:gd name="T132" fmla="*/ 120 h 1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 h="120">
                  <a:moveTo>
                    <a:pt x="34" y="44"/>
                  </a:moveTo>
                  <a:lnTo>
                    <a:pt x="33" y="37"/>
                  </a:lnTo>
                  <a:lnTo>
                    <a:pt x="33" y="29"/>
                  </a:lnTo>
                  <a:lnTo>
                    <a:pt x="33" y="22"/>
                  </a:lnTo>
                  <a:lnTo>
                    <a:pt x="34" y="17"/>
                  </a:lnTo>
                  <a:lnTo>
                    <a:pt x="37" y="13"/>
                  </a:lnTo>
                  <a:lnTo>
                    <a:pt x="39" y="9"/>
                  </a:lnTo>
                  <a:lnTo>
                    <a:pt x="42" y="6"/>
                  </a:lnTo>
                  <a:lnTo>
                    <a:pt x="48" y="3"/>
                  </a:lnTo>
                  <a:lnTo>
                    <a:pt x="43" y="1"/>
                  </a:lnTo>
                  <a:lnTo>
                    <a:pt x="38" y="0"/>
                  </a:lnTo>
                  <a:lnTo>
                    <a:pt x="32" y="0"/>
                  </a:lnTo>
                  <a:lnTo>
                    <a:pt x="26" y="0"/>
                  </a:lnTo>
                  <a:lnTo>
                    <a:pt x="21" y="2"/>
                  </a:lnTo>
                  <a:lnTo>
                    <a:pt x="16" y="3"/>
                  </a:lnTo>
                  <a:lnTo>
                    <a:pt x="11" y="4"/>
                  </a:lnTo>
                  <a:lnTo>
                    <a:pt x="7" y="7"/>
                  </a:lnTo>
                  <a:lnTo>
                    <a:pt x="2" y="8"/>
                  </a:lnTo>
                  <a:lnTo>
                    <a:pt x="1" y="12"/>
                  </a:lnTo>
                  <a:lnTo>
                    <a:pt x="0" y="15"/>
                  </a:lnTo>
                  <a:lnTo>
                    <a:pt x="0" y="18"/>
                  </a:lnTo>
                  <a:lnTo>
                    <a:pt x="0" y="22"/>
                  </a:lnTo>
                  <a:lnTo>
                    <a:pt x="3" y="63"/>
                  </a:lnTo>
                  <a:lnTo>
                    <a:pt x="10" y="98"/>
                  </a:lnTo>
                  <a:lnTo>
                    <a:pt x="9" y="104"/>
                  </a:lnTo>
                  <a:lnTo>
                    <a:pt x="10" y="105"/>
                  </a:lnTo>
                  <a:lnTo>
                    <a:pt x="10" y="108"/>
                  </a:lnTo>
                  <a:lnTo>
                    <a:pt x="8" y="111"/>
                  </a:lnTo>
                  <a:lnTo>
                    <a:pt x="5" y="112"/>
                  </a:lnTo>
                  <a:lnTo>
                    <a:pt x="16" y="116"/>
                  </a:lnTo>
                  <a:lnTo>
                    <a:pt x="25" y="119"/>
                  </a:lnTo>
                  <a:lnTo>
                    <a:pt x="30" y="119"/>
                  </a:lnTo>
                  <a:lnTo>
                    <a:pt x="34" y="118"/>
                  </a:lnTo>
                  <a:lnTo>
                    <a:pt x="37" y="117"/>
                  </a:lnTo>
                  <a:lnTo>
                    <a:pt x="41" y="115"/>
                  </a:lnTo>
                  <a:lnTo>
                    <a:pt x="44" y="113"/>
                  </a:lnTo>
                  <a:lnTo>
                    <a:pt x="44" y="111"/>
                  </a:lnTo>
                  <a:lnTo>
                    <a:pt x="44" y="108"/>
                  </a:lnTo>
                  <a:lnTo>
                    <a:pt x="44" y="105"/>
                  </a:lnTo>
                  <a:lnTo>
                    <a:pt x="43" y="100"/>
                  </a:lnTo>
                  <a:lnTo>
                    <a:pt x="41" y="93"/>
                  </a:lnTo>
                  <a:lnTo>
                    <a:pt x="39" y="85"/>
                  </a:lnTo>
                  <a:lnTo>
                    <a:pt x="34"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5" name="Freeform 114"/>
            <p:cNvSpPr>
              <a:spLocks/>
            </p:cNvSpPr>
            <p:nvPr/>
          </p:nvSpPr>
          <p:spPr bwMode="auto">
            <a:xfrm>
              <a:off x="4422" y="1373"/>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6" name="Freeform 115"/>
            <p:cNvSpPr>
              <a:spLocks/>
            </p:cNvSpPr>
            <p:nvPr/>
          </p:nvSpPr>
          <p:spPr bwMode="auto">
            <a:xfrm>
              <a:off x="4274" y="1445"/>
              <a:ext cx="51" cy="122"/>
            </a:xfrm>
            <a:custGeom>
              <a:avLst/>
              <a:gdLst>
                <a:gd name="T0" fmla="*/ 35 w 51"/>
                <a:gd name="T1" fmla="*/ 45 h 122"/>
                <a:gd name="T2" fmla="*/ 34 w 51"/>
                <a:gd name="T3" fmla="*/ 38 h 122"/>
                <a:gd name="T4" fmla="*/ 35 w 51"/>
                <a:gd name="T5" fmla="*/ 30 h 122"/>
                <a:gd name="T6" fmla="*/ 35 w 51"/>
                <a:gd name="T7" fmla="*/ 22 h 122"/>
                <a:gd name="T8" fmla="*/ 36 w 51"/>
                <a:gd name="T9" fmla="*/ 18 h 122"/>
                <a:gd name="T10" fmla="*/ 38 w 51"/>
                <a:gd name="T11" fmla="*/ 13 h 122"/>
                <a:gd name="T12" fmla="*/ 40 w 51"/>
                <a:gd name="T13" fmla="*/ 9 h 122"/>
                <a:gd name="T14" fmla="*/ 43 w 51"/>
                <a:gd name="T15" fmla="*/ 6 h 122"/>
                <a:gd name="T16" fmla="*/ 50 w 51"/>
                <a:gd name="T17" fmla="*/ 3 h 122"/>
                <a:gd name="T18" fmla="*/ 45 w 51"/>
                <a:gd name="T19" fmla="*/ 1 h 122"/>
                <a:gd name="T20" fmla="*/ 40 w 51"/>
                <a:gd name="T21" fmla="*/ 0 h 122"/>
                <a:gd name="T22" fmla="*/ 33 w 51"/>
                <a:gd name="T23" fmla="*/ 0 h 122"/>
                <a:gd name="T24" fmla="*/ 27 w 51"/>
                <a:gd name="T25" fmla="*/ 0 h 122"/>
                <a:gd name="T26" fmla="*/ 22 w 51"/>
                <a:gd name="T27" fmla="*/ 2 h 122"/>
                <a:gd name="T28" fmla="*/ 17 w 51"/>
                <a:gd name="T29" fmla="*/ 3 h 122"/>
                <a:gd name="T30" fmla="*/ 12 w 51"/>
                <a:gd name="T31" fmla="*/ 4 h 122"/>
                <a:gd name="T32" fmla="*/ 7 w 51"/>
                <a:gd name="T33" fmla="*/ 7 h 122"/>
                <a:gd name="T34" fmla="*/ 3 w 51"/>
                <a:gd name="T35" fmla="*/ 9 h 122"/>
                <a:gd name="T36" fmla="*/ 2 w 51"/>
                <a:gd name="T37" fmla="*/ 12 h 122"/>
                <a:gd name="T38" fmla="*/ 1 w 51"/>
                <a:gd name="T39" fmla="*/ 15 h 122"/>
                <a:gd name="T40" fmla="*/ 0 w 51"/>
                <a:gd name="T41" fmla="*/ 18 h 122"/>
                <a:gd name="T42" fmla="*/ 1 w 51"/>
                <a:gd name="T43" fmla="*/ 23 h 122"/>
                <a:gd name="T44" fmla="*/ 3 w 51"/>
                <a:gd name="T45" fmla="*/ 64 h 122"/>
                <a:gd name="T46" fmla="*/ 10 w 51"/>
                <a:gd name="T47" fmla="*/ 100 h 122"/>
                <a:gd name="T48" fmla="*/ 10 w 51"/>
                <a:gd name="T49" fmla="*/ 105 h 122"/>
                <a:gd name="T50" fmla="*/ 11 w 51"/>
                <a:gd name="T51" fmla="*/ 107 h 122"/>
                <a:gd name="T52" fmla="*/ 11 w 51"/>
                <a:gd name="T53" fmla="*/ 110 h 122"/>
                <a:gd name="T54" fmla="*/ 9 w 51"/>
                <a:gd name="T55" fmla="*/ 112 h 122"/>
                <a:gd name="T56" fmla="*/ 6 w 51"/>
                <a:gd name="T57" fmla="*/ 114 h 122"/>
                <a:gd name="T58" fmla="*/ 17 w 51"/>
                <a:gd name="T59" fmla="*/ 118 h 122"/>
                <a:gd name="T60" fmla="*/ 26 w 51"/>
                <a:gd name="T61" fmla="*/ 121 h 122"/>
                <a:gd name="T62" fmla="*/ 31 w 51"/>
                <a:gd name="T63" fmla="*/ 121 h 122"/>
                <a:gd name="T64" fmla="*/ 35 w 51"/>
                <a:gd name="T65" fmla="*/ 120 h 122"/>
                <a:gd name="T66" fmla="*/ 39 w 51"/>
                <a:gd name="T67" fmla="*/ 119 h 122"/>
                <a:gd name="T68" fmla="*/ 43 w 51"/>
                <a:gd name="T69" fmla="*/ 117 h 122"/>
                <a:gd name="T70" fmla="*/ 45 w 51"/>
                <a:gd name="T71" fmla="*/ 115 h 122"/>
                <a:gd name="T72" fmla="*/ 46 w 51"/>
                <a:gd name="T73" fmla="*/ 112 h 122"/>
                <a:gd name="T74" fmla="*/ 46 w 51"/>
                <a:gd name="T75" fmla="*/ 110 h 122"/>
                <a:gd name="T76" fmla="*/ 45 w 51"/>
                <a:gd name="T77" fmla="*/ 107 h 122"/>
                <a:gd name="T78" fmla="*/ 44 w 51"/>
                <a:gd name="T79" fmla="*/ 102 h 122"/>
                <a:gd name="T80" fmla="*/ 42 w 51"/>
                <a:gd name="T81" fmla="*/ 94 h 122"/>
                <a:gd name="T82" fmla="*/ 41 w 51"/>
                <a:gd name="T83" fmla="*/ 87 h 122"/>
                <a:gd name="T84" fmla="*/ 35 w 51"/>
                <a:gd name="T85" fmla="*/ 45 h 1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2"/>
                <a:gd name="T131" fmla="*/ 51 w 51"/>
                <a:gd name="T132" fmla="*/ 122 h 1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2">
                  <a:moveTo>
                    <a:pt x="35" y="45"/>
                  </a:moveTo>
                  <a:lnTo>
                    <a:pt x="34" y="38"/>
                  </a:lnTo>
                  <a:lnTo>
                    <a:pt x="35" y="30"/>
                  </a:lnTo>
                  <a:lnTo>
                    <a:pt x="35" y="22"/>
                  </a:lnTo>
                  <a:lnTo>
                    <a:pt x="36" y="18"/>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9"/>
                  </a:lnTo>
                  <a:lnTo>
                    <a:pt x="2" y="12"/>
                  </a:lnTo>
                  <a:lnTo>
                    <a:pt x="1" y="15"/>
                  </a:lnTo>
                  <a:lnTo>
                    <a:pt x="0" y="18"/>
                  </a:lnTo>
                  <a:lnTo>
                    <a:pt x="1" y="23"/>
                  </a:lnTo>
                  <a:lnTo>
                    <a:pt x="3" y="64"/>
                  </a:lnTo>
                  <a:lnTo>
                    <a:pt x="10" y="100"/>
                  </a:lnTo>
                  <a:lnTo>
                    <a:pt x="10" y="105"/>
                  </a:lnTo>
                  <a:lnTo>
                    <a:pt x="11" y="107"/>
                  </a:lnTo>
                  <a:lnTo>
                    <a:pt x="11" y="110"/>
                  </a:lnTo>
                  <a:lnTo>
                    <a:pt x="9" y="112"/>
                  </a:lnTo>
                  <a:lnTo>
                    <a:pt x="6" y="114"/>
                  </a:lnTo>
                  <a:lnTo>
                    <a:pt x="17" y="118"/>
                  </a:lnTo>
                  <a:lnTo>
                    <a:pt x="26" y="121"/>
                  </a:lnTo>
                  <a:lnTo>
                    <a:pt x="31" y="121"/>
                  </a:lnTo>
                  <a:lnTo>
                    <a:pt x="35" y="120"/>
                  </a:lnTo>
                  <a:lnTo>
                    <a:pt x="39" y="119"/>
                  </a:lnTo>
                  <a:lnTo>
                    <a:pt x="43" y="117"/>
                  </a:lnTo>
                  <a:lnTo>
                    <a:pt x="45" y="115"/>
                  </a:lnTo>
                  <a:lnTo>
                    <a:pt x="46" y="112"/>
                  </a:lnTo>
                  <a:lnTo>
                    <a:pt x="46" y="110"/>
                  </a:lnTo>
                  <a:lnTo>
                    <a:pt x="45" y="107"/>
                  </a:lnTo>
                  <a:lnTo>
                    <a:pt x="44" y="102"/>
                  </a:lnTo>
                  <a:lnTo>
                    <a:pt x="42" y="94"/>
                  </a:lnTo>
                  <a:lnTo>
                    <a:pt x="41" y="87"/>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7" name="Freeform 116"/>
            <p:cNvSpPr>
              <a:spLocks/>
            </p:cNvSpPr>
            <p:nvPr/>
          </p:nvSpPr>
          <p:spPr bwMode="auto">
            <a:xfrm>
              <a:off x="4722" y="1225"/>
              <a:ext cx="48" cy="122"/>
            </a:xfrm>
            <a:custGeom>
              <a:avLst/>
              <a:gdLst>
                <a:gd name="T0" fmla="*/ 35 w 48"/>
                <a:gd name="T1" fmla="*/ 45 h 122"/>
                <a:gd name="T2" fmla="*/ 33 w 48"/>
                <a:gd name="T3" fmla="*/ 37 h 122"/>
                <a:gd name="T4" fmla="*/ 32 w 48"/>
                <a:gd name="T5" fmla="*/ 29 h 122"/>
                <a:gd name="T6" fmla="*/ 34 w 48"/>
                <a:gd name="T7" fmla="*/ 22 h 122"/>
                <a:gd name="T8" fmla="*/ 34 w 48"/>
                <a:gd name="T9" fmla="*/ 17 h 122"/>
                <a:gd name="T10" fmla="*/ 36 w 48"/>
                <a:gd name="T11" fmla="*/ 13 h 122"/>
                <a:gd name="T12" fmla="*/ 39 w 48"/>
                <a:gd name="T13" fmla="*/ 9 h 122"/>
                <a:gd name="T14" fmla="*/ 43 w 48"/>
                <a:gd name="T15" fmla="*/ 6 h 122"/>
                <a:gd name="T16" fmla="*/ 47 w 48"/>
                <a:gd name="T17" fmla="*/ 3 h 122"/>
                <a:gd name="T18" fmla="*/ 43 w 48"/>
                <a:gd name="T19" fmla="*/ 1 h 122"/>
                <a:gd name="T20" fmla="*/ 39 w 48"/>
                <a:gd name="T21" fmla="*/ 0 h 122"/>
                <a:gd name="T22" fmla="*/ 31 w 48"/>
                <a:gd name="T23" fmla="*/ 0 h 122"/>
                <a:gd name="T24" fmla="*/ 26 w 48"/>
                <a:gd name="T25" fmla="*/ 0 h 122"/>
                <a:gd name="T26" fmla="*/ 21 w 48"/>
                <a:gd name="T27" fmla="*/ 1 h 122"/>
                <a:gd name="T28" fmla="*/ 17 w 48"/>
                <a:gd name="T29" fmla="*/ 3 h 122"/>
                <a:gd name="T30" fmla="*/ 12 w 48"/>
                <a:gd name="T31" fmla="*/ 4 h 122"/>
                <a:gd name="T32" fmla="*/ 7 w 48"/>
                <a:gd name="T33" fmla="*/ 6 h 122"/>
                <a:gd name="T34" fmla="*/ 3 w 48"/>
                <a:gd name="T35" fmla="*/ 8 h 122"/>
                <a:gd name="T36" fmla="*/ 1 w 48"/>
                <a:gd name="T37" fmla="*/ 11 h 122"/>
                <a:gd name="T38" fmla="*/ 0 w 48"/>
                <a:gd name="T39" fmla="*/ 15 h 122"/>
                <a:gd name="T40" fmla="*/ 0 w 48"/>
                <a:gd name="T41" fmla="*/ 19 h 122"/>
                <a:gd name="T42" fmla="*/ 0 w 48"/>
                <a:gd name="T43" fmla="*/ 22 h 122"/>
                <a:gd name="T44" fmla="*/ 3 w 48"/>
                <a:gd name="T45" fmla="*/ 63 h 122"/>
                <a:gd name="T46" fmla="*/ 9 w 48"/>
                <a:gd name="T47" fmla="*/ 98 h 122"/>
                <a:gd name="T48" fmla="*/ 10 w 48"/>
                <a:gd name="T49" fmla="*/ 102 h 122"/>
                <a:gd name="T50" fmla="*/ 10 w 48"/>
                <a:gd name="T51" fmla="*/ 105 h 122"/>
                <a:gd name="T52" fmla="*/ 9 w 48"/>
                <a:gd name="T53" fmla="*/ 107 h 122"/>
                <a:gd name="T54" fmla="*/ 7 w 48"/>
                <a:gd name="T55" fmla="*/ 110 h 122"/>
                <a:gd name="T56" fmla="*/ 3 w 48"/>
                <a:gd name="T57" fmla="*/ 113 h 122"/>
                <a:gd name="T58" fmla="*/ 13 w 48"/>
                <a:gd name="T59" fmla="*/ 118 h 122"/>
                <a:gd name="T60" fmla="*/ 24 w 48"/>
                <a:gd name="T61" fmla="*/ 121 h 122"/>
                <a:gd name="T62" fmla="*/ 30 w 48"/>
                <a:gd name="T63" fmla="*/ 120 h 122"/>
                <a:gd name="T64" fmla="*/ 35 w 48"/>
                <a:gd name="T65" fmla="*/ 120 h 122"/>
                <a:gd name="T66" fmla="*/ 38 w 48"/>
                <a:gd name="T67" fmla="*/ 117 h 122"/>
                <a:gd name="T68" fmla="*/ 42 w 48"/>
                <a:gd name="T69" fmla="*/ 115 h 122"/>
                <a:gd name="T70" fmla="*/ 44 w 48"/>
                <a:gd name="T71" fmla="*/ 111 h 122"/>
                <a:gd name="T72" fmla="*/ 45 w 48"/>
                <a:gd name="T73" fmla="*/ 108 h 122"/>
                <a:gd name="T74" fmla="*/ 45 w 48"/>
                <a:gd name="T75" fmla="*/ 104 h 122"/>
                <a:gd name="T76" fmla="*/ 44 w 48"/>
                <a:gd name="T77" fmla="*/ 100 h 122"/>
                <a:gd name="T78" fmla="*/ 44 w 48"/>
                <a:gd name="T79" fmla="*/ 94 h 122"/>
                <a:gd name="T80" fmla="*/ 42 w 48"/>
                <a:gd name="T81" fmla="*/ 85 h 122"/>
                <a:gd name="T82" fmla="*/ 35 w 48"/>
                <a:gd name="T83" fmla="*/ 4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122"/>
                <a:gd name="T128" fmla="*/ 48 w 48"/>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122">
                  <a:moveTo>
                    <a:pt x="35" y="45"/>
                  </a:moveTo>
                  <a:lnTo>
                    <a:pt x="33" y="37"/>
                  </a:lnTo>
                  <a:lnTo>
                    <a:pt x="32" y="29"/>
                  </a:lnTo>
                  <a:lnTo>
                    <a:pt x="34" y="22"/>
                  </a:lnTo>
                  <a:lnTo>
                    <a:pt x="34" y="17"/>
                  </a:lnTo>
                  <a:lnTo>
                    <a:pt x="36" y="13"/>
                  </a:lnTo>
                  <a:lnTo>
                    <a:pt x="39" y="9"/>
                  </a:lnTo>
                  <a:lnTo>
                    <a:pt x="43" y="6"/>
                  </a:lnTo>
                  <a:lnTo>
                    <a:pt x="47" y="3"/>
                  </a:lnTo>
                  <a:lnTo>
                    <a:pt x="43" y="1"/>
                  </a:lnTo>
                  <a:lnTo>
                    <a:pt x="39" y="0"/>
                  </a:lnTo>
                  <a:lnTo>
                    <a:pt x="31" y="0"/>
                  </a:lnTo>
                  <a:lnTo>
                    <a:pt x="26" y="0"/>
                  </a:lnTo>
                  <a:lnTo>
                    <a:pt x="21" y="1"/>
                  </a:lnTo>
                  <a:lnTo>
                    <a:pt x="17" y="3"/>
                  </a:lnTo>
                  <a:lnTo>
                    <a:pt x="12" y="4"/>
                  </a:lnTo>
                  <a:lnTo>
                    <a:pt x="7" y="6"/>
                  </a:lnTo>
                  <a:lnTo>
                    <a:pt x="3" y="8"/>
                  </a:lnTo>
                  <a:lnTo>
                    <a:pt x="1" y="11"/>
                  </a:lnTo>
                  <a:lnTo>
                    <a:pt x="0" y="15"/>
                  </a:lnTo>
                  <a:lnTo>
                    <a:pt x="0" y="19"/>
                  </a:lnTo>
                  <a:lnTo>
                    <a:pt x="0" y="22"/>
                  </a:lnTo>
                  <a:lnTo>
                    <a:pt x="3" y="63"/>
                  </a:lnTo>
                  <a:lnTo>
                    <a:pt x="9" y="98"/>
                  </a:lnTo>
                  <a:lnTo>
                    <a:pt x="10" y="102"/>
                  </a:lnTo>
                  <a:lnTo>
                    <a:pt x="10" y="105"/>
                  </a:lnTo>
                  <a:lnTo>
                    <a:pt x="9" y="107"/>
                  </a:lnTo>
                  <a:lnTo>
                    <a:pt x="7" y="110"/>
                  </a:lnTo>
                  <a:lnTo>
                    <a:pt x="3" y="113"/>
                  </a:lnTo>
                  <a:lnTo>
                    <a:pt x="13" y="118"/>
                  </a:lnTo>
                  <a:lnTo>
                    <a:pt x="24" y="121"/>
                  </a:lnTo>
                  <a:lnTo>
                    <a:pt x="30" y="120"/>
                  </a:lnTo>
                  <a:lnTo>
                    <a:pt x="35" y="120"/>
                  </a:lnTo>
                  <a:lnTo>
                    <a:pt x="38" y="117"/>
                  </a:lnTo>
                  <a:lnTo>
                    <a:pt x="42" y="115"/>
                  </a:lnTo>
                  <a:lnTo>
                    <a:pt x="44" y="111"/>
                  </a:lnTo>
                  <a:lnTo>
                    <a:pt x="45" y="108"/>
                  </a:lnTo>
                  <a:lnTo>
                    <a:pt x="45" y="104"/>
                  </a:lnTo>
                  <a:lnTo>
                    <a:pt x="44" y="100"/>
                  </a:lnTo>
                  <a:lnTo>
                    <a:pt x="44" y="94"/>
                  </a:lnTo>
                  <a:lnTo>
                    <a:pt x="42" y="85"/>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8" name="Freeform 117"/>
            <p:cNvSpPr>
              <a:spLocks/>
            </p:cNvSpPr>
            <p:nvPr/>
          </p:nvSpPr>
          <p:spPr bwMode="auto">
            <a:xfrm>
              <a:off x="4571" y="1298"/>
              <a:ext cx="53" cy="121"/>
            </a:xfrm>
            <a:custGeom>
              <a:avLst/>
              <a:gdLst>
                <a:gd name="T0" fmla="*/ 36 w 53"/>
                <a:gd name="T1" fmla="*/ 44 h 121"/>
                <a:gd name="T2" fmla="*/ 35 w 53"/>
                <a:gd name="T3" fmla="*/ 38 h 121"/>
                <a:gd name="T4" fmla="*/ 36 w 53"/>
                <a:gd name="T5" fmla="*/ 30 h 121"/>
                <a:gd name="T6" fmla="*/ 36 w 53"/>
                <a:gd name="T7" fmla="*/ 22 h 121"/>
                <a:gd name="T8" fmla="*/ 37 w 53"/>
                <a:gd name="T9" fmla="*/ 17 h 121"/>
                <a:gd name="T10" fmla="*/ 40 w 53"/>
                <a:gd name="T11" fmla="*/ 13 h 121"/>
                <a:gd name="T12" fmla="*/ 42 w 53"/>
                <a:gd name="T13" fmla="*/ 9 h 121"/>
                <a:gd name="T14" fmla="*/ 45 w 53"/>
                <a:gd name="T15" fmla="*/ 6 h 121"/>
                <a:gd name="T16" fmla="*/ 52 w 53"/>
                <a:gd name="T17" fmla="*/ 3 h 121"/>
                <a:gd name="T18" fmla="*/ 47 w 53"/>
                <a:gd name="T19" fmla="*/ 1 h 121"/>
                <a:gd name="T20" fmla="*/ 41 w 53"/>
                <a:gd name="T21" fmla="*/ 0 h 121"/>
                <a:gd name="T22" fmla="*/ 34 w 53"/>
                <a:gd name="T23" fmla="*/ 0 h 121"/>
                <a:gd name="T24" fmla="*/ 28 w 53"/>
                <a:gd name="T25" fmla="*/ 0 h 121"/>
                <a:gd name="T26" fmla="*/ 23 w 53"/>
                <a:gd name="T27" fmla="*/ 2 h 121"/>
                <a:gd name="T28" fmla="*/ 18 w 53"/>
                <a:gd name="T29" fmla="*/ 3 h 121"/>
                <a:gd name="T30" fmla="*/ 12 w 53"/>
                <a:gd name="T31" fmla="*/ 4 h 121"/>
                <a:gd name="T32" fmla="*/ 8 w 53"/>
                <a:gd name="T33" fmla="*/ 7 h 121"/>
                <a:gd name="T34" fmla="*/ 3 w 53"/>
                <a:gd name="T35" fmla="*/ 8 h 121"/>
                <a:gd name="T36" fmla="*/ 2 w 53"/>
                <a:gd name="T37" fmla="*/ 12 h 121"/>
                <a:gd name="T38" fmla="*/ 1 w 53"/>
                <a:gd name="T39" fmla="*/ 15 h 121"/>
                <a:gd name="T40" fmla="*/ 0 w 53"/>
                <a:gd name="T41" fmla="*/ 18 h 121"/>
                <a:gd name="T42" fmla="*/ 1 w 53"/>
                <a:gd name="T43" fmla="*/ 23 h 121"/>
                <a:gd name="T44" fmla="*/ 3 w 53"/>
                <a:gd name="T45" fmla="*/ 64 h 121"/>
                <a:gd name="T46" fmla="*/ 11 w 53"/>
                <a:gd name="T47" fmla="*/ 99 h 121"/>
                <a:gd name="T48" fmla="*/ 10 w 53"/>
                <a:gd name="T49" fmla="*/ 104 h 121"/>
                <a:gd name="T50" fmla="*/ 11 w 53"/>
                <a:gd name="T51" fmla="*/ 106 h 121"/>
                <a:gd name="T52" fmla="*/ 11 w 53"/>
                <a:gd name="T53" fmla="*/ 109 h 121"/>
                <a:gd name="T54" fmla="*/ 9 w 53"/>
                <a:gd name="T55" fmla="*/ 112 h 121"/>
                <a:gd name="T56" fmla="*/ 6 w 53"/>
                <a:gd name="T57" fmla="*/ 113 h 121"/>
                <a:gd name="T58" fmla="*/ 17 w 53"/>
                <a:gd name="T59" fmla="*/ 117 h 121"/>
                <a:gd name="T60" fmla="*/ 27 w 53"/>
                <a:gd name="T61" fmla="*/ 120 h 121"/>
                <a:gd name="T62" fmla="*/ 32 w 53"/>
                <a:gd name="T63" fmla="*/ 120 h 121"/>
                <a:gd name="T64" fmla="*/ 36 w 53"/>
                <a:gd name="T65" fmla="*/ 119 h 121"/>
                <a:gd name="T66" fmla="*/ 40 w 53"/>
                <a:gd name="T67" fmla="*/ 118 h 121"/>
                <a:gd name="T68" fmla="*/ 45 w 53"/>
                <a:gd name="T69" fmla="*/ 116 h 121"/>
                <a:gd name="T70" fmla="*/ 47 w 53"/>
                <a:gd name="T71" fmla="*/ 114 h 121"/>
                <a:gd name="T72" fmla="*/ 48 w 53"/>
                <a:gd name="T73" fmla="*/ 112 h 121"/>
                <a:gd name="T74" fmla="*/ 48 w 53"/>
                <a:gd name="T75" fmla="*/ 109 h 121"/>
                <a:gd name="T76" fmla="*/ 47 w 53"/>
                <a:gd name="T77" fmla="*/ 106 h 121"/>
                <a:gd name="T78" fmla="*/ 46 w 53"/>
                <a:gd name="T79" fmla="*/ 101 h 121"/>
                <a:gd name="T80" fmla="*/ 44 w 53"/>
                <a:gd name="T81" fmla="*/ 94 h 121"/>
                <a:gd name="T82" fmla="*/ 42 w 53"/>
                <a:gd name="T83" fmla="*/ 86 h 121"/>
                <a:gd name="T84" fmla="*/ 36 w 53"/>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121"/>
                <a:gd name="T131" fmla="*/ 53 w 53"/>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121">
                  <a:moveTo>
                    <a:pt x="36" y="44"/>
                  </a:moveTo>
                  <a:lnTo>
                    <a:pt x="35" y="38"/>
                  </a:lnTo>
                  <a:lnTo>
                    <a:pt x="36" y="30"/>
                  </a:lnTo>
                  <a:lnTo>
                    <a:pt x="36" y="22"/>
                  </a:lnTo>
                  <a:lnTo>
                    <a:pt x="37" y="17"/>
                  </a:lnTo>
                  <a:lnTo>
                    <a:pt x="40" y="13"/>
                  </a:lnTo>
                  <a:lnTo>
                    <a:pt x="42" y="9"/>
                  </a:lnTo>
                  <a:lnTo>
                    <a:pt x="45" y="6"/>
                  </a:lnTo>
                  <a:lnTo>
                    <a:pt x="52" y="3"/>
                  </a:lnTo>
                  <a:lnTo>
                    <a:pt x="47" y="1"/>
                  </a:lnTo>
                  <a:lnTo>
                    <a:pt x="41" y="0"/>
                  </a:lnTo>
                  <a:lnTo>
                    <a:pt x="34" y="0"/>
                  </a:lnTo>
                  <a:lnTo>
                    <a:pt x="28" y="0"/>
                  </a:lnTo>
                  <a:lnTo>
                    <a:pt x="23" y="2"/>
                  </a:lnTo>
                  <a:lnTo>
                    <a:pt x="18" y="3"/>
                  </a:lnTo>
                  <a:lnTo>
                    <a:pt x="12" y="4"/>
                  </a:lnTo>
                  <a:lnTo>
                    <a:pt x="8" y="7"/>
                  </a:lnTo>
                  <a:lnTo>
                    <a:pt x="3" y="8"/>
                  </a:lnTo>
                  <a:lnTo>
                    <a:pt x="2" y="12"/>
                  </a:lnTo>
                  <a:lnTo>
                    <a:pt x="1" y="15"/>
                  </a:lnTo>
                  <a:lnTo>
                    <a:pt x="0" y="18"/>
                  </a:lnTo>
                  <a:lnTo>
                    <a:pt x="1" y="23"/>
                  </a:lnTo>
                  <a:lnTo>
                    <a:pt x="3" y="64"/>
                  </a:lnTo>
                  <a:lnTo>
                    <a:pt x="11" y="99"/>
                  </a:lnTo>
                  <a:lnTo>
                    <a:pt x="10" y="104"/>
                  </a:lnTo>
                  <a:lnTo>
                    <a:pt x="11" y="106"/>
                  </a:lnTo>
                  <a:lnTo>
                    <a:pt x="11" y="109"/>
                  </a:lnTo>
                  <a:lnTo>
                    <a:pt x="9" y="112"/>
                  </a:lnTo>
                  <a:lnTo>
                    <a:pt x="6" y="113"/>
                  </a:lnTo>
                  <a:lnTo>
                    <a:pt x="17" y="117"/>
                  </a:lnTo>
                  <a:lnTo>
                    <a:pt x="27" y="120"/>
                  </a:lnTo>
                  <a:lnTo>
                    <a:pt x="32" y="120"/>
                  </a:lnTo>
                  <a:lnTo>
                    <a:pt x="36" y="119"/>
                  </a:lnTo>
                  <a:lnTo>
                    <a:pt x="40" y="118"/>
                  </a:lnTo>
                  <a:lnTo>
                    <a:pt x="45" y="116"/>
                  </a:lnTo>
                  <a:lnTo>
                    <a:pt x="47" y="114"/>
                  </a:lnTo>
                  <a:lnTo>
                    <a:pt x="48" y="112"/>
                  </a:lnTo>
                  <a:lnTo>
                    <a:pt x="48" y="109"/>
                  </a:lnTo>
                  <a:lnTo>
                    <a:pt x="47" y="106"/>
                  </a:lnTo>
                  <a:lnTo>
                    <a:pt x="46" y="101"/>
                  </a:lnTo>
                  <a:lnTo>
                    <a:pt x="44" y="94"/>
                  </a:lnTo>
                  <a:lnTo>
                    <a:pt x="42" y="86"/>
                  </a:lnTo>
                  <a:lnTo>
                    <a:pt x="36"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699" name="Freeform 118"/>
            <p:cNvSpPr>
              <a:spLocks/>
            </p:cNvSpPr>
            <p:nvPr/>
          </p:nvSpPr>
          <p:spPr bwMode="auto">
            <a:xfrm>
              <a:off x="5020" y="1075"/>
              <a:ext cx="49" cy="125"/>
            </a:xfrm>
            <a:custGeom>
              <a:avLst/>
              <a:gdLst>
                <a:gd name="T0" fmla="*/ 35 w 49"/>
                <a:gd name="T1" fmla="*/ 46 h 125"/>
                <a:gd name="T2" fmla="*/ 34 w 49"/>
                <a:gd name="T3" fmla="*/ 38 h 125"/>
                <a:gd name="T4" fmla="*/ 32 w 49"/>
                <a:gd name="T5" fmla="*/ 30 h 125"/>
                <a:gd name="T6" fmla="*/ 34 w 49"/>
                <a:gd name="T7" fmla="*/ 23 h 125"/>
                <a:gd name="T8" fmla="*/ 35 w 49"/>
                <a:gd name="T9" fmla="*/ 17 h 125"/>
                <a:gd name="T10" fmla="*/ 37 w 49"/>
                <a:gd name="T11" fmla="*/ 13 h 125"/>
                <a:gd name="T12" fmla="*/ 40 w 49"/>
                <a:gd name="T13" fmla="*/ 9 h 125"/>
                <a:gd name="T14" fmla="*/ 43 w 49"/>
                <a:gd name="T15" fmla="*/ 6 h 125"/>
                <a:gd name="T16" fmla="*/ 48 w 49"/>
                <a:gd name="T17" fmla="*/ 3 h 125"/>
                <a:gd name="T18" fmla="*/ 43 w 49"/>
                <a:gd name="T19" fmla="*/ 1 h 125"/>
                <a:gd name="T20" fmla="*/ 39 w 49"/>
                <a:gd name="T21" fmla="*/ 0 h 125"/>
                <a:gd name="T22" fmla="*/ 32 w 49"/>
                <a:gd name="T23" fmla="*/ 0 h 125"/>
                <a:gd name="T24" fmla="*/ 27 w 49"/>
                <a:gd name="T25" fmla="*/ 0 h 125"/>
                <a:gd name="T26" fmla="*/ 22 w 49"/>
                <a:gd name="T27" fmla="*/ 1 h 125"/>
                <a:gd name="T28" fmla="*/ 17 w 49"/>
                <a:gd name="T29" fmla="*/ 3 h 125"/>
                <a:gd name="T30" fmla="*/ 13 w 49"/>
                <a:gd name="T31" fmla="*/ 4 h 125"/>
                <a:gd name="T32" fmla="*/ 7 w 49"/>
                <a:gd name="T33" fmla="*/ 6 h 125"/>
                <a:gd name="T34" fmla="*/ 4 w 49"/>
                <a:gd name="T35" fmla="*/ 9 h 125"/>
                <a:gd name="T36" fmla="*/ 1 w 49"/>
                <a:gd name="T37" fmla="*/ 11 h 125"/>
                <a:gd name="T38" fmla="*/ 0 w 49"/>
                <a:gd name="T39" fmla="*/ 16 h 125"/>
                <a:gd name="T40" fmla="*/ 0 w 49"/>
                <a:gd name="T41" fmla="*/ 19 h 125"/>
                <a:gd name="T42" fmla="*/ 0 w 49"/>
                <a:gd name="T43" fmla="*/ 22 h 125"/>
                <a:gd name="T44" fmla="*/ 4 w 49"/>
                <a:gd name="T45" fmla="*/ 64 h 125"/>
                <a:gd name="T46" fmla="*/ 9 w 49"/>
                <a:gd name="T47" fmla="*/ 100 h 125"/>
                <a:gd name="T48" fmla="*/ 11 w 49"/>
                <a:gd name="T49" fmla="*/ 105 h 125"/>
                <a:gd name="T50" fmla="*/ 10 w 49"/>
                <a:gd name="T51" fmla="*/ 107 h 125"/>
                <a:gd name="T52" fmla="*/ 9 w 49"/>
                <a:gd name="T53" fmla="*/ 110 h 125"/>
                <a:gd name="T54" fmla="*/ 7 w 49"/>
                <a:gd name="T55" fmla="*/ 113 h 125"/>
                <a:gd name="T56" fmla="*/ 4 w 49"/>
                <a:gd name="T57" fmla="*/ 116 h 125"/>
                <a:gd name="T58" fmla="*/ 14 w 49"/>
                <a:gd name="T59" fmla="*/ 121 h 125"/>
                <a:gd name="T60" fmla="*/ 24 w 49"/>
                <a:gd name="T61" fmla="*/ 124 h 125"/>
                <a:gd name="T62" fmla="*/ 31 w 49"/>
                <a:gd name="T63" fmla="*/ 123 h 125"/>
                <a:gd name="T64" fmla="*/ 35 w 49"/>
                <a:gd name="T65" fmla="*/ 123 h 125"/>
                <a:gd name="T66" fmla="*/ 39 w 49"/>
                <a:gd name="T67" fmla="*/ 120 h 125"/>
                <a:gd name="T68" fmla="*/ 43 w 49"/>
                <a:gd name="T69" fmla="*/ 118 h 125"/>
                <a:gd name="T70" fmla="*/ 45 w 49"/>
                <a:gd name="T71" fmla="*/ 114 h 125"/>
                <a:gd name="T72" fmla="*/ 45 w 49"/>
                <a:gd name="T73" fmla="*/ 111 h 125"/>
                <a:gd name="T74" fmla="*/ 45 w 49"/>
                <a:gd name="T75" fmla="*/ 106 h 125"/>
                <a:gd name="T76" fmla="*/ 45 w 49"/>
                <a:gd name="T77" fmla="*/ 102 h 125"/>
                <a:gd name="T78" fmla="*/ 44 w 49"/>
                <a:gd name="T79" fmla="*/ 96 h 125"/>
                <a:gd name="T80" fmla="*/ 42 w 49"/>
                <a:gd name="T81" fmla="*/ 87 h 125"/>
                <a:gd name="T82" fmla="*/ 35 w 49"/>
                <a:gd name="T83" fmla="*/ 46 h 1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5"/>
                <a:gd name="T128" fmla="*/ 49 w 49"/>
                <a:gd name="T129" fmla="*/ 125 h 1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5">
                  <a:moveTo>
                    <a:pt x="35" y="46"/>
                  </a:moveTo>
                  <a:lnTo>
                    <a:pt x="34" y="38"/>
                  </a:lnTo>
                  <a:lnTo>
                    <a:pt x="32" y="30"/>
                  </a:lnTo>
                  <a:lnTo>
                    <a:pt x="34" y="23"/>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9"/>
                  </a:lnTo>
                  <a:lnTo>
                    <a:pt x="1" y="11"/>
                  </a:lnTo>
                  <a:lnTo>
                    <a:pt x="0" y="16"/>
                  </a:lnTo>
                  <a:lnTo>
                    <a:pt x="0" y="19"/>
                  </a:lnTo>
                  <a:lnTo>
                    <a:pt x="0" y="22"/>
                  </a:lnTo>
                  <a:lnTo>
                    <a:pt x="4" y="64"/>
                  </a:lnTo>
                  <a:lnTo>
                    <a:pt x="9" y="100"/>
                  </a:lnTo>
                  <a:lnTo>
                    <a:pt x="11" y="105"/>
                  </a:lnTo>
                  <a:lnTo>
                    <a:pt x="10" y="107"/>
                  </a:lnTo>
                  <a:lnTo>
                    <a:pt x="9" y="110"/>
                  </a:lnTo>
                  <a:lnTo>
                    <a:pt x="7" y="113"/>
                  </a:lnTo>
                  <a:lnTo>
                    <a:pt x="4" y="116"/>
                  </a:lnTo>
                  <a:lnTo>
                    <a:pt x="14" y="121"/>
                  </a:lnTo>
                  <a:lnTo>
                    <a:pt x="24" y="124"/>
                  </a:lnTo>
                  <a:lnTo>
                    <a:pt x="31" y="123"/>
                  </a:lnTo>
                  <a:lnTo>
                    <a:pt x="35" y="123"/>
                  </a:lnTo>
                  <a:lnTo>
                    <a:pt x="39" y="120"/>
                  </a:lnTo>
                  <a:lnTo>
                    <a:pt x="43" y="118"/>
                  </a:lnTo>
                  <a:lnTo>
                    <a:pt x="45" y="114"/>
                  </a:lnTo>
                  <a:lnTo>
                    <a:pt x="45" y="111"/>
                  </a:lnTo>
                  <a:lnTo>
                    <a:pt x="45" y="106"/>
                  </a:lnTo>
                  <a:lnTo>
                    <a:pt x="45" y="102"/>
                  </a:lnTo>
                  <a:lnTo>
                    <a:pt x="44" y="96"/>
                  </a:lnTo>
                  <a:lnTo>
                    <a:pt x="42" y="87"/>
                  </a:lnTo>
                  <a:lnTo>
                    <a:pt x="35" y="46"/>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0" name="Freeform 119"/>
            <p:cNvSpPr>
              <a:spLocks/>
            </p:cNvSpPr>
            <p:nvPr/>
          </p:nvSpPr>
          <p:spPr bwMode="auto">
            <a:xfrm>
              <a:off x="4869" y="1152"/>
              <a:ext cx="51" cy="119"/>
            </a:xfrm>
            <a:custGeom>
              <a:avLst/>
              <a:gdLst>
                <a:gd name="T0" fmla="*/ 35 w 51"/>
                <a:gd name="T1" fmla="*/ 43 h 119"/>
                <a:gd name="T2" fmla="*/ 34 w 51"/>
                <a:gd name="T3" fmla="*/ 37 h 119"/>
                <a:gd name="T4" fmla="*/ 35 w 51"/>
                <a:gd name="T5" fmla="*/ 29 h 119"/>
                <a:gd name="T6" fmla="*/ 35 w 51"/>
                <a:gd name="T7" fmla="*/ 22 h 119"/>
                <a:gd name="T8" fmla="*/ 36 w 51"/>
                <a:gd name="T9" fmla="*/ 17 h 119"/>
                <a:gd name="T10" fmla="*/ 38 w 51"/>
                <a:gd name="T11" fmla="*/ 12 h 119"/>
                <a:gd name="T12" fmla="*/ 40 w 51"/>
                <a:gd name="T13" fmla="*/ 9 h 119"/>
                <a:gd name="T14" fmla="*/ 43 w 51"/>
                <a:gd name="T15" fmla="*/ 6 h 119"/>
                <a:gd name="T16" fmla="*/ 50 w 51"/>
                <a:gd name="T17" fmla="*/ 3 h 119"/>
                <a:gd name="T18" fmla="*/ 45 w 51"/>
                <a:gd name="T19" fmla="*/ 1 h 119"/>
                <a:gd name="T20" fmla="*/ 40 w 51"/>
                <a:gd name="T21" fmla="*/ 0 h 119"/>
                <a:gd name="T22" fmla="*/ 33 w 51"/>
                <a:gd name="T23" fmla="*/ 0 h 119"/>
                <a:gd name="T24" fmla="*/ 27 w 51"/>
                <a:gd name="T25" fmla="*/ 0 h 119"/>
                <a:gd name="T26" fmla="*/ 22 w 51"/>
                <a:gd name="T27" fmla="*/ 2 h 119"/>
                <a:gd name="T28" fmla="*/ 17 w 51"/>
                <a:gd name="T29" fmla="*/ 3 h 119"/>
                <a:gd name="T30" fmla="*/ 12 w 51"/>
                <a:gd name="T31" fmla="*/ 4 h 119"/>
                <a:gd name="T32" fmla="*/ 7 w 51"/>
                <a:gd name="T33" fmla="*/ 6 h 119"/>
                <a:gd name="T34" fmla="*/ 3 w 51"/>
                <a:gd name="T35" fmla="*/ 8 h 119"/>
                <a:gd name="T36" fmla="*/ 2 w 51"/>
                <a:gd name="T37" fmla="*/ 12 h 119"/>
                <a:gd name="T38" fmla="*/ 1 w 51"/>
                <a:gd name="T39" fmla="*/ 15 h 119"/>
                <a:gd name="T40" fmla="*/ 0 w 51"/>
                <a:gd name="T41" fmla="*/ 18 h 119"/>
                <a:gd name="T42" fmla="*/ 1 w 51"/>
                <a:gd name="T43" fmla="*/ 22 h 119"/>
                <a:gd name="T44" fmla="*/ 3 w 51"/>
                <a:gd name="T45" fmla="*/ 62 h 119"/>
                <a:gd name="T46" fmla="*/ 10 w 51"/>
                <a:gd name="T47" fmla="*/ 98 h 119"/>
                <a:gd name="T48" fmla="*/ 10 w 51"/>
                <a:gd name="T49" fmla="*/ 103 h 119"/>
                <a:gd name="T50" fmla="*/ 11 w 51"/>
                <a:gd name="T51" fmla="*/ 105 h 119"/>
                <a:gd name="T52" fmla="*/ 11 w 51"/>
                <a:gd name="T53" fmla="*/ 107 h 119"/>
                <a:gd name="T54" fmla="*/ 9 w 51"/>
                <a:gd name="T55" fmla="*/ 110 h 119"/>
                <a:gd name="T56" fmla="*/ 6 w 51"/>
                <a:gd name="T57" fmla="*/ 111 h 119"/>
                <a:gd name="T58" fmla="*/ 17 w 51"/>
                <a:gd name="T59" fmla="*/ 115 h 119"/>
                <a:gd name="T60" fmla="*/ 26 w 51"/>
                <a:gd name="T61" fmla="*/ 118 h 119"/>
                <a:gd name="T62" fmla="*/ 31 w 51"/>
                <a:gd name="T63" fmla="*/ 118 h 119"/>
                <a:gd name="T64" fmla="*/ 35 w 51"/>
                <a:gd name="T65" fmla="*/ 117 h 119"/>
                <a:gd name="T66" fmla="*/ 39 w 51"/>
                <a:gd name="T67" fmla="*/ 116 h 119"/>
                <a:gd name="T68" fmla="*/ 43 w 51"/>
                <a:gd name="T69" fmla="*/ 114 h 119"/>
                <a:gd name="T70" fmla="*/ 45 w 51"/>
                <a:gd name="T71" fmla="*/ 112 h 119"/>
                <a:gd name="T72" fmla="*/ 46 w 51"/>
                <a:gd name="T73" fmla="*/ 110 h 119"/>
                <a:gd name="T74" fmla="*/ 46 w 51"/>
                <a:gd name="T75" fmla="*/ 107 h 119"/>
                <a:gd name="T76" fmla="*/ 45 w 51"/>
                <a:gd name="T77" fmla="*/ 104 h 119"/>
                <a:gd name="T78" fmla="*/ 44 w 51"/>
                <a:gd name="T79" fmla="*/ 99 h 119"/>
                <a:gd name="T80" fmla="*/ 42 w 51"/>
                <a:gd name="T81" fmla="*/ 92 h 119"/>
                <a:gd name="T82" fmla="*/ 41 w 51"/>
                <a:gd name="T83" fmla="*/ 85 h 119"/>
                <a:gd name="T84" fmla="*/ 35 w 51"/>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19"/>
                <a:gd name="T131" fmla="*/ 51 w 51"/>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19">
                  <a:moveTo>
                    <a:pt x="35" y="43"/>
                  </a:moveTo>
                  <a:lnTo>
                    <a:pt x="34" y="37"/>
                  </a:lnTo>
                  <a:lnTo>
                    <a:pt x="35" y="29"/>
                  </a:lnTo>
                  <a:lnTo>
                    <a:pt x="35" y="22"/>
                  </a:lnTo>
                  <a:lnTo>
                    <a:pt x="36" y="17"/>
                  </a:lnTo>
                  <a:lnTo>
                    <a:pt x="38" y="12"/>
                  </a:lnTo>
                  <a:lnTo>
                    <a:pt x="40" y="9"/>
                  </a:lnTo>
                  <a:lnTo>
                    <a:pt x="43" y="6"/>
                  </a:lnTo>
                  <a:lnTo>
                    <a:pt x="50" y="3"/>
                  </a:lnTo>
                  <a:lnTo>
                    <a:pt x="45" y="1"/>
                  </a:lnTo>
                  <a:lnTo>
                    <a:pt x="40" y="0"/>
                  </a:lnTo>
                  <a:lnTo>
                    <a:pt x="33" y="0"/>
                  </a:lnTo>
                  <a:lnTo>
                    <a:pt x="27" y="0"/>
                  </a:lnTo>
                  <a:lnTo>
                    <a:pt x="22"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7" y="115"/>
                  </a:lnTo>
                  <a:lnTo>
                    <a:pt x="26" y="118"/>
                  </a:lnTo>
                  <a:lnTo>
                    <a:pt x="31" y="118"/>
                  </a:lnTo>
                  <a:lnTo>
                    <a:pt x="35" y="117"/>
                  </a:lnTo>
                  <a:lnTo>
                    <a:pt x="39" y="116"/>
                  </a:lnTo>
                  <a:lnTo>
                    <a:pt x="43" y="114"/>
                  </a:lnTo>
                  <a:lnTo>
                    <a:pt x="45" y="112"/>
                  </a:lnTo>
                  <a:lnTo>
                    <a:pt x="46" y="110"/>
                  </a:lnTo>
                  <a:lnTo>
                    <a:pt x="46" y="107"/>
                  </a:lnTo>
                  <a:lnTo>
                    <a:pt x="45" y="104"/>
                  </a:lnTo>
                  <a:lnTo>
                    <a:pt x="44" y="99"/>
                  </a:lnTo>
                  <a:lnTo>
                    <a:pt x="42" y="92"/>
                  </a:lnTo>
                  <a:lnTo>
                    <a:pt x="41" y="85"/>
                  </a:lnTo>
                  <a:lnTo>
                    <a:pt x="35"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1" name="Line 120"/>
            <p:cNvSpPr>
              <a:spLocks noChangeShapeType="1"/>
            </p:cNvSpPr>
            <p:nvPr/>
          </p:nvSpPr>
          <p:spPr bwMode="auto">
            <a:xfrm flipH="1">
              <a:off x="1430" y="1094"/>
              <a:ext cx="3746" cy="182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2" name="Freeform 121"/>
            <p:cNvSpPr>
              <a:spLocks/>
            </p:cNvSpPr>
            <p:nvPr/>
          </p:nvSpPr>
          <p:spPr bwMode="auto">
            <a:xfrm>
              <a:off x="1587" y="2753"/>
              <a:ext cx="195" cy="84"/>
            </a:xfrm>
            <a:custGeom>
              <a:avLst/>
              <a:gdLst>
                <a:gd name="T0" fmla="*/ 194 w 195"/>
                <a:gd name="T1" fmla="*/ 58 h 84"/>
                <a:gd name="T2" fmla="*/ 191 w 195"/>
                <a:gd name="T3" fmla="*/ 63 h 84"/>
                <a:gd name="T4" fmla="*/ 186 w 195"/>
                <a:gd name="T5" fmla="*/ 69 h 84"/>
                <a:gd name="T6" fmla="*/ 178 w 195"/>
                <a:gd name="T7" fmla="*/ 75 h 84"/>
                <a:gd name="T8" fmla="*/ 165 w 195"/>
                <a:gd name="T9" fmla="*/ 79 h 84"/>
                <a:gd name="T10" fmla="*/ 156 w 195"/>
                <a:gd name="T11" fmla="*/ 82 h 84"/>
                <a:gd name="T12" fmla="*/ 147 w 195"/>
                <a:gd name="T13" fmla="*/ 83 h 84"/>
                <a:gd name="T14" fmla="*/ 140 w 195"/>
                <a:gd name="T15" fmla="*/ 81 h 84"/>
                <a:gd name="T16" fmla="*/ 132 w 195"/>
                <a:gd name="T17" fmla="*/ 78 h 84"/>
                <a:gd name="T18" fmla="*/ 122 w 195"/>
                <a:gd name="T19" fmla="*/ 71 h 84"/>
                <a:gd name="T20" fmla="*/ 66 w 195"/>
                <a:gd name="T21" fmla="*/ 32 h 84"/>
                <a:gd name="T22" fmla="*/ 55 w 195"/>
                <a:gd name="T23" fmla="*/ 27 h 84"/>
                <a:gd name="T24" fmla="*/ 46 w 195"/>
                <a:gd name="T25" fmla="*/ 22 h 84"/>
                <a:gd name="T26" fmla="*/ 36 w 195"/>
                <a:gd name="T27" fmla="*/ 19 h 84"/>
                <a:gd name="T28" fmla="*/ 29 w 195"/>
                <a:gd name="T29" fmla="*/ 19 h 84"/>
                <a:gd name="T30" fmla="*/ 20 w 195"/>
                <a:gd name="T31" fmla="*/ 20 h 84"/>
                <a:gd name="T32" fmla="*/ 11 w 195"/>
                <a:gd name="T33" fmla="*/ 23 h 84"/>
                <a:gd name="T34" fmla="*/ 5 w 195"/>
                <a:gd name="T35" fmla="*/ 25 h 84"/>
                <a:gd name="T36" fmla="*/ 0 w 195"/>
                <a:gd name="T37" fmla="*/ 28 h 84"/>
                <a:gd name="T38" fmla="*/ 2 w 195"/>
                <a:gd name="T39" fmla="*/ 24 h 84"/>
                <a:gd name="T40" fmla="*/ 4 w 195"/>
                <a:gd name="T41" fmla="*/ 20 h 84"/>
                <a:gd name="T42" fmla="*/ 9 w 195"/>
                <a:gd name="T43" fmla="*/ 17 h 84"/>
                <a:gd name="T44" fmla="*/ 19 w 195"/>
                <a:gd name="T45" fmla="*/ 12 h 84"/>
                <a:gd name="T46" fmla="*/ 34 w 195"/>
                <a:gd name="T47" fmla="*/ 6 h 84"/>
                <a:gd name="T48" fmla="*/ 46 w 195"/>
                <a:gd name="T49" fmla="*/ 1 h 84"/>
                <a:gd name="T50" fmla="*/ 55 w 195"/>
                <a:gd name="T51" fmla="*/ 0 h 84"/>
                <a:gd name="T52" fmla="*/ 63 w 195"/>
                <a:gd name="T53" fmla="*/ 0 h 84"/>
                <a:gd name="T54" fmla="*/ 72 w 195"/>
                <a:gd name="T55" fmla="*/ 3 h 84"/>
                <a:gd name="T56" fmla="*/ 81 w 195"/>
                <a:gd name="T57" fmla="*/ 8 h 84"/>
                <a:gd name="T58" fmla="*/ 115 w 195"/>
                <a:gd name="T59" fmla="*/ 31 h 84"/>
                <a:gd name="T60" fmla="*/ 145 w 195"/>
                <a:gd name="T61" fmla="*/ 52 h 84"/>
                <a:gd name="T62" fmla="*/ 155 w 195"/>
                <a:gd name="T63" fmla="*/ 57 h 84"/>
                <a:gd name="T64" fmla="*/ 164 w 195"/>
                <a:gd name="T65" fmla="*/ 61 h 84"/>
                <a:gd name="T66" fmla="*/ 173 w 195"/>
                <a:gd name="T67" fmla="*/ 62 h 84"/>
                <a:gd name="T68" fmla="*/ 181 w 195"/>
                <a:gd name="T69" fmla="*/ 62 h 84"/>
                <a:gd name="T70" fmla="*/ 188 w 195"/>
                <a:gd name="T71" fmla="*/ 59 h 84"/>
                <a:gd name="T72" fmla="*/ 192 w 195"/>
                <a:gd name="T73" fmla="*/ 54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4"/>
                <a:gd name="T113" fmla="*/ 195 w 195"/>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4">
                  <a:moveTo>
                    <a:pt x="192" y="54"/>
                  </a:moveTo>
                  <a:lnTo>
                    <a:pt x="194" y="58"/>
                  </a:lnTo>
                  <a:lnTo>
                    <a:pt x="192" y="61"/>
                  </a:lnTo>
                  <a:lnTo>
                    <a:pt x="191" y="63"/>
                  </a:lnTo>
                  <a:lnTo>
                    <a:pt x="189" y="65"/>
                  </a:lnTo>
                  <a:lnTo>
                    <a:pt x="186" y="69"/>
                  </a:lnTo>
                  <a:lnTo>
                    <a:pt x="180" y="72"/>
                  </a:lnTo>
                  <a:lnTo>
                    <a:pt x="178" y="75"/>
                  </a:lnTo>
                  <a:lnTo>
                    <a:pt x="171" y="76"/>
                  </a:lnTo>
                  <a:lnTo>
                    <a:pt x="165" y="79"/>
                  </a:lnTo>
                  <a:lnTo>
                    <a:pt x="161" y="80"/>
                  </a:lnTo>
                  <a:lnTo>
                    <a:pt x="156" y="82"/>
                  </a:lnTo>
                  <a:lnTo>
                    <a:pt x="152" y="82"/>
                  </a:lnTo>
                  <a:lnTo>
                    <a:pt x="147" y="83"/>
                  </a:lnTo>
                  <a:lnTo>
                    <a:pt x="144" y="81"/>
                  </a:lnTo>
                  <a:lnTo>
                    <a:pt x="140" y="81"/>
                  </a:lnTo>
                  <a:lnTo>
                    <a:pt x="135" y="80"/>
                  </a:lnTo>
                  <a:lnTo>
                    <a:pt x="132" y="78"/>
                  </a:lnTo>
                  <a:lnTo>
                    <a:pt x="127" y="75"/>
                  </a:lnTo>
                  <a:lnTo>
                    <a:pt x="122" y="71"/>
                  </a:lnTo>
                  <a:lnTo>
                    <a:pt x="93" y="52"/>
                  </a:lnTo>
                  <a:lnTo>
                    <a:pt x="66" y="32"/>
                  </a:lnTo>
                  <a:lnTo>
                    <a:pt x="60" y="29"/>
                  </a:lnTo>
                  <a:lnTo>
                    <a:pt x="55" y="27"/>
                  </a:lnTo>
                  <a:lnTo>
                    <a:pt x="51" y="25"/>
                  </a:lnTo>
                  <a:lnTo>
                    <a:pt x="46" y="22"/>
                  </a:lnTo>
                  <a:lnTo>
                    <a:pt x="41" y="20"/>
                  </a:lnTo>
                  <a:lnTo>
                    <a:pt x="36" y="19"/>
                  </a:lnTo>
                  <a:lnTo>
                    <a:pt x="32" y="19"/>
                  </a:lnTo>
                  <a:lnTo>
                    <a:pt x="29" y="19"/>
                  </a:lnTo>
                  <a:lnTo>
                    <a:pt x="25" y="19"/>
                  </a:lnTo>
                  <a:lnTo>
                    <a:pt x="20" y="20"/>
                  </a:lnTo>
                  <a:lnTo>
                    <a:pt x="16" y="21"/>
                  </a:lnTo>
                  <a:lnTo>
                    <a:pt x="11" y="23"/>
                  </a:lnTo>
                  <a:lnTo>
                    <a:pt x="8" y="24"/>
                  </a:lnTo>
                  <a:lnTo>
                    <a:pt x="5" y="25"/>
                  </a:lnTo>
                  <a:lnTo>
                    <a:pt x="2" y="27"/>
                  </a:lnTo>
                  <a:lnTo>
                    <a:pt x="0" y="28"/>
                  </a:lnTo>
                  <a:lnTo>
                    <a:pt x="1" y="26"/>
                  </a:lnTo>
                  <a:lnTo>
                    <a:pt x="2" y="24"/>
                  </a:lnTo>
                  <a:lnTo>
                    <a:pt x="2" y="23"/>
                  </a:lnTo>
                  <a:lnTo>
                    <a:pt x="4" y="20"/>
                  </a:lnTo>
                  <a:lnTo>
                    <a:pt x="7" y="19"/>
                  </a:lnTo>
                  <a:lnTo>
                    <a:pt x="9" y="17"/>
                  </a:lnTo>
                  <a:lnTo>
                    <a:pt x="13" y="15"/>
                  </a:lnTo>
                  <a:lnTo>
                    <a:pt x="19" y="12"/>
                  </a:lnTo>
                  <a:lnTo>
                    <a:pt x="28" y="8"/>
                  </a:lnTo>
                  <a:lnTo>
                    <a:pt x="34" y="6"/>
                  </a:lnTo>
                  <a:lnTo>
                    <a:pt x="41" y="3"/>
                  </a:lnTo>
                  <a:lnTo>
                    <a:pt x="46" y="1"/>
                  </a:lnTo>
                  <a:lnTo>
                    <a:pt x="51" y="0"/>
                  </a:lnTo>
                  <a:lnTo>
                    <a:pt x="55" y="0"/>
                  </a:lnTo>
                  <a:lnTo>
                    <a:pt x="59" y="0"/>
                  </a:lnTo>
                  <a:lnTo>
                    <a:pt x="63" y="0"/>
                  </a:lnTo>
                  <a:lnTo>
                    <a:pt x="67" y="1"/>
                  </a:lnTo>
                  <a:lnTo>
                    <a:pt x="72" y="3"/>
                  </a:lnTo>
                  <a:lnTo>
                    <a:pt x="76" y="6"/>
                  </a:lnTo>
                  <a:lnTo>
                    <a:pt x="81" y="8"/>
                  </a:lnTo>
                  <a:lnTo>
                    <a:pt x="86" y="12"/>
                  </a:lnTo>
                  <a:lnTo>
                    <a:pt x="115" y="31"/>
                  </a:lnTo>
                  <a:lnTo>
                    <a:pt x="138" y="48"/>
                  </a:lnTo>
                  <a:lnTo>
                    <a:pt x="145" y="52"/>
                  </a:lnTo>
                  <a:lnTo>
                    <a:pt x="150" y="55"/>
                  </a:lnTo>
                  <a:lnTo>
                    <a:pt x="155" y="57"/>
                  </a:lnTo>
                  <a:lnTo>
                    <a:pt x="159" y="59"/>
                  </a:lnTo>
                  <a:lnTo>
                    <a:pt x="164" y="61"/>
                  </a:lnTo>
                  <a:lnTo>
                    <a:pt x="168" y="61"/>
                  </a:lnTo>
                  <a:lnTo>
                    <a:pt x="173" y="62"/>
                  </a:lnTo>
                  <a:lnTo>
                    <a:pt x="177" y="62"/>
                  </a:lnTo>
                  <a:lnTo>
                    <a:pt x="181" y="62"/>
                  </a:lnTo>
                  <a:lnTo>
                    <a:pt x="185" y="60"/>
                  </a:lnTo>
                  <a:lnTo>
                    <a:pt x="188" y="59"/>
                  </a:lnTo>
                  <a:lnTo>
                    <a:pt x="191" y="57"/>
                  </a:lnTo>
                  <a:lnTo>
                    <a:pt x="192"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3" name="Freeform 122"/>
            <p:cNvSpPr>
              <a:spLocks/>
            </p:cNvSpPr>
            <p:nvPr/>
          </p:nvSpPr>
          <p:spPr bwMode="auto">
            <a:xfrm>
              <a:off x="1436" y="2826"/>
              <a:ext cx="195" cy="87"/>
            </a:xfrm>
            <a:custGeom>
              <a:avLst/>
              <a:gdLst>
                <a:gd name="T0" fmla="*/ 192 w 195"/>
                <a:gd name="T1" fmla="*/ 60 h 87"/>
                <a:gd name="T2" fmla="*/ 188 w 195"/>
                <a:gd name="T3" fmla="*/ 66 h 87"/>
                <a:gd name="T4" fmla="*/ 182 w 195"/>
                <a:gd name="T5" fmla="*/ 72 h 87"/>
                <a:gd name="T6" fmla="*/ 175 w 195"/>
                <a:gd name="T7" fmla="*/ 77 h 87"/>
                <a:gd name="T8" fmla="*/ 164 w 195"/>
                <a:gd name="T9" fmla="*/ 83 h 87"/>
                <a:gd name="T10" fmla="*/ 155 w 195"/>
                <a:gd name="T11" fmla="*/ 85 h 87"/>
                <a:gd name="T12" fmla="*/ 147 w 195"/>
                <a:gd name="T13" fmla="*/ 86 h 87"/>
                <a:gd name="T14" fmla="*/ 139 w 195"/>
                <a:gd name="T15" fmla="*/ 84 h 87"/>
                <a:gd name="T16" fmla="*/ 131 w 195"/>
                <a:gd name="T17" fmla="*/ 81 h 87"/>
                <a:gd name="T18" fmla="*/ 120 w 195"/>
                <a:gd name="T19" fmla="*/ 74 h 87"/>
                <a:gd name="T20" fmla="*/ 66 w 195"/>
                <a:gd name="T21" fmla="*/ 35 h 87"/>
                <a:gd name="T22" fmla="*/ 55 w 195"/>
                <a:gd name="T23" fmla="*/ 28 h 87"/>
                <a:gd name="T24" fmla="*/ 46 w 195"/>
                <a:gd name="T25" fmla="*/ 24 h 87"/>
                <a:gd name="T26" fmla="*/ 37 w 195"/>
                <a:gd name="T27" fmla="*/ 21 h 87"/>
                <a:gd name="T28" fmla="*/ 29 w 195"/>
                <a:gd name="T29" fmla="*/ 21 h 87"/>
                <a:gd name="T30" fmla="*/ 21 w 195"/>
                <a:gd name="T31" fmla="*/ 21 h 87"/>
                <a:gd name="T32" fmla="*/ 12 w 195"/>
                <a:gd name="T33" fmla="*/ 24 h 87"/>
                <a:gd name="T34" fmla="*/ 5 w 195"/>
                <a:gd name="T35" fmla="*/ 27 h 87"/>
                <a:gd name="T36" fmla="*/ 0 w 195"/>
                <a:gd name="T37" fmla="*/ 30 h 87"/>
                <a:gd name="T38" fmla="*/ 1 w 195"/>
                <a:gd name="T39" fmla="*/ 26 h 87"/>
                <a:gd name="T40" fmla="*/ 5 w 195"/>
                <a:gd name="T41" fmla="*/ 22 h 87"/>
                <a:gd name="T42" fmla="*/ 9 w 195"/>
                <a:gd name="T43" fmla="*/ 18 h 87"/>
                <a:gd name="T44" fmla="*/ 21 w 195"/>
                <a:gd name="T45" fmla="*/ 13 h 87"/>
                <a:gd name="T46" fmla="*/ 35 w 195"/>
                <a:gd name="T47" fmla="*/ 6 h 87"/>
                <a:gd name="T48" fmla="*/ 47 w 195"/>
                <a:gd name="T49" fmla="*/ 1 h 87"/>
                <a:gd name="T50" fmla="*/ 55 w 195"/>
                <a:gd name="T51" fmla="*/ 0 h 87"/>
                <a:gd name="T52" fmla="*/ 63 w 195"/>
                <a:gd name="T53" fmla="*/ 1 h 87"/>
                <a:gd name="T54" fmla="*/ 71 w 195"/>
                <a:gd name="T55" fmla="*/ 3 h 87"/>
                <a:gd name="T56" fmla="*/ 80 w 195"/>
                <a:gd name="T57" fmla="*/ 9 h 87"/>
                <a:gd name="T58" fmla="*/ 114 w 195"/>
                <a:gd name="T59" fmla="*/ 32 h 87"/>
                <a:gd name="T60" fmla="*/ 144 w 195"/>
                <a:gd name="T61" fmla="*/ 55 h 87"/>
                <a:gd name="T62" fmla="*/ 154 w 195"/>
                <a:gd name="T63" fmla="*/ 60 h 87"/>
                <a:gd name="T64" fmla="*/ 162 w 195"/>
                <a:gd name="T65" fmla="*/ 63 h 87"/>
                <a:gd name="T66" fmla="*/ 171 w 195"/>
                <a:gd name="T67" fmla="*/ 64 h 87"/>
                <a:gd name="T68" fmla="*/ 179 w 195"/>
                <a:gd name="T69" fmla="*/ 64 h 87"/>
                <a:gd name="T70" fmla="*/ 187 w 195"/>
                <a:gd name="T71" fmla="*/ 61 h 87"/>
                <a:gd name="T72" fmla="*/ 194 w 195"/>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7"/>
                <a:gd name="T113" fmla="*/ 195 w 195"/>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7">
                  <a:moveTo>
                    <a:pt x="194" y="57"/>
                  </a:moveTo>
                  <a:lnTo>
                    <a:pt x="192" y="60"/>
                  </a:lnTo>
                  <a:lnTo>
                    <a:pt x="190" y="63"/>
                  </a:lnTo>
                  <a:lnTo>
                    <a:pt x="188" y="66"/>
                  </a:lnTo>
                  <a:lnTo>
                    <a:pt x="185" y="69"/>
                  </a:lnTo>
                  <a:lnTo>
                    <a:pt x="182" y="72"/>
                  </a:lnTo>
                  <a:lnTo>
                    <a:pt x="179" y="74"/>
                  </a:lnTo>
                  <a:lnTo>
                    <a:pt x="175" y="77"/>
                  </a:lnTo>
                  <a:lnTo>
                    <a:pt x="169" y="80"/>
                  </a:lnTo>
                  <a:lnTo>
                    <a:pt x="164" y="83"/>
                  </a:lnTo>
                  <a:lnTo>
                    <a:pt x="159" y="84"/>
                  </a:lnTo>
                  <a:lnTo>
                    <a:pt x="155" y="85"/>
                  </a:lnTo>
                  <a:lnTo>
                    <a:pt x="151" y="85"/>
                  </a:lnTo>
                  <a:lnTo>
                    <a:pt x="147" y="86"/>
                  </a:lnTo>
                  <a:lnTo>
                    <a:pt x="143" y="85"/>
                  </a:lnTo>
                  <a:lnTo>
                    <a:pt x="139" y="84"/>
                  </a:lnTo>
                  <a:lnTo>
                    <a:pt x="135" y="83"/>
                  </a:lnTo>
                  <a:lnTo>
                    <a:pt x="131" y="81"/>
                  </a:lnTo>
                  <a:lnTo>
                    <a:pt x="125" y="79"/>
                  </a:lnTo>
                  <a:lnTo>
                    <a:pt x="120" y="74"/>
                  </a:lnTo>
                  <a:lnTo>
                    <a:pt x="93" y="55"/>
                  </a:lnTo>
                  <a:lnTo>
                    <a:pt x="66" y="35"/>
                  </a:lnTo>
                  <a:lnTo>
                    <a:pt x="60" y="31"/>
                  </a:lnTo>
                  <a:lnTo>
                    <a:pt x="55" y="28"/>
                  </a:lnTo>
                  <a:lnTo>
                    <a:pt x="51" y="26"/>
                  </a:lnTo>
                  <a:lnTo>
                    <a:pt x="46"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8" y="9"/>
                  </a:lnTo>
                  <a:lnTo>
                    <a:pt x="35" y="6"/>
                  </a:lnTo>
                  <a:lnTo>
                    <a:pt x="42" y="3"/>
                  </a:lnTo>
                  <a:lnTo>
                    <a:pt x="47" y="1"/>
                  </a:lnTo>
                  <a:lnTo>
                    <a:pt x="51" y="0"/>
                  </a:lnTo>
                  <a:lnTo>
                    <a:pt x="55" y="0"/>
                  </a:lnTo>
                  <a:lnTo>
                    <a:pt x="59" y="0"/>
                  </a:lnTo>
                  <a:lnTo>
                    <a:pt x="63" y="1"/>
                  </a:lnTo>
                  <a:lnTo>
                    <a:pt x="67" y="2"/>
                  </a:lnTo>
                  <a:lnTo>
                    <a:pt x="71" y="3"/>
                  </a:lnTo>
                  <a:lnTo>
                    <a:pt x="76" y="6"/>
                  </a:lnTo>
                  <a:lnTo>
                    <a:pt x="80" y="9"/>
                  </a:lnTo>
                  <a:lnTo>
                    <a:pt x="86" y="12"/>
                  </a:lnTo>
                  <a:lnTo>
                    <a:pt x="114" y="32"/>
                  </a:lnTo>
                  <a:lnTo>
                    <a:pt x="138" y="50"/>
                  </a:lnTo>
                  <a:lnTo>
                    <a:pt x="144" y="55"/>
                  </a:lnTo>
                  <a:lnTo>
                    <a:pt x="149" y="58"/>
                  </a:lnTo>
                  <a:lnTo>
                    <a:pt x="154" y="60"/>
                  </a:lnTo>
                  <a:lnTo>
                    <a:pt x="158" y="61"/>
                  </a:lnTo>
                  <a:lnTo>
                    <a:pt x="162" y="63"/>
                  </a:lnTo>
                  <a:lnTo>
                    <a:pt x="167" y="64"/>
                  </a:lnTo>
                  <a:lnTo>
                    <a:pt x="171" y="64"/>
                  </a:lnTo>
                  <a:lnTo>
                    <a:pt x="176" y="64"/>
                  </a:lnTo>
                  <a:lnTo>
                    <a:pt x="179" y="64"/>
                  </a:lnTo>
                  <a:lnTo>
                    <a:pt x="183" y="62"/>
                  </a:lnTo>
                  <a:lnTo>
                    <a:pt x="187" y="61"/>
                  </a:lnTo>
                  <a:lnTo>
                    <a:pt x="189" y="59"/>
                  </a:lnTo>
                  <a:lnTo>
                    <a:pt x="194"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4" name="Freeform 123"/>
            <p:cNvSpPr>
              <a:spLocks/>
            </p:cNvSpPr>
            <p:nvPr/>
          </p:nvSpPr>
          <p:spPr bwMode="auto">
            <a:xfrm>
              <a:off x="1886" y="2607"/>
              <a:ext cx="192" cy="81"/>
            </a:xfrm>
            <a:custGeom>
              <a:avLst/>
              <a:gdLst>
                <a:gd name="T0" fmla="*/ 191 w 192"/>
                <a:gd name="T1" fmla="*/ 56 h 81"/>
                <a:gd name="T2" fmla="*/ 188 w 192"/>
                <a:gd name="T3" fmla="*/ 61 h 81"/>
                <a:gd name="T4" fmla="*/ 183 w 192"/>
                <a:gd name="T5" fmla="*/ 66 h 81"/>
                <a:gd name="T6" fmla="*/ 175 w 192"/>
                <a:gd name="T7" fmla="*/ 72 h 81"/>
                <a:gd name="T8" fmla="*/ 163 w 192"/>
                <a:gd name="T9" fmla="*/ 76 h 81"/>
                <a:gd name="T10" fmla="*/ 153 w 192"/>
                <a:gd name="T11" fmla="*/ 79 h 81"/>
                <a:gd name="T12" fmla="*/ 145 w 192"/>
                <a:gd name="T13" fmla="*/ 80 h 81"/>
                <a:gd name="T14" fmla="*/ 138 w 192"/>
                <a:gd name="T15" fmla="*/ 78 h 81"/>
                <a:gd name="T16" fmla="*/ 130 w 192"/>
                <a:gd name="T17" fmla="*/ 75 h 81"/>
                <a:gd name="T18" fmla="*/ 120 w 192"/>
                <a:gd name="T19" fmla="*/ 69 h 81"/>
                <a:gd name="T20" fmla="*/ 65 w 192"/>
                <a:gd name="T21" fmla="*/ 31 h 81"/>
                <a:gd name="T22" fmla="*/ 54 w 192"/>
                <a:gd name="T23" fmla="*/ 26 h 81"/>
                <a:gd name="T24" fmla="*/ 45 w 192"/>
                <a:gd name="T25" fmla="*/ 21 h 81"/>
                <a:gd name="T26" fmla="*/ 36 w 192"/>
                <a:gd name="T27" fmla="*/ 19 h 81"/>
                <a:gd name="T28" fmla="*/ 28 w 192"/>
                <a:gd name="T29" fmla="*/ 18 h 81"/>
                <a:gd name="T30" fmla="*/ 20 w 192"/>
                <a:gd name="T31" fmla="*/ 19 h 81"/>
                <a:gd name="T32" fmla="*/ 11 w 192"/>
                <a:gd name="T33" fmla="*/ 22 h 81"/>
                <a:gd name="T34" fmla="*/ 5 w 192"/>
                <a:gd name="T35" fmla="*/ 24 h 81"/>
                <a:gd name="T36" fmla="*/ 0 w 192"/>
                <a:gd name="T37" fmla="*/ 27 h 81"/>
                <a:gd name="T38" fmla="*/ 2 w 192"/>
                <a:gd name="T39" fmla="*/ 23 h 81"/>
                <a:gd name="T40" fmla="*/ 4 w 192"/>
                <a:gd name="T41" fmla="*/ 20 h 81"/>
                <a:gd name="T42" fmla="*/ 9 w 192"/>
                <a:gd name="T43" fmla="*/ 16 h 81"/>
                <a:gd name="T44" fmla="*/ 19 w 192"/>
                <a:gd name="T45" fmla="*/ 11 h 81"/>
                <a:gd name="T46" fmla="*/ 34 w 192"/>
                <a:gd name="T47" fmla="*/ 5 h 81"/>
                <a:gd name="T48" fmla="*/ 45 w 192"/>
                <a:gd name="T49" fmla="*/ 1 h 81"/>
                <a:gd name="T50" fmla="*/ 54 w 192"/>
                <a:gd name="T51" fmla="*/ 0 h 81"/>
                <a:gd name="T52" fmla="*/ 62 w 192"/>
                <a:gd name="T53" fmla="*/ 0 h 81"/>
                <a:gd name="T54" fmla="*/ 71 w 192"/>
                <a:gd name="T55" fmla="*/ 3 h 81"/>
                <a:gd name="T56" fmla="*/ 80 w 192"/>
                <a:gd name="T57" fmla="*/ 8 h 81"/>
                <a:gd name="T58" fmla="*/ 113 w 192"/>
                <a:gd name="T59" fmla="*/ 30 h 81"/>
                <a:gd name="T60" fmla="*/ 143 w 192"/>
                <a:gd name="T61" fmla="*/ 50 h 81"/>
                <a:gd name="T62" fmla="*/ 152 w 192"/>
                <a:gd name="T63" fmla="*/ 55 h 81"/>
                <a:gd name="T64" fmla="*/ 161 w 192"/>
                <a:gd name="T65" fmla="*/ 58 h 81"/>
                <a:gd name="T66" fmla="*/ 170 w 192"/>
                <a:gd name="T67" fmla="*/ 59 h 81"/>
                <a:gd name="T68" fmla="*/ 178 w 192"/>
                <a:gd name="T69" fmla="*/ 59 h 81"/>
                <a:gd name="T70" fmla="*/ 185 w 192"/>
                <a:gd name="T71" fmla="*/ 57 h 81"/>
                <a:gd name="T72" fmla="*/ 189 w 192"/>
                <a:gd name="T73" fmla="*/ 52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1"/>
                <a:gd name="T113" fmla="*/ 192 w 192"/>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1">
                  <a:moveTo>
                    <a:pt x="189" y="52"/>
                  </a:moveTo>
                  <a:lnTo>
                    <a:pt x="191" y="56"/>
                  </a:lnTo>
                  <a:lnTo>
                    <a:pt x="189" y="58"/>
                  </a:lnTo>
                  <a:lnTo>
                    <a:pt x="188" y="61"/>
                  </a:lnTo>
                  <a:lnTo>
                    <a:pt x="186" y="63"/>
                  </a:lnTo>
                  <a:lnTo>
                    <a:pt x="183" y="66"/>
                  </a:lnTo>
                  <a:lnTo>
                    <a:pt x="177" y="69"/>
                  </a:lnTo>
                  <a:lnTo>
                    <a:pt x="175" y="72"/>
                  </a:lnTo>
                  <a:lnTo>
                    <a:pt x="169" y="74"/>
                  </a:lnTo>
                  <a:lnTo>
                    <a:pt x="163" y="76"/>
                  </a:lnTo>
                  <a:lnTo>
                    <a:pt x="158" y="77"/>
                  </a:lnTo>
                  <a:lnTo>
                    <a:pt x="153" y="79"/>
                  </a:lnTo>
                  <a:lnTo>
                    <a:pt x="150" y="79"/>
                  </a:lnTo>
                  <a:lnTo>
                    <a:pt x="145" y="80"/>
                  </a:lnTo>
                  <a:lnTo>
                    <a:pt x="142" y="78"/>
                  </a:lnTo>
                  <a:lnTo>
                    <a:pt x="138" y="78"/>
                  </a:lnTo>
                  <a:lnTo>
                    <a:pt x="133" y="77"/>
                  </a:lnTo>
                  <a:lnTo>
                    <a:pt x="130" y="75"/>
                  </a:lnTo>
                  <a:lnTo>
                    <a:pt x="125" y="72"/>
                  </a:lnTo>
                  <a:lnTo>
                    <a:pt x="120" y="69"/>
                  </a:lnTo>
                  <a:lnTo>
                    <a:pt x="92" y="50"/>
                  </a:lnTo>
                  <a:lnTo>
                    <a:pt x="65" y="31"/>
                  </a:lnTo>
                  <a:lnTo>
                    <a:pt x="59" y="28"/>
                  </a:lnTo>
                  <a:lnTo>
                    <a:pt x="54" y="26"/>
                  </a:lnTo>
                  <a:lnTo>
                    <a:pt x="50" y="24"/>
                  </a:lnTo>
                  <a:lnTo>
                    <a:pt x="45" y="21"/>
                  </a:lnTo>
                  <a:lnTo>
                    <a:pt x="41" y="20"/>
                  </a:lnTo>
                  <a:lnTo>
                    <a:pt x="36" y="19"/>
                  </a:lnTo>
                  <a:lnTo>
                    <a:pt x="31" y="18"/>
                  </a:lnTo>
                  <a:lnTo>
                    <a:pt x="28" y="18"/>
                  </a:lnTo>
                  <a:lnTo>
                    <a:pt x="24" y="18"/>
                  </a:lnTo>
                  <a:lnTo>
                    <a:pt x="20" y="19"/>
                  </a:lnTo>
                  <a:lnTo>
                    <a:pt x="16" y="21"/>
                  </a:lnTo>
                  <a:lnTo>
                    <a:pt x="11" y="22"/>
                  </a:lnTo>
                  <a:lnTo>
                    <a:pt x="8" y="23"/>
                  </a:lnTo>
                  <a:lnTo>
                    <a:pt x="5" y="24"/>
                  </a:lnTo>
                  <a:lnTo>
                    <a:pt x="2" y="26"/>
                  </a:lnTo>
                  <a:lnTo>
                    <a:pt x="0" y="27"/>
                  </a:lnTo>
                  <a:lnTo>
                    <a:pt x="1" y="25"/>
                  </a:lnTo>
                  <a:lnTo>
                    <a:pt x="2" y="23"/>
                  </a:lnTo>
                  <a:lnTo>
                    <a:pt x="2" y="22"/>
                  </a:lnTo>
                  <a:lnTo>
                    <a:pt x="4" y="20"/>
                  </a:lnTo>
                  <a:lnTo>
                    <a:pt x="7" y="18"/>
                  </a:lnTo>
                  <a:lnTo>
                    <a:pt x="9" y="16"/>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0"/>
                  </a:lnTo>
                  <a:lnTo>
                    <a:pt x="136" y="46"/>
                  </a:lnTo>
                  <a:lnTo>
                    <a:pt x="143" y="50"/>
                  </a:lnTo>
                  <a:lnTo>
                    <a:pt x="148" y="53"/>
                  </a:lnTo>
                  <a:lnTo>
                    <a:pt x="152" y="55"/>
                  </a:lnTo>
                  <a:lnTo>
                    <a:pt x="156" y="57"/>
                  </a:lnTo>
                  <a:lnTo>
                    <a:pt x="161" y="58"/>
                  </a:lnTo>
                  <a:lnTo>
                    <a:pt x="165" y="59"/>
                  </a:lnTo>
                  <a:lnTo>
                    <a:pt x="170" y="59"/>
                  </a:lnTo>
                  <a:lnTo>
                    <a:pt x="174" y="59"/>
                  </a:lnTo>
                  <a:lnTo>
                    <a:pt x="178" y="59"/>
                  </a:lnTo>
                  <a:lnTo>
                    <a:pt x="182" y="58"/>
                  </a:lnTo>
                  <a:lnTo>
                    <a:pt x="185" y="57"/>
                  </a:lnTo>
                  <a:lnTo>
                    <a:pt x="188" y="55"/>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5" name="Freeform 124"/>
            <p:cNvSpPr>
              <a:spLocks/>
            </p:cNvSpPr>
            <p:nvPr/>
          </p:nvSpPr>
          <p:spPr bwMode="auto">
            <a:xfrm>
              <a:off x="1734" y="2686"/>
              <a:ext cx="195" cy="81"/>
            </a:xfrm>
            <a:custGeom>
              <a:avLst/>
              <a:gdLst>
                <a:gd name="T0" fmla="*/ 192 w 195"/>
                <a:gd name="T1" fmla="*/ 56 h 81"/>
                <a:gd name="T2" fmla="*/ 188 w 195"/>
                <a:gd name="T3" fmla="*/ 61 h 81"/>
                <a:gd name="T4" fmla="*/ 182 w 195"/>
                <a:gd name="T5" fmla="*/ 67 h 81"/>
                <a:gd name="T6" fmla="*/ 175 w 195"/>
                <a:gd name="T7" fmla="*/ 72 h 81"/>
                <a:gd name="T8" fmla="*/ 164 w 195"/>
                <a:gd name="T9" fmla="*/ 77 h 81"/>
                <a:gd name="T10" fmla="*/ 155 w 195"/>
                <a:gd name="T11" fmla="*/ 79 h 81"/>
                <a:gd name="T12" fmla="*/ 147 w 195"/>
                <a:gd name="T13" fmla="*/ 80 h 81"/>
                <a:gd name="T14" fmla="*/ 139 w 195"/>
                <a:gd name="T15" fmla="*/ 78 h 81"/>
                <a:gd name="T16" fmla="*/ 131 w 195"/>
                <a:gd name="T17" fmla="*/ 75 h 81"/>
                <a:gd name="T18" fmla="*/ 120 w 195"/>
                <a:gd name="T19" fmla="*/ 69 h 81"/>
                <a:gd name="T20" fmla="*/ 66 w 195"/>
                <a:gd name="T21" fmla="*/ 32 h 81"/>
                <a:gd name="T22" fmla="*/ 55 w 195"/>
                <a:gd name="T23" fmla="*/ 26 h 81"/>
                <a:gd name="T24" fmla="*/ 46 w 195"/>
                <a:gd name="T25" fmla="*/ 22 h 81"/>
                <a:gd name="T26" fmla="*/ 37 w 195"/>
                <a:gd name="T27" fmla="*/ 19 h 81"/>
                <a:gd name="T28" fmla="*/ 29 w 195"/>
                <a:gd name="T29" fmla="*/ 19 h 81"/>
                <a:gd name="T30" fmla="*/ 21 w 195"/>
                <a:gd name="T31" fmla="*/ 20 h 81"/>
                <a:gd name="T32" fmla="*/ 12 w 195"/>
                <a:gd name="T33" fmla="*/ 22 h 81"/>
                <a:gd name="T34" fmla="*/ 5 w 195"/>
                <a:gd name="T35" fmla="*/ 25 h 81"/>
                <a:gd name="T36" fmla="*/ 0 w 195"/>
                <a:gd name="T37" fmla="*/ 28 h 81"/>
                <a:gd name="T38" fmla="*/ 1 w 195"/>
                <a:gd name="T39" fmla="*/ 25 h 81"/>
                <a:gd name="T40" fmla="*/ 5 w 195"/>
                <a:gd name="T41" fmla="*/ 20 h 81"/>
                <a:gd name="T42" fmla="*/ 9 w 195"/>
                <a:gd name="T43" fmla="*/ 17 h 81"/>
                <a:gd name="T44" fmla="*/ 21 w 195"/>
                <a:gd name="T45" fmla="*/ 12 h 81"/>
                <a:gd name="T46" fmla="*/ 35 w 195"/>
                <a:gd name="T47" fmla="*/ 5 h 81"/>
                <a:gd name="T48" fmla="*/ 47 w 195"/>
                <a:gd name="T49" fmla="*/ 1 h 81"/>
                <a:gd name="T50" fmla="*/ 55 w 195"/>
                <a:gd name="T51" fmla="*/ 0 h 81"/>
                <a:gd name="T52" fmla="*/ 63 w 195"/>
                <a:gd name="T53" fmla="*/ 1 h 81"/>
                <a:gd name="T54" fmla="*/ 71 w 195"/>
                <a:gd name="T55" fmla="*/ 3 h 81"/>
                <a:gd name="T56" fmla="*/ 80 w 195"/>
                <a:gd name="T57" fmla="*/ 8 h 81"/>
                <a:gd name="T58" fmla="*/ 114 w 195"/>
                <a:gd name="T59" fmla="*/ 30 h 81"/>
                <a:gd name="T60" fmla="*/ 144 w 195"/>
                <a:gd name="T61" fmla="*/ 51 h 81"/>
                <a:gd name="T62" fmla="*/ 154 w 195"/>
                <a:gd name="T63" fmla="*/ 56 h 81"/>
                <a:gd name="T64" fmla="*/ 162 w 195"/>
                <a:gd name="T65" fmla="*/ 59 h 81"/>
                <a:gd name="T66" fmla="*/ 171 w 195"/>
                <a:gd name="T67" fmla="*/ 60 h 81"/>
                <a:gd name="T68" fmla="*/ 179 w 195"/>
                <a:gd name="T69" fmla="*/ 59 h 81"/>
                <a:gd name="T70" fmla="*/ 187 w 195"/>
                <a:gd name="T71" fmla="*/ 57 h 81"/>
                <a:gd name="T72" fmla="*/ 194 w 195"/>
                <a:gd name="T73" fmla="*/ 53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1"/>
                <a:gd name="T113" fmla="*/ 195 w 195"/>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1">
                  <a:moveTo>
                    <a:pt x="194" y="53"/>
                  </a:moveTo>
                  <a:lnTo>
                    <a:pt x="192" y="56"/>
                  </a:lnTo>
                  <a:lnTo>
                    <a:pt x="190" y="58"/>
                  </a:lnTo>
                  <a:lnTo>
                    <a:pt x="188" y="61"/>
                  </a:lnTo>
                  <a:lnTo>
                    <a:pt x="185" y="64"/>
                  </a:lnTo>
                  <a:lnTo>
                    <a:pt x="182" y="67"/>
                  </a:lnTo>
                  <a:lnTo>
                    <a:pt x="179" y="69"/>
                  </a:lnTo>
                  <a:lnTo>
                    <a:pt x="175" y="72"/>
                  </a:lnTo>
                  <a:lnTo>
                    <a:pt x="169" y="75"/>
                  </a:lnTo>
                  <a:lnTo>
                    <a:pt x="164" y="77"/>
                  </a:lnTo>
                  <a:lnTo>
                    <a:pt x="159" y="78"/>
                  </a:lnTo>
                  <a:lnTo>
                    <a:pt x="155" y="79"/>
                  </a:lnTo>
                  <a:lnTo>
                    <a:pt x="151" y="79"/>
                  </a:lnTo>
                  <a:lnTo>
                    <a:pt x="147" y="80"/>
                  </a:lnTo>
                  <a:lnTo>
                    <a:pt x="143" y="79"/>
                  </a:lnTo>
                  <a:lnTo>
                    <a:pt x="139" y="78"/>
                  </a:lnTo>
                  <a:lnTo>
                    <a:pt x="135" y="77"/>
                  </a:lnTo>
                  <a:lnTo>
                    <a:pt x="131" y="75"/>
                  </a:lnTo>
                  <a:lnTo>
                    <a:pt x="125" y="73"/>
                  </a:lnTo>
                  <a:lnTo>
                    <a:pt x="120" y="69"/>
                  </a:lnTo>
                  <a:lnTo>
                    <a:pt x="93" y="51"/>
                  </a:lnTo>
                  <a:lnTo>
                    <a:pt x="66" y="32"/>
                  </a:lnTo>
                  <a:lnTo>
                    <a:pt x="60" y="29"/>
                  </a:lnTo>
                  <a:lnTo>
                    <a:pt x="55" y="26"/>
                  </a:lnTo>
                  <a:lnTo>
                    <a:pt x="51" y="24"/>
                  </a:lnTo>
                  <a:lnTo>
                    <a:pt x="46" y="22"/>
                  </a:lnTo>
                  <a:lnTo>
                    <a:pt x="41" y="20"/>
                  </a:lnTo>
                  <a:lnTo>
                    <a:pt x="37" y="19"/>
                  </a:lnTo>
                  <a:lnTo>
                    <a:pt x="33" y="19"/>
                  </a:lnTo>
                  <a:lnTo>
                    <a:pt x="29" y="19"/>
                  </a:lnTo>
                  <a:lnTo>
                    <a:pt x="24" y="19"/>
                  </a:lnTo>
                  <a:lnTo>
                    <a:pt x="21" y="20"/>
                  </a:lnTo>
                  <a:lnTo>
                    <a:pt x="17" y="21"/>
                  </a:lnTo>
                  <a:lnTo>
                    <a:pt x="12" y="22"/>
                  </a:lnTo>
                  <a:lnTo>
                    <a:pt x="9" y="23"/>
                  </a:lnTo>
                  <a:lnTo>
                    <a:pt x="5" y="25"/>
                  </a:lnTo>
                  <a:lnTo>
                    <a:pt x="3" y="26"/>
                  </a:lnTo>
                  <a:lnTo>
                    <a:pt x="0" y="28"/>
                  </a:lnTo>
                  <a:lnTo>
                    <a:pt x="1" y="26"/>
                  </a:lnTo>
                  <a:lnTo>
                    <a:pt x="1" y="25"/>
                  </a:lnTo>
                  <a:lnTo>
                    <a:pt x="3" y="22"/>
                  </a:lnTo>
                  <a:lnTo>
                    <a:pt x="5" y="20"/>
                  </a:lnTo>
                  <a:lnTo>
                    <a:pt x="7" y="19"/>
                  </a:lnTo>
                  <a:lnTo>
                    <a:pt x="9" y="17"/>
                  </a:lnTo>
                  <a:lnTo>
                    <a:pt x="14" y="15"/>
                  </a:lnTo>
                  <a:lnTo>
                    <a:pt x="21" y="12"/>
                  </a:lnTo>
                  <a:lnTo>
                    <a:pt x="28" y="8"/>
                  </a:lnTo>
                  <a:lnTo>
                    <a:pt x="35" y="5"/>
                  </a:lnTo>
                  <a:lnTo>
                    <a:pt x="42" y="3"/>
                  </a:lnTo>
                  <a:lnTo>
                    <a:pt x="47" y="1"/>
                  </a:lnTo>
                  <a:lnTo>
                    <a:pt x="51" y="0"/>
                  </a:lnTo>
                  <a:lnTo>
                    <a:pt x="55" y="0"/>
                  </a:lnTo>
                  <a:lnTo>
                    <a:pt x="59" y="0"/>
                  </a:lnTo>
                  <a:lnTo>
                    <a:pt x="63" y="1"/>
                  </a:lnTo>
                  <a:lnTo>
                    <a:pt x="67" y="2"/>
                  </a:lnTo>
                  <a:lnTo>
                    <a:pt x="71" y="3"/>
                  </a:lnTo>
                  <a:lnTo>
                    <a:pt x="76" y="6"/>
                  </a:lnTo>
                  <a:lnTo>
                    <a:pt x="80" y="8"/>
                  </a:lnTo>
                  <a:lnTo>
                    <a:pt x="86" y="12"/>
                  </a:lnTo>
                  <a:lnTo>
                    <a:pt x="114" y="30"/>
                  </a:lnTo>
                  <a:lnTo>
                    <a:pt x="138" y="47"/>
                  </a:lnTo>
                  <a:lnTo>
                    <a:pt x="144" y="51"/>
                  </a:lnTo>
                  <a:lnTo>
                    <a:pt x="149" y="54"/>
                  </a:lnTo>
                  <a:lnTo>
                    <a:pt x="154" y="56"/>
                  </a:lnTo>
                  <a:lnTo>
                    <a:pt x="158" y="57"/>
                  </a:lnTo>
                  <a:lnTo>
                    <a:pt x="162" y="59"/>
                  </a:lnTo>
                  <a:lnTo>
                    <a:pt x="167" y="59"/>
                  </a:lnTo>
                  <a:lnTo>
                    <a:pt x="171" y="60"/>
                  </a:lnTo>
                  <a:lnTo>
                    <a:pt x="176" y="59"/>
                  </a:lnTo>
                  <a:lnTo>
                    <a:pt x="179" y="59"/>
                  </a:lnTo>
                  <a:lnTo>
                    <a:pt x="183" y="58"/>
                  </a:lnTo>
                  <a:lnTo>
                    <a:pt x="187" y="57"/>
                  </a:lnTo>
                  <a:lnTo>
                    <a:pt x="189" y="55"/>
                  </a:lnTo>
                  <a:lnTo>
                    <a:pt x="194" y="53"/>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6" name="Freeform 125"/>
            <p:cNvSpPr>
              <a:spLocks/>
            </p:cNvSpPr>
            <p:nvPr/>
          </p:nvSpPr>
          <p:spPr bwMode="auto">
            <a:xfrm>
              <a:off x="2185" y="2458"/>
              <a:ext cx="191" cy="86"/>
            </a:xfrm>
            <a:custGeom>
              <a:avLst/>
              <a:gdLst>
                <a:gd name="T0" fmla="*/ 190 w 191"/>
                <a:gd name="T1" fmla="*/ 59 h 86"/>
                <a:gd name="T2" fmla="*/ 187 w 191"/>
                <a:gd name="T3" fmla="*/ 65 h 86"/>
                <a:gd name="T4" fmla="*/ 182 w 191"/>
                <a:gd name="T5" fmla="*/ 70 h 86"/>
                <a:gd name="T6" fmla="*/ 174 w 191"/>
                <a:gd name="T7" fmla="*/ 76 h 86"/>
                <a:gd name="T8" fmla="*/ 162 w 191"/>
                <a:gd name="T9" fmla="*/ 81 h 86"/>
                <a:gd name="T10" fmla="*/ 152 w 191"/>
                <a:gd name="T11" fmla="*/ 84 h 86"/>
                <a:gd name="T12" fmla="*/ 144 w 191"/>
                <a:gd name="T13" fmla="*/ 85 h 86"/>
                <a:gd name="T14" fmla="*/ 137 w 191"/>
                <a:gd name="T15" fmla="*/ 83 h 86"/>
                <a:gd name="T16" fmla="*/ 129 w 191"/>
                <a:gd name="T17" fmla="*/ 80 h 86"/>
                <a:gd name="T18" fmla="*/ 120 w 191"/>
                <a:gd name="T19" fmla="*/ 73 h 86"/>
                <a:gd name="T20" fmla="*/ 64 w 191"/>
                <a:gd name="T21" fmla="*/ 33 h 86"/>
                <a:gd name="T22" fmla="*/ 54 w 191"/>
                <a:gd name="T23" fmla="*/ 28 h 86"/>
                <a:gd name="T24" fmla="*/ 45 w 191"/>
                <a:gd name="T25" fmla="*/ 23 h 86"/>
                <a:gd name="T26" fmla="*/ 36 w 191"/>
                <a:gd name="T27" fmla="*/ 20 h 86"/>
                <a:gd name="T28" fmla="*/ 28 w 191"/>
                <a:gd name="T29" fmla="*/ 19 h 86"/>
                <a:gd name="T30" fmla="*/ 20 w 191"/>
                <a:gd name="T31" fmla="*/ 20 h 86"/>
                <a:gd name="T32" fmla="*/ 11 w 191"/>
                <a:gd name="T33" fmla="*/ 23 h 86"/>
                <a:gd name="T34" fmla="*/ 5 w 191"/>
                <a:gd name="T35" fmla="*/ 25 h 86"/>
                <a:gd name="T36" fmla="*/ 0 w 191"/>
                <a:gd name="T37" fmla="*/ 29 h 86"/>
                <a:gd name="T38" fmla="*/ 2 w 191"/>
                <a:gd name="T39" fmla="*/ 25 h 86"/>
                <a:gd name="T40" fmla="*/ 4 w 191"/>
                <a:gd name="T41" fmla="*/ 21 h 86"/>
                <a:gd name="T42" fmla="*/ 9 w 191"/>
                <a:gd name="T43" fmla="*/ 18 h 86"/>
                <a:gd name="T44" fmla="*/ 19 w 191"/>
                <a:gd name="T45" fmla="*/ 12 h 86"/>
                <a:gd name="T46" fmla="*/ 34 w 191"/>
                <a:gd name="T47" fmla="*/ 6 h 86"/>
                <a:gd name="T48" fmla="*/ 45 w 191"/>
                <a:gd name="T49" fmla="*/ 1 h 86"/>
                <a:gd name="T50" fmla="*/ 54 w 191"/>
                <a:gd name="T51" fmla="*/ 0 h 86"/>
                <a:gd name="T52" fmla="*/ 62 w 191"/>
                <a:gd name="T53" fmla="*/ 0 h 86"/>
                <a:gd name="T54" fmla="*/ 70 w 191"/>
                <a:gd name="T55" fmla="*/ 3 h 86"/>
                <a:gd name="T56" fmla="*/ 79 w 191"/>
                <a:gd name="T57" fmla="*/ 9 h 86"/>
                <a:gd name="T58" fmla="*/ 112 w 191"/>
                <a:gd name="T59" fmla="*/ 32 h 86"/>
                <a:gd name="T60" fmla="*/ 142 w 191"/>
                <a:gd name="T61" fmla="*/ 54 h 86"/>
                <a:gd name="T62" fmla="*/ 151 w 191"/>
                <a:gd name="T63" fmla="*/ 58 h 86"/>
                <a:gd name="T64" fmla="*/ 160 w 191"/>
                <a:gd name="T65" fmla="*/ 62 h 86"/>
                <a:gd name="T66" fmla="*/ 169 w 191"/>
                <a:gd name="T67" fmla="*/ 63 h 86"/>
                <a:gd name="T68" fmla="*/ 177 w 191"/>
                <a:gd name="T69" fmla="*/ 63 h 86"/>
                <a:gd name="T70" fmla="*/ 184 w 191"/>
                <a:gd name="T71" fmla="*/ 60 h 86"/>
                <a:gd name="T72" fmla="*/ 188 w 191"/>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1"/>
                <a:gd name="T112" fmla="*/ 0 h 86"/>
                <a:gd name="T113" fmla="*/ 191 w 191"/>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1" h="86">
                  <a:moveTo>
                    <a:pt x="188" y="55"/>
                  </a:moveTo>
                  <a:lnTo>
                    <a:pt x="190" y="59"/>
                  </a:lnTo>
                  <a:lnTo>
                    <a:pt x="188" y="62"/>
                  </a:lnTo>
                  <a:lnTo>
                    <a:pt x="187" y="65"/>
                  </a:lnTo>
                  <a:lnTo>
                    <a:pt x="185" y="67"/>
                  </a:lnTo>
                  <a:lnTo>
                    <a:pt x="182" y="70"/>
                  </a:lnTo>
                  <a:lnTo>
                    <a:pt x="176" y="74"/>
                  </a:lnTo>
                  <a:lnTo>
                    <a:pt x="174" y="76"/>
                  </a:lnTo>
                  <a:lnTo>
                    <a:pt x="168" y="78"/>
                  </a:lnTo>
                  <a:lnTo>
                    <a:pt x="162" y="81"/>
                  </a:lnTo>
                  <a:lnTo>
                    <a:pt x="157" y="82"/>
                  </a:lnTo>
                  <a:lnTo>
                    <a:pt x="152" y="84"/>
                  </a:lnTo>
                  <a:lnTo>
                    <a:pt x="149" y="84"/>
                  </a:lnTo>
                  <a:lnTo>
                    <a:pt x="144" y="85"/>
                  </a:lnTo>
                  <a:lnTo>
                    <a:pt x="141" y="83"/>
                  </a:lnTo>
                  <a:lnTo>
                    <a:pt x="137" y="83"/>
                  </a:lnTo>
                  <a:lnTo>
                    <a:pt x="132" y="82"/>
                  </a:lnTo>
                  <a:lnTo>
                    <a:pt x="129" y="80"/>
                  </a:lnTo>
                  <a:lnTo>
                    <a:pt x="125" y="77"/>
                  </a:lnTo>
                  <a:lnTo>
                    <a:pt x="120" y="73"/>
                  </a:lnTo>
                  <a:lnTo>
                    <a:pt x="91" y="53"/>
                  </a:lnTo>
                  <a:lnTo>
                    <a:pt x="64" y="33"/>
                  </a:lnTo>
                  <a:lnTo>
                    <a:pt x="59" y="30"/>
                  </a:lnTo>
                  <a:lnTo>
                    <a:pt x="54"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5" y="1"/>
                  </a:lnTo>
                  <a:lnTo>
                    <a:pt x="50" y="0"/>
                  </a:lnTo>
                  <a:lnTo>
                    <a:pt x="54" y="0"/>
                  </a:lnTo>
                  <a:lnTo>
                    <a:pt x="58" y="0"/>
                  </a:lnTo>
                  <a:lnTo>
                    <a:pt x="62" y="0"/>
                  </a:lnTo>
                  <a:lnTo>
                    <a:pt x="66" y="1"/>
                  </a:lnTo>
                  <a:lnTo>
                    <a:pt x="70" y="3"/>
                  </a:lnTo>
                  <a:lnTo>
                    <a:pt x="74" y="6"/>
                  </a:lnTo>
                  <a:lnTo>
                    <a:pt x="79" y="9"/>
                  </a:lnTo>
                  <a:lnTo>
                    <a:pt x="84" y="12"/>
                  </a:lnTo>
                  <a:lnTo>
                    <a:pt x="112" y="32"/>
                  </a:lnTo>
                  <a:lnTo>
                    <a:pt x="135" y="49"/>
                  </a:lnTo>
                  <a:lnTo>
                    <a:pt x="142" y="54"/>
                  </a:lnTo>
                  <a:lnTo>
                    <a:pt x="147" y="56"/>
                  </a:lnTo>
                  <a:lnTo>
                    <a:pt x="151" y="58"/>
                  </a:lnTo>
                  <a:lnTo>
                    <a:pt x="155" y="60"/>
                  </a:lnTo>
                  <a:lnTo>
                    <a:pt x="160" y="62"/>
                  </a:lnTo>
                  <a:lnTo>
                    <a:pt x="164" y="63"/>
                  </a:lnTo>
                  <a:lnTo>
                    <a:pt x="169" y="63"/>
                  </a:lnTo>
                  <a:lnTo>
                    <a:pt x="173" y="63"/>
                  </a:lnTo>
                  <a:lnTo>
                    <a:pt x="177" y="63"/>
                  </a:lnTo>
                  <a:lnTo>
                    <a:pt x="181" y="61"/>
                  </a:lnTo>
                  <a:lnTo>
                    <a:pt x="184" y="60"/>
                  </a:lnTo>
                  <a:lnTo>
                    <a:pt x="187" y="58"/>
                  </a:lnTo>
                  <a:lnTo>
                    <a:pt x="188"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7" name="Freeform 126"/>
            <p:cNvSpPr>
              <a:spLocks/>
            </p:cNvSpPr>
            <p:nvPr/>
          </p:nvSpPr>
          <p:spPr bwMode="auto">
            <a:xfrm>
              <a:off x="2032" y="2534"/>
              <a:ext cx="196" cy="85"/>
            </a:xfrm>
            <a:custGeom>
              <a:avLst/>
              <a:gdLst>
                <a:gd name="T0" fmla="*/ 193 w 196"/>
                <a:gd name="T1" fmla="*/ 59 h 85"/>
                <a:gd name="T2" fmla="*/ 189 w 196"/>
                <a:gd name="T3" fmla="*/ 64 h 85"/>
                <a:gd name="T4" fmla="*/ 183 w 196"/>
                <a:gd name="T5" fmla="*/ 70 h 85"/>
                <a:gd name="T6" fmla="*/ 176 w 196"/>
                <a:gd name="T7" fmla="*/ 76 h 85"/>
                <a:gd name="T8" fmla="*/ 165 w 196"/>
                <a:gd name="T9" fmla="*/ 81 h 85"/>
                <a:gd name="T10" fmla="*/ 156 w 196"/>
                <a:gd name="T11" fmla="*/ 83 h 85"/>
                <a:gd name="T12" fmla="*/ 147 w 196"/>
                <a:gd name="T13" fmla="*/ 84 h 85"/>
                <a:gd name="T14" fmla="*/ 139 w 196"/>
                <a:gd name="T15" fmla="*/ 82 h 85"/>
                <a:gd name="T16" fmla="*/ 131 w 196"/>
                <a:gd name="T17" fmla="*/ 79 h 85"/>
                <a:gd name="T18" fmla="*/ 121 w 196"/>
                <a:gd name="T19" fmla="*/ 73 h 85"/>
                <a:gd name="T20" fmla="*/ 66 w 196"/>
                <a:gd name="T21" fmla="*/ 34 h 85"/>
                <a:gd name="T22" fmla="*/ 56 w 196"/>
                <a:gd name="T23" fmla="*/ 28 h 85"/>
                <a:gd name="T24" fmla="*/ 47 w 196"/>
                <a:gd name="T25" fmla="*/ 23 h 85"/>
                <a:gd name="T26" fmla="*/ 37 w 196"/>
                <a:gd name="T27" fmla="*/ 20 h 85"/>
                <a:gd name="T28" fmla="*/ 29 w 196"/>
                <a:gd name="T29" fmla="*/ 20 h 85"/>
                <a:gd name="T30" fmla="*/ 21 w 196"/>
                <a:gd name="T31" fmla="*/ 21 h 85"/>
                <a:gd name="T32" fmla="*/ 12 w 196"/>
                <a:gd name="T33" fmla="*/ 23 h 85"/>
                <a:gd name="T34" fmla="*/ 5 w 196"/>
                <a:gd name="T35" fmla="*/ 26 h 85"/>
                <a:gd name="T36" fmla="*/ 0 w 196"/>
                <a:gd name="T37" fmla="*/ 29 h 85"/>
                <a:gd name="T38" fmla="*/ 1 w 196"/>
                <a:gd name="T39" fmla="*/ 26 h 85"/>
                <a:gd name="T40" fmla="*/ 5 w 196"/>
                <a:gd name="T41" fmla="*/ 21 h 85"/>
                <a:gd name="T42" fmla="*/ 9 w 196"/>
                <a:gd name="T43" fmla="*/ 18 h 85"/>
                <a:gd name="T44" fmla="*/ 21 w 196"/>
                <a:gd name="T45" fmla="*/ 13 h 85"/>
                <a:gd name="T46" fmla="*/ 35 w 196"/>
                <a:gd name="T47" fmla="*/ 6 h 85"/>
                <a:gd name="T48" fmla="*/ 47 w 196"/>
                <a:gd name="T49" fmla="*/ 1 h 85"/>
                <a:gd name="T50" fmla="*/ 55 w 196"/>
                <a:gd name="T51" fmla="*/ 0 h 85"/>
                <a:gd name="T52" fmla="*/ 63 w 196"/>
                <a:gd name="T53" fmla="*/ 1 h 85"/>
                <a:gd name="T54" fmla="*/ 71 w 196"/>
                <a:gd name="T55" fmla="*/ 3 h 85"/>
                <a:gd name="T56" fmla="*/ 81 w 196"/>
                <a:gd name="T57" fmla="*/ 9 h 85"/>
                <a:gd name="T58" fmla="*/ 114 w 196"/>
                <a:gd name="T59" fmla="*/ 31 h 85"/>
                <a:gd name="T60" fmla="*/ 145 w 196"/>
                <a:gd name="T61" fmla="*/ 53 h 85"/>
                <a:gd name="T62" fmla="*/ 154 w 196"/>
                <a:gd name="T63" fmla="*/ 59 h 85"/>
                <a:gd name="T64" fmla="*/ 163 w 196"/>
                <a:gd name="T65" fmla="*/ 62 h 85"/>
                <a:gd name="T66" fmla="*/ 172 w 196"/>
                <a:gd name="T67" fmla="*/ 63 h 85"/>
                <a:gd name="T68" fmla="*/ 180 w 196"/>
                <a:gd name="T69" fmla="*/ 62 h 85"/>
                <a:gd name="T70" fmla="*/ 188 w 196"/>
                <a:gd name="T71" fmla="*/ 60 h 85"/>
                <a:gd name="T72" fmla="*/ 195 w 196"/>
                <a:gd name="T73" fmla="*/ 56 h 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5"/>
                <a:gd name="T113" fmla="*/ 196 w 196"/>
                <a:gd name="T114" fmla="*/ 85 h 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5">
                  <a:moveTo>
                    <a:pt x="195" y="56"/>
                  </a:moveTo>
                  <a:lnTo>
                    <a:pt x="193" y="59"/>
                  </a:lnTo>
                  <a:lnTo>
                    <a:pt x="191" y="61"/>
                  </a:lnTo>
                  <a:lnTo>
                    <a:pt x="189" y="64"/>
                  </a:lnTo>
                  <a:lnTo>
                    <a:pt x="186" y="67"/>
                  </a:lnTo>
                  <a:lnTo>
                    <a:pt x="183" y="70"/>
                  </a:lnTo>
                  <a:lnTo>
                    <a:pt x="180" y="73"/>
                  </a:lnTo>
                  <a:lnTo>
                    <a:pt x="176" y="76"/>
                  </a:lnTo>
                  <a:lnTo>
                    <a:pt x="170" y="78"/>
                  </a:lnTo>
                  <a:lnTo>
                    <a:pt x="165" y="81"/>
                  </a:lnTo>
                  <a:lnTo>
                    <a:pt x="160" y="82"/>
                  </a:lnTo>
                  <a:lnTo>
                    <a:pt x="156" y="83"/>
                  </a:lnTo>
                  <a:lnTo>
                    <a:pt x="152" y="83"/>
                  </a:lnTo>
                  <a:lnTo>
                    <a:pt x="147" y="84"/>
                  </a:lnTo>
                  <a:lnTo>
                    <a:pt x="144" y="83"/>
                  </a:lnTo>
                  <a:lnTo>
                    <a:pt x="139" y="82"/>
                  </a:lnTo>
                  <a:lnTo>
                    <a:pt x="136" y="81"/>
                  </a:lnTo>
                  <a:lnTo>
                    <a:pt x="131" y="79"/>
                  </a:lnTo>
                  <a:lnTo>
                    <a:pt x="126" y="77"/>
                  </a:lnTo>
                  <a:lnTo>
                    <a:pt x="121" y="73"/>
                  </a:lnTo>
                  <a:lnTo>
                    <a:pt x="94" y="53"/>
                  </a:lnTo>
                  <a:lnTo>
                    <a:pt x="66" y="34"/>
                  </a:lnTo>
                  <a:lnTo>
                    <a:pt x="60" y="30"/>
                  </a:lnTo>
                  <a:lnTo>
                    <a:pt x="56" y="28"/>
                  </a:lnTo>
                  <a:lnTo>
                    <a:pt x="51" y="25"/>
                  </a:lnTo>
                  <a:lnTo>
                    <a:pt x="47" y="23"/>
                  </a:lnTo>
                  <a:lnTo>
                    <a:pt x="41" y="21"/>
                  </a:lnTo>
                  <a:lnTo>
                    <a:pt x="37" y="20"/>
                  </a:lnTo>
                  <a:lnTo>
                    <a:pt x="33" y="20"/>
                  </a:lnTo>
                  <a:lnTo>
                    <a:pt x="29" y="20"/>
                  </a:lnTo>
                  <a:lnTo>
                    <a:pt x="24" y="20"/>
                  </a:lnTo>
                  <a:lnTo>
                    <a:pt x="21" y="21"/>
                  </a:lnTo>
                  <a:lnTo>
                    <a:pt x="17" y="22"/>
                  </a:lnTo>
                  <a:lnTo>
                    <a:pt x="12" y="23"/>
                  </a:lnTo>
                  <a:lnTo>
                    <a:pt x="9" y="24"/>
                  </a:lnTo>
                  <a:lnTo>
                    <a:pt x="5" y="26"/>
                  </a:lnTo>
                  <a:lnTo>
                    <a:pt x="3" y="27"/>
                  </a:lnTo>
                  <a:lnTo>
                    <a:pt x="0" y="29"/>
                  </a:lnTo>
                  <a:lnTo>
                    <a:pt x="1" y="27"/>
                  </a:lnTo>
                  <a:lnTo>
                    <a:pt x="1" y="26"/>
                  </a:lnTo>
                  <a:lnTo>
                    <a:pt x="3" y="23"/>
                  </a:lnTo>
                  <a:lnTo>
                    <a:pt x="5" y="21"/>
                  </a:lnTo>
                  <a:lnTo>
                    <a:pt x="7" y="20"/>
                  </a:lnTo>
                  <a:lnTo>
                    <a:pt x="9" y="18"/>
                  </a:lnTo>
                  <a:lnTo>
                    <a:pt x="14" y="15"/>
                  </a:lnTo>
                  <a:lnTo>
                    <a:pt x="21" y="13"/>
                  </a:lnTo>
                  <a:lnTo>
                    <a:pt x="28" y="9"/>
                  </a:lnTo>
                  <a:lnTo>
                    <a:pt x="35" y="6"/>
                  </a:lnTo>
                  <a:lnTo>
                    <a:pt x="42" y="3"/>
                  </a:lnTo>
                  <a:lnTo>
                    <a:pt x="47" y="1"/>
                  </a:lnTo>
                  <a:lnTo>
                    <a:pt x="51" y="0"/>
                  </a:lnTo>
                  <a:lnTo>
                    <a:pt x="55" y="0"/>
                  </a:lnTo>
                  <a:lnTo>
                    <a:pt x="60" y="0"/>
                  </a:lnTo>
                  <a:lnTo>
                    <a:pt x="63" y="1"/>
                  </a:lnTo>
                  <a:lnTo>
                    <a:pt x="67" y="2"/>
                  </a:lnTo>
                  <a:lnTo>
                    <a:pt x="71" y="3"/>
                  </a:lnTo>
                  <a:lnTo>
                    <a:pt x="76" y="6"/>
                  </a:lnTo>
                  <a:lnTo>
                    <a:pt x="81" y="9"/>
                  </a:lnTo>
                  <a:lnTo>
                    <a:pt x="87" y="12"/>
                  </a:lnTo>
                  <a:lnTo>
                    <a:pt x="114" y="31"/>
                  </a:lnTo>
                  <a:lnTo>
                    <a:pt x="138" y="49"/>
                  </a:lnTo>
                  <a:lnTo>
                    <a:pt x="145" y="53"/>
                  </a:lnTo>
                  <a:lnTo>
                    <a:pt x="150" y="56"/>
                  </a:lnTo>
                  <a:lnTo>
                    <a:pt x="154" y="59"/>
                  </a:lnTo>
                  <a:lnTo>
                    <a:pt x="159" y="60"/>
                  </a:lnTo>
                  <a:lnTo>
                    <a:pt x="163" y="62"/>
                  </a:lnTo>
                  <a:lnTo>
                    <a:pt x="168" y="62"/>
                  </a:lnTo>
                  <a:lnTo>
                    <a:pt x="172" y="63"/>
                  </a:lnTo>
                  <a:lnTo>
                    <a:pt x="177" y="62"/>
                  </a:lnTo>
                  <a:lnTo>
                    <a:pt x="180" y="62"/>
                  </a:lnTo>
                  <a:lnTo>
                    <a:pt x="184" y="61"/>
                  </a:lnTo>
                  <a:lnTo>
                    <a:pt x="188" y="60"/>
                  </a:lnTo>
                  <a:lnTo>
                    <a:pt x="190" y="58"/>
                  </a:lnTo>
                  <a:lnTo>
                    <a:pt x="195"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8" name="Freeform 127"/>
            <p:cNvSpPr>
              <a:spLocks/>
            </p:cNvSpPr>
            <p:nvPr/>
          </p:nvSpPr>
          <p:spPr bwMode="auto">
            <a:xfrm>
              <a:off x="2484" y="2311"/>
              <a:ext cx="193" cy="87"/>
            </a:xfrm>
            <a:custGeom>
              <a:avLst/>
              <a:gdLst>
                <a:gd name="T0" fmla="*/ 192 w 193"/>
                <a:gd name="T1" fmla="*/ 60 h 87"/>
                <a:gd name="T2" fmla="*/ 189 w 193"/>
                <a:gd name="T3" fmla="*/ 65 h 87"/>
                <a:gd name="T4" fmla="*/ 184 w 193"/>
                <a:gd name="T5" fmla="*/ 71 h 87"/>
                <a:gd name="T6" fmla="*/ 176 w 193"/>
                <a:gd name="T7" fmla="*/ 77 h 87"/>
                <a:gd name="T8" fmla="*/ 164 w 193"/>
                <a:gd name="T9" fmla="*/ 82 h 87"/>
                <a:gd name="T10" fmla="*/ 154 w 193"/>
                <a:gd name="T11" fmla="*/ 85 h 87"/>
                <a:gd name="T12" fmla="*/ 146 w 193"/>
                <a:gd name="T13" fmla="*/ 86 h 87"/>
                <a:gd name="T14" fmla="*/ 138 w 193"/>
                <a:gd name="T15" fmla="*/ 84 h 87"/>
                <a:gd name="T16" fmla="*/ 130 w 193"/>
                <a:gd name="T17" fmla="*/ 81 h 87"/>
                <a:gd name="T18" fmla="*/ 121 w 193"/>
                <a:gd name="T19" fmla="*/ 74 h 87"/>
                <a:gd name="T20" fmla="*/ 65 w 193"/>
                <a:gd name="T21" fmla="*/ 34 h 87"/>
                <a:gd name="T22" fmla="*/ 55 w 193"/>
                <a:gd name="T23" fmla="*/ 28 h 87"/>
                <a:gd name="T24" fmla="*/ 45 w 193"/>
                <a:gd name="T25" fmla="*/ 23 h 87"/>
                <a:gd name="T26" fmla="*/ 36 w 193"/>
                <a:gd name="T27" fmla="*/ 20 h 87"/>
                <a:gd name="T28" fmla="*/ 28 w 193"/>
                <a:gd name="T29" fmla="*/ 20 h 87"/>
                <a:gd name="T30" fmla="*/ 20 w 193"/>
                <a:gd name="T31" fmla="*/ 21 h 87"/>
                <a:gd name="T32" fmla="*/ 11 w 193"/>
                <a:gd name="T33" fmla="*/ 24 h 87"/>
                <a:gd name="T34" fmla="*/ 5 w 193"/>
                <a:gd name="T35" fmla="*/ 25 h 87"/>
                <a:gd name="T36" fmla="*/ 0 w 193"/>
                <a:gd name="T37" fmla="*/ 29 h 87"/>
                <a:gd name="T38" fmla="*/ 2 w 193"/>
                <a:gd name="T39" fmla="*/ 25 h 87"/>
                <a:gd name="T40" fmla="*/ 4 w 193"/>
                <a:gd name="T41" fmla="*/ 21 h 87"/>
                <a:gd name="T42" fmla="*/ 9 w 193"/>
                <a:gd name="T43" fmla="*/ 18 h 87"/>
                <a:gd name="T44" fmla="*/ 19 w 193"/>
                <a:gd name="T45" fmla="*/ 12 h 87"/>
                <a:gd name="T46" fmla="*/ 34 w 193"/>
                <a:gd name="T47" fmla="*/ 6 h 87"/>
                <a:gd name="T48" fmla="*/ 46 w 193"/>
                <a:gd name="T49" fmla="*/ 1 h 87"/>
                <a:gd name="T50" fmla="*/ 55 w 193"/>
                <a:gd name="T51" fmla="*/ 0 h 87"/>
                <a:gd name="T52" fmla="*/ 62 w 193"/>
                <a:gd name="T53" fmla="*/ 0 h 87"/>
                <a:gd name="T54" fmla="*/ 71 w 193"/>
                <a:gd name="T55" fmla="*/ 3 h 87"/>
                <a:gd name="T56" fmla="*/ 80 w 193"/>
                <a:gd name="T57" fmla="*/ 9 h 87"/>
                <a:gd name="T58" fmla="*/ 113 w 193"/>
                <a:gd name="T59" fmla="*/ 33 h 87"/>
                <a:gd name="T60" fmla="*/ 144 w 193"/>
                <a:gd name="T61" fmla="*/ 54 h 87"/>
                <a:gd name="T62" fmla="*/ 153 w 193"/>
                <a:gd name="T63" fmla="*/ 59 h 87"/>
                <a:gd name="T64" fmla="*/ 162 w 193"/>
                <a:gd name="T65" fmla="*/ 63 h 87"/>
                <a:gd name="T66" fmla="*/ 171 w 193"/>
                <a:gd name="T67" fmla="*/ 64 h 87"/>
                <a:gd name="T68" fmla="*/ 179 w 193"/>
                <a:gd name="T69" fmla="*/ 64 h 87"/>
                <a:gd name="T70" fmla="*/ 186 w 193"/>
                <a:gd name="T71" fmla="*/ 61 h 87"/>
                <a:gd name="T72" fmla="*/ 190 w 193"/>
                <a:gd name="T73" fmla="*/ 56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7"/>
                <a:gd name="T113" fmla="*/ 193 w 193"/>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7">
                  <a:moveTo>
                    <a:pt x="190" y="56"/>
                  </a:moveTo>
                  <a:lnTo>
                    <a:pt x="192" y="60"/>
                  </a:lnTo>
                  <a:lnTo>
                    <a:pt x="190" y="63"/>
                  </a:lnTo>
                  <a:lnTo>
                    <a:pt x="189" y="65"/>
                  </a:lnTo>
                  <a:lnTo>
                    <a:pt x="187" y="68"/>
                  </a:lnTo>
                  <a:lnTo>
                    <a:pt x="184" y="71"/>
                  </a:lnTo>
                  <a:lnTo>
                    <a:pt x="178" y="74"/>
                  </a:lnTo>
                  <a:lnTo>
                    <a:pt x="176" y="77"/>
                  </a:lnTo>
                  <a:lnTo>
                    <a:pt x="170" y="79"/>
                  </a:lnTo>
                  <a:lnTo>
                    <a:pt x="164" y="82"/>
                  </a:lnTo>
                  <a:lnTo>
                    <a:pt x="159" y="83"/>
                  </a:lnTo>
                  <a:lnTo>
                    <a:pt x="154" y="85"/>
                  </a:lnTo>
                  <a:lnTo>
                    <a:pt x="150" y="85"/>
                  </a:lnTo>
                  <a:lnTo>
                    <a:pt x="146" y="86"/>
                  </a:lnTo>
                  <a:lnTo>
                    <a:pt x="142" y="84"/>
                  </a:lnTo>
                  <a:lnTo>
                    <a:pt x="138" y="84"/>
                  </a:lnTo>
                  <a:lnTo>
                    <a:pt x="134" y="83"/>
                  </a:lnTo>
                  <a:lnTo>
                    <a:pt x="130" y="81"/>
                  </a:lnTo>
                  <a:lnTo>
                    <a:pt x="126" y="78"/>
                  </a:lnTo>
                  <a:lnTo>
                    <a:pt x="121" y="74"/>
                  </a:lnTo>
                  <a:lnTo>
                    <a:pt x="92" y="54"/>
                  </a:lnTo>
                  <a:lnTo>
                    <a:pt x="65" y="34"/>
                  </a:lnTo>
                  <a:lnTo>
                    <a:pt x="60" y="30"/>
                  </a:lnTo>
                  <a:lnTo>
                    <a:pt x="55" y="28"/>
                  </a:lnTo>
                  <a:lnTo>
                    <a:pt x="50" y="25"/>
                  </a:lnTo>
                  <a:lnTo>
                    <a:pt x="45" y="23"/>
                  </a:lnTo>
                  <a:lnTo>
                    <a:pt x="41" y="21"/>
                  </a:lnTo>
                  <a:lnTo>
                    <a:pt x="36" y="20"/>
                  </a:lnTo>
                  <a:lnTo>
                    <a:pt x="31" y="20"/>
                  </a:lnTo>
                  <a:lnTo>
                    <a:pt x="28" y="20"/>
                  </a:lnTo>
                  <a:lnTo>
                    <a:pt x="24" y="20"/>
                  </a:lnTo>
                  <a:lnTo>
                    <a:pt x="20" y="21"/>
                  </a:lnTo>
                  <a:lnTo>
                    <a:pt x="16" y="22"/>
                  </a:lnTo>
                  <a:lnTo>
                    <a:pt x="11" y="24"/>
                  </a:lnTo>
                  <a:lnTo>
                    <a:pt x="8" y="24"/>
                  </a:lnTo>
                  <a:lnTo>
                    <a:pt x="5" y="25"/>
                  </a:lnTo>
                  <a:lnTo>
                    <a:pt x="2" y="28"/>
                  </a:lnTo>
                  <a:lnTo>
                    <a:pt x="0" y="29"/>
                  </a:lnTo>
                  <a:lnTo>
                    <a:pt x="1" y="27"/>
                  </a:lnTo>
                  <a:lnTo>
                    <a:pt x="2" y="25"/>
                  </a:lnTo>
                  <a:lnTo>
                    <a:pt x="2" y="24"/>
                  </a:lnTo>
                  <a:lnTo>
                    <a:pt x="4" y="21"/>
                  </a:lnTo>
                  <a:lnTo>
                    <a:pt x="7" y="20"/>
                  </a:lnTo>
                  <a:lnTo>
                    <a:pt x="9" y="18"/>
                  </a:lnTo>
                  <a:lnTo>
                    <a:pt x="13" y="15"/>
                  </a:lnTo>
                  <a:lnTo>
                    <a:pt x="19" y="12"/>
                  </a:lnTo>
                  <a:lnTo>
                    <a:pt x="27" y="9"/>
                  </a:lnTo>
                  <a:lnTo>
                    <a:pt x="34" y="6"/>
                  </a:lnTo>
                  <a:lnTo>
                    <a:pt x="41" y="3"/>
                  </a:lnTo>
                  <a:lnTo>
                    <a:pt x="46" y="1"/>
                  </a:lnTo>
                  <a:lnTo>
                    <a:pt x="50" y="0"/>
                  </a:lnTo>
                  <a:lnTo>
                    <a:pt x="55" y="0"/>
                  </a:lnTo>
                  <a:lnTo>
                    <a:pt x="59" y="0"/>
                  </a:lnTo>
                  <a:lnTo>
                    <a:pt x="62" y="0"/>
                  </a:lnTo>
                  <a:lnTo>
                    <a:pt x="66" y="1"/>
                  </a:lnTo>
                  <a:lnTo>
                    <a:pt x="71" y="3"/>
                  </a:lnTo>
                  <a:lnTo>
                    <a:pt x="75" y="6"/>
                  </a:lnTo>
                  <a:lnTo>
                    <a:pt x="80" y="9"/>
                  </a:lnTo>
                  <a:lnTo>
                    <a:pt x="85" y="12"/>
                  </a:lnTo>
                  <a:lnTo>
                    <a:pt x="113" y="33"/>
                  </a:lnTo>
                  <a:lnTo>
                    <a:pt x="137" y="50"/>
                  </a:lnTo>
                  <a:lnTo>
                    <a:pt x="144" y="54"/>
                  </a:lnTo>
                  <a:lnTo>
                    <a:pt x="148" y="57"/>
                  </a:lnTo>
                  <a:lnTo>
                    <a:pt x="153" y="59"/>
                  </a:lnTo>
                  <a:lnTo>
                    <a:pt x="157" y="61"/>
                  </a:lnTo>
                  <a:lnTo>
                    <a:pt x="162" y="63"/>
                  </a:lnTo>
                  <a:lnTo>
                    <a:pt x="166" y="63"/>
                  </a:lnTo>
                  <a:lnTo>
                    <a:pt x="171" y="64"/>
                  </a:lnTo>
                  <a:lnTo>
                    <a:pt x="175" y="64"/>
                  </a:lnTo>
                  <a:lnTo>
                    <a:pt x="179" y="64"/>
                  </a:lnTo>
                  <a:lnTo>
                    <a:pt x="183" y="62"/>
                  </a:lnTo>
                  <a:lnTo>
                    <a:pt x="186" y="61"/>
                  </a:lnTo>
                  <a:lnTo>
                    <a:pt x="189" y="59"/>
                  </a:lnTo>
                  <a:lnTo>
                    <a:pt x="190"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09" name="Freeform 128"/>
            <p:cNvSpPr>
              <a:spLocks/>
            </p:cNvSpPr>
            <p:nvPr/>
          </p:nvSpPr>
          <p:spPr bwMode="auto">
            <a:xfrm>
              <a:off x="2331" y="2386"/>
              <a:ext cx="197" cy="87"/>
            </a:xfrm>
            <a:custGeom>
              <a:avLst/>
              <a:gdLst>
                <a:gd name="T0" fmla="*/ 194 w 197"/>
                <a:gd name="T1" fmla="*/ 60 h 87"/>
                <a:gd name="T2" fmla="*/ 190 w 197"/>
                <a:gd name="T3" fmla="*/ 66 h 87"/>
                <a:gd name="T4" fmla="*/ 184 w 197"/>
                <a:gd name="T5" fmla="*/ 72 h 87"/>
                <a:gd name="T6" fmla="*/ 177 w 197"/>
                <a:gd name="T7" fmla="*/ 77 h 87"/>
                <a:gd name="T8" fmla="*/ 165 w 197"/>
                <a:gd name="T9" fmla="*/ 83 h 87"/>
                <a:gd name="T10" fmla="*/ 157 w 197"/>
                <a:gd name="T11" fmla="*/ 85 h 87"/>
                <a:gd name="T12" fmla="*/ 148 w 197"/>
                <a:gd name="T13" fmla="*/ 86 h 87"/>
                <a:gd name="T14" fmla="*/ 140 w 197"/>
                <a:gd name="T15" fmla="*/ 84 h 87"/>
                <a:gd name="T16" fmla="*/ 132 w 197"/>
                <a:gd name="T17" fmla="*/ 81 h 87"/>
                <a:gd name="T18" fmla="*/ 121 w 197"/>
                <a:gd name="T19" fmla="*/ 74 h 87"/>
                <a:gd name="T20" fmla="*/ 66 w 197"/>
                <a:gd name="T21" fmla="*/ 35 h 87"/>
                <a:gd name="T22" fmla="*/ 56 w 197"/>
                <a:gd name="T23" fmla="*/ 28 h 87"/>
                <a:gd name="T24" fmla="*/ 47 w 197"/>
                <a:gd name="T25" fmla="*/ 24 h 87"/>
                <a:gd name="T26" fmla="*/ 37 w 197"/>
                <a:gd name="T27" fmla="*/ 21 h 87"/>
                <a:gd name="T28" fmla="*/ 29 w 197"/>
                <a:gd name="T29" fmla="*/ 21 h 87"/>
                <a:gd name="T30" fmla="*/ 21 w 197"/>
                <a:gd name="T31" fmla="*/ 21 h 87"/>
                <a:gd name="T32" fmla="*/ 12 w 197"/>
                <a:gd name="T33" fmla="*/ 24 h 87"/>
                <a:gd name="T34" fmla="*/ 5 w 197"/>
                <a:gd name="T35" fmla="*/ 27 h 87"/>
                <a:gd name="T36" fmla="*/ 0 w 197"/>
                <a:gd name="T37" fmla="*/ 30 h 87"/>
                <a:gd name="T38" fmla="*/ 1 w 197"/>
                <a:gd name="T39" fmla="*/ 26 h 87"/>
                <a:gd name="T40" fmla="*/ 5 w 197"/>
                <a:gd name="T41" fmla="*/ 22 h 87"/>
                <a:gd name="T42" fmla="*/ 9 w 197"/>
                <a:gd name="T43" fmla="*/ 18 h 87"/>
                <a:gd name="T44" fmla="*/ 21 w 197"/>
                <a:gd name="T45" fmla="*/ 13 h 87"/>
                <a:gd name="T46" fmla="*/ 35 w 197"/>
                <a:gd name="T47" fmla="*/ 6 h 87"/>
                <a:gd name="T48" fmla="*/ 47 w 197"/>
                <a:gd name="T49" fmla="*/ 1 h 87"/>
                <a:gd name="T50" fmla="*/ 56 w 197"/>
                <a:gd name="T51" fmla="*/ 0 h 87"/>
                <a:gd name="T52" fmla="*/ 64 w 197"/>
                <a:gd name="T53" fmla="*/ 1 h 87"/>
                <a:gd name="T54" fmla="*/ 72 w 197"/>
                <a:gd name="T55" fmla="*/ 3 h 87"/>
                <a:gd name="T56" fmla="*/ 81 w 197"/>
                <a:gd name="T57" fmla="*/ 9 h 87"/>
                <a:gd name="T58" fmla="*/ 115 w 197"/>
                <a:gd name="T59" fmla="*/ 32 h 87"/>
                <a:gd name="T60" fmla="*/ 146 w 197"/>
                <a:gd name="T61" fmla="*/ 55 h 87"/>
                <a:gd name="T62" fmla="*/ 155 w 197"/>
                <a:gd name="T63" fmla="*/ 60 h 87"/>
                <a:gd name="T64" fmla="*/ 164 w 197"/>
                <a:gd name="T65" fmla="*/ 63 h 87"/>
                <a:gd name="T66" fmla="*/ 173 w 197"/>
                <a:gd name="T67" fmla="*/ 64 h 87"/>
                <a:gd name="T68" fmla="*/ 181 w 197"/>
                <a:gd name="T69" fmla="*/ 64 h 87"/>
                <a:gd name="T70" fmla="*/ 189 w 197"/>
                <a:gd name="T71" fmla="*/ 61 h 87"/>
                <a:gd name="T72" fmla="*/ 196 w 197"/>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7"/>
                <a:gd name="T113" fmla="*/ 197 w 19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7">
                  <a:moveTo>
                    <a:pt x="196" y="57"/>
                  </a:moveTo>
                  <a:lnTo>
                    <a:pt x="194" y="60"/>
                  </a:lnTo>
                  <a:lnTo>
                    <a:pt x="192" y="63"/>
                  </a:lnTo>
                  <a:lnTo>
                    <a:pt x="190" y="66"/>
                  </a:lnTo>
                  <a:lnTo>
                    <a:pt x="187" y="69"/>
                  </a:lnTo>
                  <a:lnTo>
                    <a:pt x="184" y="72"/>
                  </a:lnTo>
                  <a:lnTo>
                    <a:pt x="181" y="74"/>
                  </a:lnTo>
                  <a:lnTo>
                    <a:pt x="177" y="77"/>
                  </a:lnTo>
                  <a:lnTo>
                    <a:pt x="171" y="80"/>
                  </a:lnTo>
                  <a:lnTo>
                    <a:pt x="165" y="83"/>
                  </a:lnTo>
                  <a:lnTo>
                    <a:pt x="161" y="84"/>
                  </a:lnTo>
                  <a:lnTo>
                    <a:pt x="157" y="85"/>
                  </a:lnTo>
                  <a:lnTo>
                    <a:pt x="153" y="85"/>
                  </a:lnTo>
                  <a:lnTo>
                    <a:pt x="148" y="86"/>
                  </a:lnTo>
                  <a:lnTo>
                    <a:pt x="145" y="85"/>
                  </a:lnTo>
                  <a:lnTo>
                    <a:pt x="140" y="84"/>
                  </a:lnTo>
                  <a:lnTo>
                    <a:pt x="136" y="83"/>
                  </a:lnTo>
                  <a:lnTo>
                    <a:pt x="132" y="81"/>
                  </a:lnTo>
                  <a:lnTo>
                    <a:pt x="126" y="79"/>
                  </a:lnTo>
                  <a:lnTo>
                    <a:pt x="121" y="74"/>
                  </a:lnTo>
                  <a:lnTo>
                    <a:pt x="94" y="55"/>
                  </a:lnTo>
                  <a:lnTo>
                    <a:pt x="66" y="35"/>
                  </a:lnTo>
                  <a:lnTo>
                    <a:pt x="61" y="31"/>
                  </a:lnTo>
                  <a:lnTo>
                    <a:pt x="56" y="28"/>
                  </a:lnTo>
                  <a:lnTo>
                    <a:pt x="51" y="26"/>
                  </a:lnTo>
                  <a:lnTo>
                    <a:pt x="47"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5"/>
                  </a:lnTo>
                  <a:lnTo>
                    <a:pt x="151" y="58"/>
                  </a:lnTo>
                  <a:lnTo>
                    <a:pt x="155" y="60"/>
                  </a:lnTo>
                  <a:lnTo>
                    <a:pt x="159" y="61"/>
                  </a:lnTo>
                  <a:lnTo>
                    <a:pt x="164" y="63"/>
                  </a:lnTo>
                  <a:lnTo>
                    <a:pt x="169" y="64"/>
                  </a:lnTo>
                  <a:lnTo>
                    <a:pt x="173" y="64"/>
                  </a:lnTo>
                  <a:lnTo>
                    <a:pt x="178" y="64"/>
                  </a:lnTo>
                  <a:lnTo>
                    <a:pt x="181" y="64"/>
                  </a:lnTo>
                  <a:lnTo>
                    <a:pt x="185" y="62"/>
                  </a:lnTo>
                  <a:lnTo>
                    <a:pt x="189" y="61"/>
                  </a:lnTo>
                  <a:lnTo>
                    <a:pt x="191" y="59"/>
                  </a:lnTo>
                  <a:lnTo>
                    <a:pt x="196"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0" name="Freeform 129"/>
            <p:cNvSpPr>
              <a:spLocks/>
            </p:cNvSpPr>
            <p:nvPr/>
          </p:nvSpPr>
          <p:spPr bwMode="auto">
            <a:xfrm>
              <a:off x="2781" y="2167"/>
              <a:ext cx="196" cy="82"/>
            </a:xfrm>
            <a:custGeom>
              <a:avLst/>
              <a:gdLst>
                <a:gd name="T0" fmla="*/ 195 w 196"/>
                <a:gd name="T1" fmla="*/ 57 h 82"/>
                <a:gd name="T2" fmla="*/ 192 w 196"/>
                <a:gd name="T3" fmla="*/ 61 h 82"/>
                <a:gd name="T4" fmla="*/ 187 w 196"/>
                <a:gd name="T5" fmla="*/ 67 h 82"/>
                <a:gd name="T6" fmla="*/ 179 w 196"/>
                <a:gd name="T7" fmla="*/ 73 h 82"/>
                <a:gd name="T8" fmla="*/ 166 w 196"/>
                <a:gd name="T9" fmla="*/ 77 h 82"/>
                <a:gd name="T10" fmla="*/ 156 w 196"/>
                <a:gd name="T11" fmla="*/ 80 h 82"/>
                <a:gd name="T12" fmla="*/ 148 w 196"/>
                <a:gd name="T13" fmla="*/ 81 h 82"/>
                <a:gd name="T14" fmla="*/ 140 w 196"/>
                <a:gd name="T15" fmla="*/ 79 h 82"/>
                <a:gd name="T16" fmla="*/ 132 w 196"/>
                <a:gd name="T17" fmla="*/ 76 h 82"/>
                <a:gd name="T18" fmla="*/ 123 w 196"/>
                <a:gd name="T19" fmla="*/ 70 h 82"/>
                <a:gd name="T20" fmla="*/ 66 w 196"/>
                <a:gd name="T21" fmla="*/ 32 h 82"/>
                <a:gd name="T22" fmla="*/ 56 w 196"/>
                <a:gd name="T23" fmla="*/ 26 h 82"/>
                <a:gd name="T24" fmla="*/ 46 w 196"/>
                <a:gd name="T25" fmla="*/ 22 h 82"/>
                <a:gd name="T26" fmla="*/ 37 w 196"/>
                <a:gd name="T27" fmla="*/ 19 h 82"/>
                <a:gd name="T28" fmla="*/ 29 w 196"/>
                <a:gd name="T29" fmla="*/ 19 h 82"/>
                <a:gd name="T30" fmla="*/ 21 w 196"/>
                <a:gd name="T31" fmla="*/ 19 h 82"/>
                <a:gd name="T32" fmla="*/ 11 w 196"/>
                <a:gd name="T33" fmla="*/ 22 h 82"/>
                <a:gd name="T34" fmla="*/ 5 w 196"/>
                <a:gd name="T35" fmla="*/ 24 h 82"/>
                <a:gd name="T36" fmla="*/ 0 w 196"/>
                <a:gd name="T37" fmla="*/ 28 h 82"/>
                <a:gd name="T38" fmla="*/ 2 w 196"/>
                <a:gd name="T39" fmla="*/ 23 h 82"/>
                <a:gd name="T40" fmla="*/ 4 w 196"/>
                <a:gd name="T41" fmla="*/ 20 h 82"/>
                <a:gd name="T42" fmla="*/ 9 w 196"/>
                <a:gd name="T43" fmla="*/ 17 h 82"/>
                <a:gd name="T44" fmla="*/ 20 w 196"/>
                <a:gd name="T45" fmla="*/ 11 h 82"/>
                <a:gd name="T46" fmla="*/ 34 w 196"/>
                <a:gd name="T47" fmla="*/ 5 h 82"/>
                <a:gd name="T48" fmla="*/ 46 w 196"/>
                <a:gd name="T49" fmla="*/ 1 h 82"/>
                <a:gd name="T50" fmla="*/ 56 w 196"/>
                <a:gd name="T51" fmla="*/ 0 h 82"/>
                <a:gd name="T52" fmla="*/ 63 w 196"/>
                <a:gd name="T53" fmla="*/ 0 h 82"/>
                <a:gd name="T54" fmla="*/ 72 w 196"/>
                <a:gd name="T55" fmla="*/ 3 h 82"/>
                <a:gd name="T56" fmla="*/ 81 w 196"/>
                <a:gd name="T57" fmla="*/ 8 h 82"/>
                <a:gd name="T58" fmla="*/ 115 w 196"/>
                <a:gd name="T59" fmla="*/ 31 h 82"/>
                <a:gd name="T60" fmla="*/ 146 w 196"/>
                <a:gd name="T61" fmla="*/ 51 h 82"/>
                <a:gd name="T62" fmla="*/ 155 w 196"/>
                <a:gd name="T63" fmla="*/ 56 h 82"/>
                <a:gd name="T64" fmla="*/ 165 w 196"/>
                <a:gd name="T65" fmla="*/ 59 h 82"/>
                <a:gd name="T66" fmla="*/ 173 w 196"/>
                <a:gd name="T67" fmla="*/ 60 h 82"/>
                <a:gd name="T68" fmla="*/ 182 w 196"/>
                <a:gd name="T69" fmla="*/ 60 h 82"/>
                <a:gd name="T70" fmla="*/ 189 w 196"/>
                <a:gd name="T71" fmla="*/ 57 h 82"/>
                <a:gd name="T72" fmla="*/ 193 w 196"/>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2"/>
                <a:gd name="T113" fmla="*/ 196 w 196"/>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2">
                  <a:moveTo>
                    <a:pt x="193" y="52"/>
                  </a:moveTo>
                  <a:lnTo>
                    <a:pt x="195" y="57"/>
                  </a:lnTo>
                  <a:lnTo>
                    <a:pt x="193" y="59"/>
                  </a:lnTo>
                  <a:lnTo>
                    <a:pt x="192" y="61"/>
                  </a:lnTo>
                  <a:lnTo>
                    <a:pt x="190" y="64"/>
                  </a:lnTo>
                  <a:lnTo>
                    <a:pt x="187" y="67"/>
                  </a:lnTo>
                  <a:lnTo>
                    <a:pt x="181" y="70"/>
                  </a:lnTo>
                  <a:lnTo>
                    <a:pt x="179" y="73"/>
                  </a:lnTo>
                  <a:lnTo>
                    <a:pt x="172" y="75"/>
                  </a:lnTo>
                  <a:lnTo>
                    <a:pt x="166" y="77"/>
                  </a:lnTo>
                  <a:lnTo>
                    <a:pt x="162" y="78"/>
                  </a:lnTo>
                  <a:lnTo>
                    <a:pt x="156" y="80"/>
                  </a:lnTo>
                  <a:lnTo>
                    <a:pt x="153" y="80"/>
                  </a:lnTo>
                  <a:lnTo>
                    <a:pt x="148" y="81"/>
                  </a:lnTo>
                  <a:lnTo>
                    <a:pt x="145" y="79"/>
                  </a:lnTo>
                  <a:lnTo>
                    <a:pt x="140" y="79"/>
                  </a:lnTo>
                  <a:lnTo>
                    <a:pt x="136" y="78"/>
                  </a:lnTo>
                  <a:lnTo>
                    <a:pt x="132" y="76"/>
                  </a:lnTo>
                  <a:lnTo>
                    <a:pt x="128" y="73"/>
                  </a:lnTo>
                  <a:lnTo>
                    <a:pt x="123" y="70"/>
                  </a:lnTo>
                  <a:lnTo>
                    <a:pt x="94" y="51"/>
                  </a:lnTo>
                  <a:lnTo>
                    <a:pt x="66" y="32"/>
                  </a:lnTo>
                  <a:lnTo>
                    <a:pt x="61" y="28"/>
                  </a:lnTo>
                  <a:lnTo>
                    <a:pt x="56" y="26"/>
                  </a:lnTo>
                  <a:lnTo>
                    <a:pt x="51" y="24"/>
                  </a:lnTo>
                  <a:lnTo>
                    <a:pt x="46" y="22"/>
                  </a:lnTo>
                  <a:lnTo>
                    <a:pt x="42" y="20"/>
                  </a:lnTo>
                  <a:lnTo>
                    <a:pt x="37" y="19"/>
                  </a:lnTo>
                  <a:lnTo>
                    <a:pt x="32" y="19"/>
                  </a:lnTo>
                  <a:lnTo>
                    <a:pt x="29" y="19"/>
                  </a:lnTo>
                  <a:lnTo>
                    <a:pt x="25" y="19"/>
                  </a:lnTo>
                  <a:lnTo>
                    <a:pt x="21"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20" y="11"/>
                  </a:lnTo>
                  <a:lnTo>
                    <a:pt x="28" y="8"/>
                  </a:lnTo>
                  <a:lnTo>
                    <a:pt x="34" y="5"/>
                  </a:lnTo>
                  <a:lnTo>
                    <a:pt x="42" y="3"/>
                  </a:lnTo>
                  <a:lnTo>
                    <a:pt x="46" y="1"/>
                  </a:lnTo>
                  <a:lnTo>
                    <a:pt x="51" y="0"/>
                  </a:lnTo>
                  <a:lnTo>
                    <a:pt x="56" y="0"/>
                  </a:lnTo>
                  <a:lnTo>
                    <a:pt x="60" y="0"/>
                  </a:lnTo>
                  <a:lnTo>
                    <a:pt x="63" y="0"/>
                  </a:lnTo>
                  <a:lnTo>
                    <a:pt x="67" y="1"/>
                  </a:lnTo>
                  <a:lnTo>
                    <a:pt x="72" y="3"/>
                  </a:lnTo>
                  <a:lnTo>
                    <a:pt x="76" y="5"/>
                  </a:lnTo>
                  <a:lnTo>
                    <a:pt x="81" y="8"/>
                  </a:lnTo>
                  <a:lnTo>
                    <a:pt x="86" y="12"/>
                  </a:lnTo>
                  <a:lnTo>
                    <a:pt x="115" y="31"/>
                  </a:lnTo>
                  <a:lnTo>
                    <a:pt x="139" y="47"/>
                  </a:lnTo>
                  <a:lnTo>
                    <a:pt x="146" y="51"/>
                  </a:lnTo>
                  <a:lnTo>
                    <a:pt x="151" y="54"/>
                  </a:lnTo>
                  <a:lnTo>
                    <a:pt x="155" y="56"/>
                  </a:lnTo>
                  <a:lnTo>
                    <a:pt x="160" y="57"/>
                  </a:lnTo>
                  <a:lnTo>
                    <a:pt x="165" y="59"/>
                  </a:lnTo>
                  <a:lnTo>
                    <a:pt x="169" y="60"/>
                  </a:lnTo>
                  <a:lnTo>
                    <a:pt x="173" y="60"/>
                  </a:lnTo>
                  <a:lnTo>
                    <a:pt x="178" y="60"/>
                  </a:lnTo>
                  <a:lnTo>
                    <a:pt x="182" y="60"/>
                  </a:lnTo>
                  <a:lnTo>
                    <a:pt x="186" y="58"/>
                  </a:lnTo>
                  <a:lnTo>
                    <a:pt x="189" y="57"/>
                  </a:lnTo>
                  <a:lnTo>
                    <a:pt x="192" y="56"/>
                  </a:lnTo>
                  <a:lnTo>
                    <a:pt x="193"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1" name="Freeform 130"/>
            <p:cNvSpPr>
              <a:spLocks/>
            </p:cNvSpPr>
            <p:nvPr/>
          </p:nvSpPr>
          <p:spPr bwMode="auto">
            <a:xfrm>
              <a:off x="2629" y="2240"/>
              <a:ext cx="196" cy="84"/>
            </a:xfrm>
            <a:custGeom>
              <a:avLst/>
              <a:gdLst>
                <a:gd name="T0" fmla="*/ 193 w 196"/>
                <a:gd name="T1" fmla="*/ 58 h 84"/>
                <a:gd name="T2" fmla="*/ 189 w 196"/>
                <a:gd name="T3" fmla="*/ 63 h 84"/>
                <a:gd name="T4" fmla="*/ 183 w 196"/>
                <a:gd name="T5" fmla="*/ 70 h 84"/>
                <a:gd name="T6" fmla="*/ 176 w 196"/>
                <a:gd name="T7" fmla="*/ 75 h 84"/>
                <a:gd name="T8" fmla="*/ 165 w 196"/>
                <a:gd name="T9" fmla="*/ 80 h 84"/>
                <a:gd name="T10" fmla="*/ 156 w 196"/>
                <a:gd name="T11" fmla="*/ 82 h 84"/>
                <a:gd name="T12" fmla="*/ 147 w 196"/>
                <a:gd name="T13" fmla="*/ 83 h 84"/>
                <a:gd name="T14" fmla="*/ 139 w 196"/>
                <a:gd name="T15" fmla="*/ 81 h 84"/>
                <a:gd name="T16" fmla="*/ 131 w 196"/>
                <a:gd name="T17" fmla="*/ 78 h 84"/>
                <a:gd name="T18" fmla="*/ 121 w 196"/>
                <a:gd name="T19" fmla="*/ 72 h 84"/>
                <a:gd name="T20" fmla="*/ 66 w 196"/>
                <a:gd name="T21" fmla="*/ 33 h 84"/>
                <a:gd name="T22" fmla="*/ 56 w 196"/>
                <a:gd name="T23" fmla="*/ 27 h 84"/>
                <a:gd name="T24" fmla="*/ 47 w 196"/>
                <a:gd name="T25" fmla="*/ 23 h 84"/>
                <a:gd name="T26" fmla="*/ 37 w 196"/>
                <a:gd name="T27" fmla="*/ 20 h 84"/>
                <a:gd name="T28" fmla="*/ 29 w 196"/>
                <a:gd name="T29" fmla="*/ 20 h 84"/>
                <a:gd name="T30" fmla="*/ 21 w 196"/>
                <a:gd name="T31" fmla="*/ 20 h 84"/>
                <a:gd name="T32" fmla="*/ 12 w 196"/>
                <a:gd name="T33" fmla="*/ 23 h 84"/>
                <a:gd name="T34" fmla="*/ 5 w 196"/>
                <a:gd name="T35" fmla="*/ 26 h 84"/>
                <a:gd name="T36" fmla="*/ 0 w 196"/>
                <a:gd name="T37" fmla="*/ 29 h 84"/>
                <a:gd name="T38" fmla="*/ 1 w 196"/>
                <a:gd name="T39" fmla="*/ 25 h 84"/>
                <a:gd name="T40" fmla="*/ 5 w 196"/>
                <a:gd name="T41" fmla="*/ 21 h 84"/>
                <a:gd name="T42" fmla="*/ 9 w 196"/>
                <a:gd name="T43" fmla="*/ 18 h 84"/>
                <a:gd name="T44" fmla="*/ 21 w 196"/>
                <a:gd name="T45" fmla="*/ 12 h 84"/>
                <a:gd name="T46" fmla="*/ 35 w 196"/>
                <a:gd name="T47" fmla="*/ 6 h 84"/>
                <a:gd name="T48" fmla="*/ 47 w 196"/>
                <a:gd name="T49" fmla="*/ 1 h 84"/>
                <a:gd name="T50" fmla="*/ 55 w 196"/>
                <a:gd name="T51" fmla="*/ 0 h 84"/>
                <a:gd name="T52" fmla="*/ 63 w 196"/>
                <a:gd name="T53" fmla="*/ 1 h 84"/>
                <a:gd name="T54" fmla="*/ 71 w 196"/>
                <a:gd name="T55" fmla="*/ 3 h 84"/>
                <a:gd name="T56" fmla="*/ 81 w 196"/>
                <a:gd name="T57" fmla="*/ 9 h 84"/>
                <a:gd name="T58" fmla="*/ 114 w 196"/>
                <a:gd name="T59" fmla="*/ 31 h 84"/>
                <a:gd name="T60" fmla="*/ 145 w 196"/>
                <a:gd name="T61" fmla="*/ 53 h 84"/>
                <a:gd name="T62" fmla="*/ 154 w 196"/>
                <a:gd name="T63" fmla="*/ 58 h 84"/>
                <a:gd name="T64" fmla="*/ 163 w 196"/>
                <a:gd name="T65" fmla="*/ 61 h 84"/>
                <a:gd name="T66" fmla="*/ 172 w 196"/>
                <a:gd name="T67" fmla="*/ 62 h 84"/>
                <a:gd name="T68" fmla="*/ 180 w 196"/>
                <a:gd name="T69" fmla="*/ 62 h 84"/>
                <a:gd name="T70" fmla="*/ 188 w 196"/>
                <a:gd name="T71" fmla="*/ 59 h 84"/>
                <a:gd name="T72" fmla="*/ 195 w 196"/>
                <a:gd name="T73" fmla="*/ 55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4"/>
                <a:gd name="T113" fmla="*/ 196 w 196"/>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4">
                  <a:moveTo>
                    <a:pt x="195" y="55"/>
                  </a:moveTo>
                  <a:lnTo>
                    <a:pt x="193" y="58"/>
                  </a:lnTo>
                  <a:lnTo>
                    <a:pt x="191" y="61"/>
                  </a:lnTo>
                  <a:lnTo>
                    <a:pt x="189" y="63"/>
                  </a:lnTo>
                  <a:lnTo>
                    <a:pt x="186" y="66"/>
                  </a:lnTo>
                  <a:lnTo>
                    <a:pt x="183" y="70"/>
                  </a:lnTo>
                  <a:lnTo>
                    <a:pt x="180" y="72"/>
                  </a:lnTo>
                  <a:lnTo>
                    <a:pt x="176" y="75"/>
                  </a:lnTo>
                  <a:lnTo>
                    <a:pt x="170" y="77"/>
                  </a:lnTo>
                  <a:lnTo>
                    <a:pt x="165" y="80"/>
                  </a:lnTo>
                  <a:lnTo>
                    <a:pt x="160" y="81"/>
                  </a:lnTo>
                  <a:lnTo>
                    <a:pt x="156" y="82"/>
                  </a:lnTo>
                  <a:lnTo>
                    <a:pt x="152" y="82"/>
                  </a:lnTo>
                  <a:lnTo>
                    <a:pt x="147" y="83"/>
                  </a:lnTo>
                  <a:lnTo>
                    <a:pt x="144" y="82"/>
                  </a:lnTo>
                  <a:lnTo>
                    <a:pt x="139" y="81"/>
                  </a:lnTo>
                  <a:lnTo>
                    <a:pt x="136" y="80"/>
                  </a:lnTo>
                  <a:lnTo>
                    <a:pt x="131" y="78"/>
                  </a:lnTo>
                  <a:lnTo>
                    <a:pt x="126" y="76"/>
                  </a:lnTo>
                  <a:lnTo>
                    <a:pt x="121" y="72"/>
                  </a:lnTo>
                  <a:lnTo>
                    <a:pt x="94" y="53"/>
                  </a:lnTo>
                  <a:lnTo>
                    <a:pt x="66" y="33"/>
                  </a:lnTo>
                  <a:lnTo>
                    <a:pt x="60" y="30"/>
                  </a:lnTo>
                  <a:lnTo>
                    <a:pt x="56" y="27"/>
                  </a:lnTo>
                  <a:lnTo>
                    <a:pt x="51" y="25"/>
                  </a:lnTo>
                  <a:lnTo>
                    <a:pt x="47" y="23"/>
                  </a:lnTo>
                  <a:lnTo>
                    <a:pt x="41" y="21"/>
                  </a:lnTo>
                  <a:lnTo>
                    <a:pt x="37" y="20"/>
                  </a:lnTo>
                  <a:lnTo>
                    <a:pt x="33" y="19"/>
                  </a:lnTo>
                  <a:lnTo>
                    <a:pt x="29" y="20"/>
                  </a:lnTo>
                  <a:lnTo>
                    <a:pt x="24" y="20"/>
                  </a:lnTo>
                  <a:lnTo>
                    <a:pt x="21" y="20"/>
                  </a:lnTo>
                  <a:lnTo>
                    <a:pt x="17" y="22"/>
                  </a:lnTo>
                  <a:lnTo>
                    <a:pt x="12" y="23"/>
                  </a:lnTo>
                  <a:lnTo>
                    <a:pt x="9" y="24"/>
                  </a:lnTo>
                  <a:lnTo>
                    <a:pt x="5" y="26"/>
                  </a:lnTo>
                  <a:lnTo>
                    <a:pt x="3" y="27"/>
                  </a:lnTo>
                  <a:lnTo>
                    <a:pt x="0" y="29"/>
                  </a:lnTo>
                  <a:lnTo>
                    <a:pt x="1" y="27"/>
                  </a:lnTo>
                  <a:lnTo>
                    <a:pt x="1" y="25"/>
                  </a:lnTo>
                  <a:lnTo>
                    <a:pt x="3" y="23"/>
                  </a:lnTo>
                  <a:lnTo>
                    <a:pt x="5" y="21"/>
                  </a:lnTo>
                  <a:lnTo>
                    <a:pt x="7" y="19"/>
                  </a:lnTo>
                  <a:lnTo>
                    <a:pt x="9" y="18"/>
                  </a:lnTo>
                  <a:lnTo>
                    <a:pt x="14" y="15"/>
                  </a:lnTo>
                  <a:lnTo>
                    <a:pt x="21" y="12"/>
                  </a:lnTo>
                  <a:lnTo>
                    <a:pt x="28" y="9"/>
                  </a:lnTo>
                  <a:lnTo>
                    <a:pt x="35" y="6"/>
                  </a:lnTo>
                  <a:lnTo>
                    <a:pt x="42" y="3"/>
                  </a:lnTo>
                  <a:lnTo>
                    <a:pt x="47" y="1"/>
                  </a:lnTo>
                  <a:lnTo>
                    <a:pt x="51" y="0"/>
                  </a:lnTo>
                  <a:lnTo>
                    <a:pt x="55" y="0"/>
                  </a:lnTo>
                  <a:lnTo>
                    <a:pt x="60" y="0"/>
                  </a:lnTo>
                  <a:lnTo>
                    <a:pt x="63" y="1"/>
                  </a:lnTo>
                  <a:lnTo>
                    <a:pt x="67" y="2"/>
                  </a:lnTo>
                  <a:lnTo>
                    <a:pt x="71" y="3"/>
                  </a:lnTo>
                  <a:lnTo>
                    <a:pt x="76" y="6"/>
                  </a:lnTo>
                  <a:lnTo>
                    <a:pt x="81" y="9"/>
                  </a:lnTo>
                  <a:lnTo>
                    <a:pt x="87" y="12"/>
                  </a:lnTo>
                  <a:lnTo>
                    <a:pt x="114" y="31"/>
                  </a:lnTo>
                  <a:lnTo>
                    <a:pt x="138" y="49"/>
                  </a:lnTo>
                  <a:lnTo>
                    <a:pt x="145" y="53"/>
                  </a:lnTo>
                  <a:lnTo>
                    <a:pt x="150" y="56"/>
                  </a:lnTo>
                  <a:lnTo>
                    <a:pt x="154" y="58"/>
                  </a:lnTo>
                  <a:lnTo>
                    <a:pt x="159" y="59"/>
                  </a:lnTo>
                  <a:lnTo>
                    <a:pt x="163" y="61"/>
                  </a:lnTo>
                  <a:lnTo>
                    <a:pt x="168" y="62"/>
                  </a:lnTo>
                  <a:lnTo>
                    <a:pt x="172" y="62"/>
                  </a:lnTo>
                  <a:lnTo>
                    <a:pt x="177" y="62"/>
                  </a:lnTo>
                  <a:lnTo>
                    <a:pt x="180" y="62"/>
                  </a:lnTo>
                  <a:lnTo>
                    <a:pt x="184" y="60"/>
                  </a:lnTo>
                  <a:lnTo>
                    <a:pt x="188" y="59"/>
                  </a:lnTo>
                  <a:lnTo>
                    <a:pt x="190" y="57"/>
                  </a:lnTo>
                  <a:lnTo>
                    <a:pt x="195"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2" name="Freeform 131"/>
            <p:cNvSpPr>
              <a:spLocks/>
            </p:cNvSpPr>
            <p:nvPr/>
          </p:nvSpPr>
          <p:spPr bwMode="auto">
            <a:xfrm>
              <a:off x="3081" y="2019"/>
              <a:ext cx="192" cy="82"/>
            </a:xfrm>
            <a:custGeom>
              <a:avLst/>
              <a:gdLst>
                <a:gd name="T0" fmla="*/ 191 w 192"/>
                <a:gd name="T1" fmla="*/ 57 h 82"/>
                <a:gd name="T2" fmla="*/ 188 w 192"/>
                <a:gd name="T3" fmla="*/ 61 h 82"/>
                <a:gd name="T4" fmla="*/ 183 w 192"/>
                <a:gd name="T5" fmla="*/ 67 h 82"/>
                <a:gd name="T6" fmla="*/ 175 w 192"/>
                <a:gd name="T7" fmla="*/ 73 h 82"/>
                <a:gd name="T8" fmla="*/ 163 w 192"/>
                <a:gd name="T9" fmla="*/ 77 h 82"/>
                <a:gd name="T10" fmla="*/ 153 w 192"/>
                <a:gd name="T11" fmla="*/ 80 h 82"/>
                <a:gd name="T12" fmla="*/ 145 w 192"/>
                <a:gd name="T13" fmla="*/ 81 h 82"/>
                <a:gd name="T14" fmla="*/ 138 w 192"/>
                <a:gd name="T15" fmla="*/ 79 h 82"/>
                <a:gd name="T16" fmla="*/ 130 w 192"/>
                <a:gd name="T17" fmla="*/ 76 h 82"/>
                <a:gd name="T18" fmla="*/ 120 w 192"/>
                <a:gd name="T19" fmla="*/ 70 h 82"/>
                <a:gd name="T20" fmla="*/ 65 w 192"/>
                <a:gd name="T21" fmla="*/ 32 h 82"/>
                <a:gd name="T22" fmla="*/ 54 w 192"/>
                <a:gd name="T23" fmla="*/ 26 h 82"/>
                <a:gd name="T24" fmla="*/ 45 w 192"/>
                <a:gd name="T25" fmla="*/ 22 h 82"/>
                <a:gd name="T26" fmla="*/ 36 w 192"/>
                <a:gd name="T27" fmla="*/ 19 h 82"/>
                <a:gd name="T28" fmla="*/ 28 w 192"/>
                <a:gd name="T29" fmla="*/ 19 h 82"/>
                <a:gd name="T30" fmla="*/ 20 w 192"/>
                <a:gd name="T31" fmla="*/ 19 h 82"/>
                <a:gd name="T32" fmla="*/ 11 w 192"/>
                <a:gd name="T33" fmla="*/ 22 h 82"/>
                <a:gd name="T34" fmla="*/ 5 w 192"/>
                <a:gd name="T35" fmla="*/ 24 h 82"/>
                <a:gd name="T36" fmla="*/ 0 w 192"/>
                <a:gd name="T37" fmla="*/ 28 h 82"/>
                <a:gd name="T38" fmla="*/ 2 w 192"/>
                <a:gd name="T39" fmla="*/ 23 h 82"/>
                <a:gd name="T40" fmla="*/ 4 w 192"/>
                <a:gd name="T41" fmla="*/ 20 h 82"/>
                <a:gd name="T42" fmla="*/ 9 w 192"/>
                <a:gd name="T43" fmla="*/ 17 h 82"/>
                <a:gd name="T44" fmla="*/ 19 w 192"/>
                <a:gd name="T45" fmla="*/ 11 h 82"/>
                <a:gd name="T46" fmla="*/ 34 w 192"/>
                <a:gd name="T47" fmla="*/ 5 h 82"/>
                <a:gd name="T48" fmla="*/ 45 w 192"/>
                <a:gd name="T49" fmla="*/ 1 h 82"/>
                <a:gd name="T50" fmla="*/ 54 w 192"/>
                <a:gd name="T51" fmla="*/ 0 h 82"/>
                <a:gd name="T52" fmla="*/ 62 w 192"/>
                <a:gd name="T53" fmla="*/ 0 h 82"/>
                <a:gd name="T54" fmla="*/ 71 w 192"/>
                <a:gd name="T55" fmla="*/ 3 h 82"/>
                <a:gd name="T56" fmla="*/ 80 w 192"/>
                <a:gd name="T57" fmla="*/ 8 h 82"/>
                <a:gd name="T58" fmla="*/ 113 w 192"/>
                <a:gd name="T59" fmla="*/ 31 h 82"/>
                <a:gd name="T60" fmla="*/ 143 w 192"/>
                <a:gd name="T61" fmla="*/ 51 h 82"/>
                <a:gd name="T62" fmla="*/ 152 w 192"/>
                <a:gd name="T63" fmla="*/ 56 h 82"/>
                <a:gd name="T64" fmla="*/ 161 w 192"/>
                <a:gd name="T65" fmla="*/ 59 h 82"/>
                <a:gd name="T66" fmla="*/ 170 w 192"/>
                <a:gd name="T67" fmla="*/ 60 h 82"/>
                <a:gd name="T68" fmla="*/ 178 w 192"/>
                <a:gd name="T69" fmla="*/ 60 h 82"/>
                <a:gd name="T70" fmla="*/ 185 w 192"/>
                <a:gd name="T71" fmla="*/ 57 h 82"/>
                <a:gd name="T72" fmla="*/ 189 w 192"/>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2"/>
                <a:gd name="T113" fmla="*/ 192 w 192"/>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2">
                  <a:moveTo>
                    <a:pt x="189" y="52"/>
                  </a:moveTo>
                  <a:lnTo>
                    <a:pt x="191" y="57"/>
                  </a:lnTo>
                  <a:lnTo>
                    <a:pt x="189" y="59"/>
                  </a:lnTo>
                  <a:lnTo>
                    <a:pt x="188" y="61"/>
                  </a:lnTo>
                  <a:lnTo>
                    <a:pt x="186" y="64"/>
                  </a:lnTo>
                  <a:lnTo>
                    <a:pt x="183" y="67"/>
                  </a:lnTo>
                  <a:lnTo>
                    <a:pt x="177" y="70"/>
                  </a:lnTo>
                  <a:lnTo>
                    <a:pt x="175" y="73"/>
                  </a:lnTo>
                  <a:lnTo>
                    <a:pt x="169" y="75"/>
                  </a:lnTo>
                  <a:lnTo>
                    <a:pt x="163" y="77"/>
                  </a:lnTo>
                  <a:lnTo>
                    <a:pt x="158" y="78"/>
                  </a:lnTo>
                  <a:lnTo>
                    <a:pt x="153" y="80"/>
                  </a:lnTo>
                  <a:lnTo>
                    <a:pt x="150" y="80"/>
                  </a:lnTo>
                  <a:lnTo>
                    <a:pt x="145" y="81"/>
                  </a:lnTo>
                  <a:lnTo>
                    <a:pt x="142" y="79"/>
                  </a:lnTo>
                  <a:lnTo>
                    <a:pt x="138" y="79"/>
                  </a:lnTo>
                  <a:lnTo>
                    <a:pt x="133" y="78"/>
                  </a:lnTo>
                  <a:lnTo>
                    <a:pt x="130" y="76"/>
                  </a:lnTo>
                  <a:lnTo>
                    <a:pt x="125" y="73"/>
                  </a:lnTo>
                  <a:lnTo>
                    <a:pt x="120" y="70"/>
                  </a:lnTo>
                  <a:lnTo>
                    <a:pt x="92" y="51"/>
                  </a:lnTo>
                  <a:lnTo>
                    <a:pt x="65" y="32"/>
                  </a:lnTo>
                  <a:lnTo>
                    <a:pt x="59" y="28"/>
                  </a:lnTo>
                  <a:lnTo>
                    <a:pt x="54" y="26"/>
                  </a:lnTo>
                  <a:lnTo>
                    <a:pt x="50" y="24"/>
                  </a:lnTo>
                  <a:lnTo>
                    <a:pt x="45" y="22"/>
                  </a:lnTo>
                  <a:lnTo>
                    <a:pt x="41" y="20"/>
                  </a:lnTo>
                  <a:lnTo>
                    <a:pt x="36" y="19"/>
                  </a:lnTo>
                  <a:lnTo>
                    <a:pt x="31" y="19"/>
                  </a:lnTo>
                  <a:lnTo>
                    <a:pt x="28" y="19"/>
                  </a:lnTo>
                  <a:lnTo>
                    <a:pt x="24"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1"/>
                  </a:lnTo>
                  <a:lnTo>
                    <a:pt x="136" y="47"/>
                  </a:lnTo>
                  <a:lnTo>
                    <a:pt x="143" y="51"/>
                  </a:lnTo>
                  <a:lnTo>
                    <a:pt x="148" y="54"/>
                  </a:lnTo>
                  <a:lnTo>
                    <a:pt x="152" y="56"/>
                  </a:lnTo>
                  <a:lnTo>
                    <a:pt x="156" y="57"/>
                  </a:lnTo>
                  <a:lnTo>
                    <a:pt x="161" y="59"/>
                  </a:lnTo>
                  <a:lnTo>
                    <a:pt x="165" y="60"/>
                  </a:lnTo>
                  <a:lnTo>
                    <a:pt x="170" y="60"/>
                  </a:lnTo>
                  <a:lnTo>
                    <a:pt x="174" y="60"/>
                  </a:lnTo>
                  <a:lnTo>
                    <a:pt x="178" y="60"/>
                  </a:lnTo>
                  <a:lnTo>
                    <a:pt x="182" y="58"/>
                  </a:lnTo>
                  <a:lnTo>
                    <a:pt x="185" y="57"/>
                  </a:lnTo>
                  <a:lnTo>
                    <a:pt x="188" y="56"/>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3" name="Freeform 132"/>
            <p:cNvSpPr>
              <a:spLocks/>
            </p:cNvSpPr>
            <p:nvPr/>
          </p:nvSpPr>
          <p:spPr bwMode="auto">
            <a:xfrm>
              <a:off x="2930" y="2094"/>
              <a:ext cx="194" cy="82"/>
            </a:xfrm>
            <a:custGeom>
              <a:avLst/>
              <a:gdLst>
                <a:gd name="T0" fmla="*/ 191 w 194"/>
                <a:gd name="T1" fmla="*/ 57 h 82"/>
                <a:gd name="T2" fmla="*/ 187 w 194"/>
                <a:gd name="T3" fmla="*/ 62 h 82"/>
                <a:gd name="T4" fmla="*/ 181 w 194"/>
                <a:gd name="T5" fmla="*/ 68 h 82"/>
                <a:gd name="T6" fmla="*/ 174 w 194"/>
                <a:gd name="T7" fmla="*/ 73 h 82"/>
                <a:gd name="T8" fmla="*/ 163 w 194"/>
                <a:gd name="T9" fmla="*/ 78 h 82"/>
                <a:gd name="T10" fmla="*/ 154 w 194"/>
                <a:gd name="T11" fmla="*/ 80 h 82"/>
                <a:gd name="T12" fmla="*/ 146 w 194"/>
                <a:gd name="T13" fmla="*/ 81 h 82"/>
                <a:gd name="T14" fmla="*/ 138 w 194"/>
                <a:gd name="T15" fmla="*/ 79 h 82"/>
                <a:gd name="T16" fmla="*/ 130 w 194"/>
                <a:gd name="T17" fmla="*/ 76 h 82"/>
                <a:gd name="T18" fmla="*/ 119 w 194"/>
                <a:gd name="T19" fmla="*/ 70 h 82"/>
                <a:gd name="T20" fmla="*/ 65 w 194"/>
                <a:gd name="T21" fmla="*/ 33 h 82"/>
                <a:gd name="T22" fmla="*/ 55 w 194"/>
                <a:gd name="T23" fmla="*/ 27 h 82"/>
                <a:gd name="T24" fmla="*/ 46 w 194"/>
                <a:gd name="T25" fmla="*/ 23 h 82"/>
                <a:gd name="T26" fmla="*/ 37 w 194"/>
                <a:gd name="T27" fmla="*/ 19 h 82"/>
                <a:gd name="T28" fmla="*/ 29 w 194"/>
                <a:gd name="T29" fmla="*/ 19 h 82"/>
                <a:gd name="T30" fmla="*/ 21 w 194"/>
                <a:gd name="T31" fmla="*/ 20 h 82"/>
                <a:gd name="T32" fmla="*/ 12 w 194"/>
                <a:gd name="T33" fmla="*/ 23 h 82"/>
                <a:gd name="T34" fmla="*/ 5 w 194"/>
                <a:gd name="T35" fmla="*/ 25 h 82"/>
                <a:gd name="T36" fmla="*/ 0 w 194"/>
                <a:gd name="T37" fmla="*/ 28 h 82"/>
                <a:gd name="T38" fmla="*/ 1 w 194"/>
                <a:gd name="T39" fmla="*/ 25 h 82"/>
                <a:gd name="T40" fmla="*/ 5 w 194"/>
                <a:gd name="T41" fmla="*/ 20 h 82"/>
                <a:gd name="T42" fmla="*/ 9 w 194"/>
                <a:gd name="T43" fmla="*/ 17 h 82"/>
                <a:gd name="T44" fmla="*/ 21 w 194"/>
                <a:gd name="T45" fmla="*/ 12 h 82"/>
                <a:gd name="T46" fmla="*/ 35 w 194"/>
                <a:gd name="T47" fmla="*/ 5 h 82"/>
                <a:gd name="T48" fmla="*/ 47 w 194"/>
                <a:gd name="T49" fmla="*/ 1 h 82"/>
                <a:gd name="T50" fmla="*/ 55 w 194"/>
                <a:gd name="T51" fmla="*/ 0 h 82"/>
                <a:gd name="T52" fmla="*/ 63 w 194"/>
                <a:gd name="T53" fmla="*/ 1 h 82"/>
                <a:gd name="T54" fmla="*/ 71 w 194"/>
                <a:gd name="T55" fmla="*/ 3 h 82"/>
                <a:gd name="T56" fmla="*/ 80 w 194"/>
                <a:gd name="T57" fmla="*/ 9 h 82"/>
                <a:gd name="T58" fmla="*/ 113 w 194"/>
                <a:gd name="T59" fmla="*/ 30 h 82"/>
                <a:gd name="T60" fmla="*/ 143 w 194"/>
                <a:gd name="T61" fmla="*/ 52 h 82"/>
                <a:gd name="T62" fmla="*/ 153 w 194"/>
                <a:gd name="T63" fmla="*/ 57 h 82"/>
                <a:gd name="T64" fmla="*/ 161 w 194"/>
                <a:gd name="T65" fmla="*/ 60 h 82"/>
                <a:gd name="T66" fmla="*/ 170 w 194"/>
                <a:gd name="T67" fmla="*/ 61 h 82"/>
                <a:gd name="T68" fmla="*/ 178 w 194"/>
                <a:gd name="T69" fmla="*/ 60 h 82"/>
                <a:gd name="T70" fmla="*/ 186 w 194"/>
                <a:gd name="T71" fmla="*/ 57 h 82"/>
                <a:gd name="T72" fmla="*/ 193 w 194"/>
                <a:gd name="T73" fmla="*/ 54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82"/>
                <a:gd name="T113" fmla="*/ 194 w 194"/>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82">
                  <a:moveTo>
                    <a:pt x="193" y="54"/>
                  </a:moveTo>
                  <a:lnTo>
                    <a:pt x="191" y="57"/>
                  </a:lnTo>
                  <a:lnTo>
                    <a:pt x="189" y="59"/>
                  </a:lnTo>
                  <a:lnTo>
                    <a:pt x="187" y="62"/>
                  </a:lnTo>
                  <a:lnTo>
                    <a:pt x="184" y="65"/>
                  </a:lnTo>
                  <a:lnTo>
                    <a:pt x="181" y="68"/>
                  </a:lnTo>
                  <a:lnTo>
                    <a:pt x="178" y="70"/>
                  </a:lnTo>
                  <a:lnTo>
                    <a:pt x="174" y="73"/>
                  </a:lnTo>
                  <a:lnTo>
                    <a:pt x="168" y="76"/>
                  </a:lnTo>
                  <a:lnTo>
                    <a:pt x="163" y="78"/>
                  </a:lnTo>
                  <a:lnTo>
                    <a:pt x="158" y="79"/>
                  </a:lnTo>
                  <a:lnTo>
                    <a:pt x="154" y="80"/>
                  </a:lnTo>
                  <a:lnTo>
                    <a:pt x="150" y="80"/>
                  </a:lnTo>
                  <a:lnTo>
                    <a:pt x="146" y="81"/>
                  </a:lnTo>
                  <a:lnTo>
                    <a:pt x="142" y="80"/>
                  </a:lnTo>
                  <a:lnTo>
                    <a:pt x="138" y="79"/>
                  </a:lnTo>
                  <a:lnTo>
                    <a:pt x="134" y="78"/>
                  </a:lnTo>
                  <a:lnTo>
                    <a:pt x="130" y="76"/>
                  </a:lnTo>
                  <a:lnTo>
                    <a:pt x="124" y="74"/>
                  </a:lnTo>
                  <a:lnTo>
                    <a:pt x="119" y="70"/>
                  </a:lnTo>
                  <a:lnTo>
                    <a:pt x="93" y="52"/>
                  </a:lnTo>
                  <a:lnTo>
                    <a:pt x="65" y="33"/>
                  </a:lnTo>
                  <a:lnTo>
                    <a:pt x="60" y="29"/>
                  </a:lnTo>
                  <a:lnTo>
                    <a:pt x="55" y="27"/>
                  </a:lnTo>
                  <a:lnTo>
                    <a:pt x="51" y="24"/>
                  </a:lnTo>
                  <a:lnTo>
                    <a:pt x="46" y="23"/>
                  </a:lnTo>
                  <a:lnTo>
                    <a:pt x="41" y="20"/>
                  </a:lnTo>
                  <a:lnTo>
                    <a:pt x="37" y="19"/>
                  </a:lnTo>
                  <a:lnTo>
                    <a:pt x="33" y="19"/>
                  </a:lnTo>
                  <a:lnTo>
                    <a:pt x="29" y="19"/>
                  </a:lnTo>
                  <a:lnTo>
                    <a:pt x="24" y="19"/>
                  </a:lnTo>
                  <a:lnTo>
                    <a:pt x="21" y="20"/>
                  </a:lnTo>
                  <a:lnTo>
                    <a:pt x="17" y="21"/>
                  </a:lnTo>
                  <a:lnTo>
                    <a:pt x="12" y="23"/>
                  </a:lnTo>
                  <a:lnTo>
                    <a:pt x="9" y="23"/>
                  </a:lnTo>
                  <a:lnTo>
                    <a:pt x="5" y="25"/>
                  </a:lnTo>
                  <a:lnTo>
                    <a:pt x="3" y="26"/>
                  </a:lnTo>
                  <a:lnTo>
                    <a:pt x="0" y="28"/>
                  </a:lnTo>
                  <a:lnTo>
                    <a:pt x="1" y="26"/>
                  </a:lnTo>
                  <a:lnTo>
                    <a:pt x="1" y="25"/>
                  </a:lnTo>
                  <a:lnTo>
                    <a:pt x="3" y="23"/>
                  </a:lnTo>
                  <a:lnTo>
                    <a:pt x="5" y="20"/>
                  </a:lnTo>
                  <a:lnTo>
                    <a:pt x="7" y="19"/>
                  </a:lnTo>
                  <a:lnTo>
                    <a:pt x="9" y="17"/>
                  </a:lnTo>
                  <a:lnTo>
                    <a:pt x="14" y="15"/>
                  </a:lnTo>
                  <a:lnTo>
                    <a:pt x="21" y="12"/>
                  </a:lnTo>
                  <a:lnTo>
                    <a:pt x="28" y="9"/>
                  </a:lnTo>
                  <a:lnTo>
                    <a:pt x="35" y="5"/>
                  </a:lnTo>
                  <a:lnTo>
                    <a:pt x="42" y="3"/>
                  </a:lnTo>
                  <a:lnTo>
                    <a:pt x="47" y="1"/>
                  </a:lnTo>
                  <a:lnTo>
                    <a:pt x="51" y="0"/>
                  </a:lnTo>
                  <a:lnTo>
                    <a:pt x="55" y="0"/>
                  </a:lnTo>
                  <a:lnTo>
                    <a:pt x="59" y="0"/>
                  </a:lnTo>
                  <a:lnTo>
                    <a:pt x="63" y="1"/>
                  </a:lnTo>
                  <a:lnTo>
                    <a:pt x="66" y="2"/>
                  </a:lnTo>
                  <a:lnTo>
                    <a:pt x="71" y="3"/>
                  </a:lnTo>
                  <a:lnTo>
                    <a:pt x="76" y="6"/>
                  </a:lnTo>
                  <a:lnTo>
                    <a:pt x="80" y="9"/>
                  </a:lnTo>
                  <a:lnTo>
                    <a:pt x="86" y="12"/>
                  </a:lnTo>
                  <a:lnTo>
                    <a:pt x="113" y="30"/>
                  </a:lnTo>
                  <a:lnTo>
                    <a:pt x="137" y="47"/>
                  </a:lnTo>
                  <a:lnTo>
                    <a:pt x="143" y="52"/>
                  </a:lnTo>
                  <a:lnTo>
                    <a:pt x="148" y="54"/>
                  </a:lnTo>
                  <a:lnTo>
                    <a:pt x="153" y="57"/>
                  </a:lnTo>
                  <a:lnTo>
                    <a:pt x="157" y="58"/>
                  </a:lnTo>
                  <a:lnTo>
                    <a:pt x="161" y="60"/>
                  </a:lnTo>
                  <a:lnTo>
                    <a:pt x="166" y="60"/>
                  </a:lnTo>
                  <a:lnTo>
                    <a:pt x="170" y="61"/>
                  </a:lnTo>
                  <a:lnTo>
                    <a:pt x="175" y="60"/>
                  </a:lnTo>
                  <a:lnTo>
                    <a:pt x="178" y="60"/>
                  </a:lnTo>
                  <a:lnTo>
                    <a:pt x="182" y="58"/>
                  </a:lnTo>
                  <a:lnTo>
                    <a:pt x="186" y="57"/>
                  </a:lnTo>
                  <a:lnTo>
                    <a:pt x="188" y="56"/>
                  </a:lnTo>
                  <a:lnTo>
                    <a:pt x="193"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4" name="Freeform 133"/>
            <p:cNvSpPr>
              <a:spLocks/>
            </p:cNvSpPr>
            <p:nvPr/>
          </p:nvSpPr>
          <p:spPr bwMode="auto">
            <a:xfrm>
              <a:off x="3382" y="1870"/>
              <a:ext cx="193" cy="83"/>
            </a:xfrm>
            <a:custGeom>
              <a:avLst/>
              <a:gdLst>
                <a:gd name="T0" fmla="*/ 192 w 193"/>
                <a:gd name="T1" fmla="*/ 57 h 83"/>
                <a:gd name="T2" fmla="*/ 189 w 193"/>
                <a:gd name="T3" fmla="*/ 62 h 83"/>
                <a:gd name="T4" fmla="*/ 184 w 193"/>
                <a:gd name="T5" fmla="*/ 68 h 83"/>
                <a:gd name="T6" fmla="*/ 176 w 193"/>
                <a:gd name="T7" fmla="*/ 74 h 83"/>
                <a:gd name="T8" fmla="*/ 164 w 193"/>
                <a:gd name="T9" fmla="*/ 78 h 83"/>
                <a:gd name="T10" fmla="*/ 154 w 193"/>
                <a:gd name="T11" fmla="*/ 81 h 83"/>
                <a:gd name="T12" fmla="*/ 146 w 193"/>
                <a:gd name="T13" fmla="*/ 82 h 83"/>
                <a:gd name="T14" fmla="*/ 138 w 193"/>
                <a:gd name="T15" fmla="*/ 80 h 83"/>
                <a:gd name="T16" fmla="*/ 130 w 193"/>
                <a:gd name="T17" fmla="*/ 77 h 83"/>
                <a:gd name="T18" fmla="*/ 121 w 193"/>
                <a:gd name="T19" fmla="*/ 71 h 83"/>
                <a:gd name="T20" fmla="*/ 65 w 193"/>
                <a:gd name="T21" fmla="*/ 32 h 83"/>
                <a:gd name="T22" fmla="*/ 55 w 193"/>
                <a:gd name="T23" fmla="*/ 27 h 83"/>
                <a:gd name="T24" fmla="*/ 45 w 193"/>
                <a:gd name="T25" fmla="*/ 22 h 83"/>
                <a:gd name="T26" fmla="*/ 36 w 193"/>
                <a:gd name="T27" fmla="*/ 19 h 83"/>
                <a:gd name="T28" fmla="*/ 28 w 193"/>
                <a:gd name="T29" fmla="*/ 19 h 83"/>
                <a:gd name="T30" fmla="*/ 20 w 193"/>
                <a:gd name="T31" fmla="*/ 20 h 83"/>
                <a:gd name="T32" fmla="*/ 11 w 193"/>
                <a:gd name="T33" fmla="*/ 22 h 83"/>
                <a:gd name="T34" fmla="*/ 5 w 193"/>
                <a:gd name="T35" fmla="*/ 24 h 83"/>
                <a:gd name="T36" fmla="*/ 0 w 193"/>
                <a:gd name="T37" fmla="*/ 28 h 83"/>
                <a:gd name="T38" fmla="*/ 2 w 193"/>
                <a:gd name="T39" fmla="*/ 24 h 83"/>
                <a:gd name="T40" fmla="*/ 4 w 193"/>
                <a:gd name="T41" fmla="*/ 20 h 83"/>
                <a:gd name="T42" fmla="*/ 9 w 193"/>
                <a:gd name="T43" fmla="*/ 17 h 83"/>
                <a:gd name="T44" fmla="*/ 19 w 193"/>
                <a:gd name="T45" fmla="*/ 11 h 83"/>
                <a:gd name="T46" fmla="*/ 34 w 193"/>
                <a:gd name="T47" fmla="*/ 5 h 83"/>
                <a:gd name="T48" fmla="*/ 46 w 193"/>
                <a:gd name="T49" fmla="*/ 1 h 83"/>
                <a:gd name="T50" fmla="*/ 55 w 193"/>
                <a:gd name="T51" fmla="*/ 0 h 83"/>
                <a:gd name="T52" fmla="*/ 62 w 193"/>
                <a:gd name="T53" fmla="*/ 0 h 83"/>
                <a:gd name="T54" fmla="*/ 71 w 193"/>
                <a:gd name="T55" fmla="*/ 3 h 83"/>
                <a:gd name="T56" fmla="*/ 80 w 193"/>
                <a:gd name="T57" fmla="*/ 8 h 83"/>
                <a:gd name="T58" fmla="*/ 113 w 193"/>
                <a:gd name="T59" fmla="*/ 31 h 83"/>
                <a:gd name="T60" fmla="*/ 144 w 193"/>
                <a:gd name="T61" fmla="*/ 52 h 83"/>
                <a:gd name="T62" fmla="*/ 153 w 193"/>
                <a:gd name="T63" fmla="*/ 56 h 83"/>
                <a:gd name="T64" fmla="*/ 162 w 193"/>
                <a:gd name="T65" fmla="*/ 60 h 83"/>
                <a:gd name="T66" fmla="*/ 171 w 193"/>
                <a:gd name="T67" fmla="*/ 61 h 83"/>
                <a:gd name="T68" fmla="*/ 179 w 193"/>
                <a:gd name="T69" fmla="*/ 61 h 83"/>
                <a:gd name="T70" fmla="*/ 186 w 193"/>
                <a:gd name="T71" fmla="*/ 58 h 83"/>
                <a:gd name="T72" fmla="*/ 190 w 193"/>
                <a:gd name="T73" fmla="*/ 53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3"/>
                <a:gd name="T113" fmla="*/ 193 w 193"/>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3">
                  <a:moveTo>
                    <a:pt x="190" y="53"/>
                  </a:moveTo>
                  <a:lnTo>
                    <a:pt x="192" y="57"/>
                  </a:lnTo>
                  <a:lnTo>
                    <a:pt x="190" y="60"/>
                  </a:lnTo>
                  <a:lnTo>
                    <a:pt x="189" y="62"/>
                  </a:lnTo>
                  <a:lnTo>
                    <a:pt x="187" y="65"/>
                  </a:lnTo>
                  <a:lnTo>
                    <a:pt x="184" y="68"/>
                  </a:lnTo>
                  <a:lnTo>
                    <a:pt x="178" y="71"/>
                  </a:lnTo>
                  <a:lnTo>
                    <a:pt x="176" y="74"/>
                  </a:lnTo>
                  <a:lnTo>
                    <a:pt x="170" y="76"/>
                  </a:lnTo>
                  <a:lnTo>
                    <a:pt x="164" y="78"/>
                  </a:lnTo>
                  <a:lnTo>
                    <a:pt x="159" y="79"/>
                  </a:lnTo>
                  <a:lnTo>
                    <a:pt x="154" y="81"/>
                  </a:lnTo>
                  <a:lnTo>
                    <a:pt x="150" y="81"/>
                  </a:lnTo>
                  <a:lnTo>
                    <a:pt x="146" y="82"/>
                  </a:lnTo>
                  <a:lnTo>
                    <a:pt x="142" y="80"/>
                  </a:lnTo>
                  <a:lnTo>
                    <a:pt x="138" y="80"/>
                  </a:lnTo>
                  <a:lnTo>
                    <a:pt x="134" y="79"/>
                  </a:lnTo>
                  <a:lnTo>
                    <a:pt x="130" y="77"/>
                  </a:lnTo>
                  <a:lnTo>
                    <a:pt x="126" y="74"/>
                  </a:lnTo>
                  <a:lnTo>
                    <a:pt x="121" y="71"/>
                  </a:lnTo>
                  <a:lnTo>
                    <a:pt x="92" y="51"/>
                  </a:lnTo>
                  <a:lnTo>
                    <a:pt x="65" y="32"/>
                  </a:lnTo>
                  <a:lnTo>
                    <a:pt x="60" y="29"/>
                  </a:lnTo>
                  <a:lnTo>
                    <a:pt x="55" y="27"/>
                  </a:lnTo>
                  <a:lnTo>
                    <a:pt x="50" y="24"/>
                  </a:lnTo>
                  <a:lnTo>
                    <a:pt x="45" y="22"/>
                  </a:lnTo>
                  <a:lnTo>
                    <a:pt x="41" y="20"/>
                  </a:lnTo>
                  <a:lnTo>
                    <a:pt x="36" y="19"/>
                  </a:lnTo>
                  <a:lnTo>
                    <a:pt x="31" y="19"/>
                  </a:lnTo>
                  <a:lnTo>
                    <a:pt x="28" y="19"/>
                  </a:lnTo>
                  <a:lnTo>
                    <a:pt x="24" y="19"/>
                  </a:lnTo>
                  <a:lnTo>
                    <a:pt x="20" y="20"/>
                  </a:lnTo>
                  <a:lnTo>
                    <a:pt x="16" y="21"/>
                  </a:lnTo>
                  <a:lnTo>
                    <a:pt x="11" y="22"/>
                  </a:lnTo>
                  <a:lnTo>
                    <a:pt x="8" y="23"/>
                  </a:lnTo>
                  <a:lnTo>
                    <a:pt x="5" y="24"/>
                  </a:lnTo>
                  <a:lnTo>
                    <a:pt x="2" y="27"/>
                  </a:lnTo>
                  <a:lnTo>
                    <a:pt x="0" y="28"/>
                  </a:lnTo>
                  <a:lnTo>
                    <a:pt x="1" y="26"/>
                  </a:lnTo>
                  <a:lnTo>
                    <a:pt x="2" y="24"/>
                  </a:lnTo>
                  <a:lnTo>
                    <a:pt x="2" y="22"/>
                  </a:lnTo>
                  <a:lnTo>
                    <a:pt x="4" y="20"/>
                  </a:lnTo>
                  <a:lnTo>
                    <a:pt x="7" y="19"/>
                  </a:lnTo>
                  <a:lnTo>
                    <a:pt x="9" y="17"/>
                  </a:lnTo>
                  <a:lnTo>
                    <a:pt x="13" y="15"/>
                  </a:lnTo>
                  <a:lnTo>
                    <a:pt x="19" y="11"/>
                  </a:lnTo>
                  <a:lnTo>
                    <a:pt x="27" y="8"/>
                  </a:lnTo>
                  <a:lnTo>
                    <a:pt x="34" y="5"/>
                  </a:lnTo>
                  <a:lnTo>
                    <a:pt x="41" y="3"/>
                  </a:lnTo>
                  <a:lnTo>
                    <a:pt x="46" y="1"/>
                  </a:lnTo>
                  <a:lnTo>
                    <a:pt x="50" y="0"/>
                  </a:lnTo>
                  <a:lnTo>
                    <a:pt x="55" y="0"/>
                  </a:lnTo>
                  <a:lnTo>
                    <a:pt x="59" y="0"/>
                  </a:lnTo>
                  <a:lnTo>
                    <a:pt x="62" y="0"/>
                  </a:lnTo>
                  <a:lnTo>
                    <a:pt x="66" y="1"/>
                  </a:lnTo>
                  <a:lnTo>
                    <a:pt x="71" y="3"/>
                  </a:lnTo>
                  <a:lnTo>
                    <a:pt x="75" y="5"/>
                  </a:lnTo>
                  <a:lnTo>
                    <a:pt x="80" y="8"/>
                  </a:lnTo>
                  <a:lnTo>
                    <a:pt x="85" y="12"/>
                  </a:lnTo>
                  <a:lnTo>
                    <a:pt x="113" y="31"/>
                  </a:lnTo>
                  <a:lnTo>
                    <a:pt x="137" y="48"/>
                  </a:lnTo>
                  <a:lnTo>
                    <a:pt x="144" y="52"/>
                  </a:lnTo>
                  <a:lnTo>
                    <a:pt x="148" y="54"/>
                  </a:lnTo>
                  <a:lnTo>
                    <a:pt x="153" y="56"/>
                  </a:lnTo>
                  <a:lnTo>
                    <a:pt x="157" y="58"/>
                  </a:lnTo>
                  <a:lnTo>
                    <a:pt x="162" y="60"/>
                  </a:lnTo>
                  <a:lnTo>
                    <a:pt x="166" y="60"/>
                  </a:lnTo>
                  <a:lnTo>
                    <a:pt x="171" y="61"/>
                  </a:lnTo>
                  <a:lnTo>
                    <a:pt x="175" y="61"/>
                  </a:lnTo>
                  <a:lnTo>
                    <a:pt x="179" y="61"/>
                  </a:lnTo>
                  <a:lnTo>
                    <a:pt x="183" y="59"/>
                  </a:lnTo>
                  <a:lnTo>
                    <a:pt x="186" y="58"/>
                  </a:lnTo>
                  <a:lnTo>
                    <a:pt x="189" y="56"/>
                  </a:lnTo>
                  <a:lnTo>
                    <a:pt x="190" y="53"/>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5" name="Freeform 134"/>
            <p:cNvSpPr>
              <a:spLocks/>
            </p:cNvSpPr>
            <p:nvPr/>
          </p:nvSpPr>
          <p:spPr bwMode="auto">
            <a:xfrm>
              <a:off x="3230" y="1943"/>
              <a:ext cx="194" cy="87"/>
            </a:xfrm>
            <a:custGeom>
              <a:avLst/>
              <a:gdLst>
                <a:gd name="T0" fmla="*/ 191 w 194"/>
                <a:gd name="T1" fmla="*/ 60 h 87"/>
                <a:gd name="T2" fmla="*/ 187 w 194"/>
                <a:gd name="T3" fmla="*/ 66 h 87"/>
                <a:gd name="T4" fmla="*/ 181 w 194"/>
                <a:gd name="T5" fmla="*/ 72 h 87"/>
                <a:gd name="T6" fmla="*/ 174 w 194"/>
                <a:gd name="T7" fmla="*/ 77 h 87"/>
                <a:gd name="T8" fmla="*/ 163 w 194"/>
                <a:gd name="T9" fmla="*/ 83 h 87"/>
                <a:gd name="T10" fmla="*/ 154 w 194"/>
                <a:gd name="T11" fmla="*/ 85 h 87"/>
                <a:gd name="T12" fmla="*/ 146 w 194"/>
                <a:gd name="T13" fmla="*/ 86 h 87"/>
                <a:gd name="T14" fmla="*/ 138 w 194"/>
                <a:gd name="T15" fmla="*/ 84 h 87"/>
                <a:gd name="T16" fmla="*/ 130 w 194"/>
                <a:gd name="T17" fmla="*/ 81 h 87"/>
                <a:gd name="T18" fmla="*/ 119 w 194"/>
                <a:gd name="T19" fmla="*/ 74 h 87"/>
                <a:gd name="T20" fmla="*/ 65 w 194"/>
                <a:gd name="T21" fmla="*/ 35 h 87"/>
                <a:gd name="T22" fmla="*/ 55 w 194"/>
                <a:gd name="T23" fmla="*/ 28 h 87"/>
                <a:gd name="T24" fmla="*/ 46 w 194"/>
                <a:gd name="T25" fmla="*/ 24 h 87"/>
                <a:gd name="T26" fmla="*/ 37 w 194"/>
                <a:gd name="T27" fmla="*/ 21 h 87"/>
                <a:gd name="T28" fmla="*/ 29 w 194"/>
                <a:gd name="T29" fmla="*/ 21 h 87"/>
                <a:gd name="T30" fmla="*/ 21 w 194"/>
                <a:gd name="T31" fmla="*/ 21 h 87"/>
                <a:gd name="T32" fmla="*/ 12 w 194"/>
                <a:gd name="T33" fmla="*/ 24 h 87"/>
                <a:gd name="T34" fmla="*/ 5 w 194"/>
                <a:gd name="T35" fmla="*/ 27 h 87"/>
                <a:gd name="T36" fmla="*/ 0 w 194"/>
                <a:gd name="T37" fmla="*/ 30 h 87"/>
                <a:gd name="T38" fmla="*/ 1 w 194"/>
                <a:gd name="T39" fmla="*/ 26 h 87"/>
                <a:gd name="T40" fmla="*/ 5 w 194"/>
                <a:gd name="T41" fmla="*/ 22 h 87"/>
                <a:gd name="T42" fmla="*/ 9 w 194"/>
                <a:gd name="T43" fmla="*/ 18 h 87"/>
                <a:gd name="T44" fmla="*/ 21 w 194"/>
                <a:gd name="T45" fmla="*/ 13 h 87"/>
                <a:gd name="T46" fmla="*/ 35 w 194"/>
                <a:gd name="T47" fmla="*/ 6 h 87"/>
                <a:gd name="T48" fmla="*/ 47 w 194"/>
                <a:gd name="T49" fmla="*/ 1 h 87"/>
                <a:gd name="T50" fmla="*/ 55 w 194"/>
                <a:gd name="T51" fmla="*/ 0 h 87"/>
                <a:gd name="T52" fmla="*/ 63 w 194"/>
                <a:gd name="T53" fmla="*/ 1 h 87"/>
                <a:gd name="T54" fmla="*/ 71 w 194"/>
                <a:gd name="T55" fmla="*/ 3 h 87"/>
                <a:gd name="T56" fmla="*/ 80 w 194"/>
                <a:gd name="T57" fmla="*/ 9 h 87"/>
                <a:gd name="T58" fmla="*/ 113 w 194"/>
                <a:gd name="T59" fmla="*/ 32 h 87"/>
                <a:gd name="T60" fmla="*/ 143 w 194"/>
                <a:gd name="T61" fmla="*/ 55 h 87"/>
                <a:gd name="T62" fmla="*/ 153 w 194"/>
                <a:gd name="T63" fmla="*/ 60 h 87"/>
                <a:gd name="T64" fmla="*/ 161 w 194"/>
                <a:gd name="T65" fmla="*/ 63 h 87"/>
                <a:gd name="T66" fmla="*/ 170 w 194"/>
                <a:gd name="T67" fmla="*/ 64 h 87"/>
                <a:gd name="T68" fmla="*/ 178 w 194"/>
                <a:gd name="T69" fmla="*/ 64 h 87"/>
                <a:gd name="T70" fmla="*/ 186 w 194"/>
                <a:gd name="T71" fmla="*/ 61 h 87"/>
                <a:gd name="T72" fmla="*/ 193 w 194"/>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87"/>
                <a:gd name="T113" fmla="*/ 194 w 194"/>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87">
                  <a:moveTo>
                    <a:pt x="193" y="57"/>
                  </a:moveTo>
                  <a:lnTo>
                    <a:pt x="191" y="60"/>
                  </a:lnTo>
                  <a:lnTo>
                    <a:pt x="189" y="63"/>
                  </a:lnTo>
                  <a:lnTo>
                    <a:pt x="187" y="66"/>
                  </a:lnTo>
                  <a:lnTo>
                    <a:pt x="184" y="69"/>
                  </a:lnTo>
                  <a:lnTo>
                    <a:pt x="181" y="72"/>
                  </a:lnTo>
                  <a:lnTo>
                    <a:pt x="178" y="74"/>
                  </a:lnTo>
                  <a:lnTo>
                    <a:pt x="174" y="77"/>
                  </a:lnTo>
                  <a:lnTo>
                    <a:pt x="168" y="80"/>
                  </a:lnTo>
                  <a:lnTo>
                    <a:pt x="163" y="83"/>
                  </a:lnTo>
                  <a:lnTo>
                    <a:pt x="158" y="84"/>
                  </a:lnTo>
                  <a:lnTo>
                    <a:pt x="154" y="85"/>
                  </a:lnTo>
                  <a:lnTo>
                    <a:pt x="150" y="85"/>
                  </a:lnTo>
                  <a:lnTo>
                    <a:pt x="146" y="86"/>
                  </a:lnTo>
                  <a:lnTo>
                    <a:pt x="142" y="85"/>
                  </a:lnTo>
                  <a:lnTo>
                    <a:pt x="138" y="84"/>
                  </a:lnTo>
                  <a:lnTo>
                    <a:pt x="134" y="83"/>
                  </a:lnTo>
                  <a:lnTo>
                    <a:pt x="130" y="81"/>
                  </a:lnTo>
                  <a:lnTo>
                    <a:pt x="124" y="79"/>
                  </a:lnTo>
                  <a:lnTo>
                    <a:pt x="119" y="74"/>
                  </a:lnTo>
                  <a:lnTo>
                    <a:pt x="93" y="55"/>
                  </a:lnTo>
                  <a:lnTo>
                    <a:pt x="65" y="35"/>
                  </a:lnTo>
                  <a:lnTo>
                    <a:pt x="60" y="31"/>
                  </a:lnTo>
                  <a:lnTo>
                    <a:pt x="55" y="28"/>
                  </a:lnTo>
                  <a:lnTo>
                    <a:pt x="51" y="26"/>
                  </a:lnTo>
                  <a:lnTo>
                    <a:pt x="46"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8" y="9"/>
                  </a:lnTo>
                  <a:lnTo>
                    <a:pt x="35" y="6"/>
                  </a:lnTo>
                  <a:lnTo>
                    <a:pt x="42" y="3"/>
                  </a:lnTo>
                  <a:lnTo>
                    <a:pt x="47" y="1"/>
                  </a:lnTo>
                  <a:lnTo>
                    <a:pt x="51" y="0"/>
                  </a:lnTo>
                  <a:lnTo>
                    <a:pt x="55" y="0"/>
                  </a:lnTo>
                  <a:lnTo>
                    <a:pt x="59" y="0"/>
                  </a:lnTo>
                  <a:lnTo>
                    <a:pt x="63" y="1"/>
                  </a:lnTo>
                  <a:lnTo>
                    <a:pt x="66" y="2"/>
                  </a:lnTo>
                  <a:lnTo>
                    <a:pt x="71" y="3"/>
                  </a:lnTo>
                  <a:lnTo>
                    <a:pt x="76" y="6"/>
                  </a:lnTo>
                  <a:lnTo>
                    <a:pt x="80" y="9"/>
                  </a:lnTo>
                  <a:lnTo>
                    <a:pt x="86" y="12"/>
                  </a:lnTo>
                  <a:lnTo>
                    <a:pt x="113" y="32"/>
                  </a:lnTo>
                  <a:lnTo>
                    <a:pt x="137" y="50"/>
                  </a:lnTo>
                  <a:lnTo>
                    <a:pt x="143" y="55"/>
                  </a:lnTo>
                  <a:lnTo>
                    <a:pt x="148" y="58"/>
                  </a:lnTo>
                  <a:lnTo>
                    <a:pt x="153" y="60"/>
                  </a:lnTo>
                  <a:lnTo>
                    <a:pt x="157" y="61"/>
                  </a:lnTo>
                  <a:lnTo>
                    <a:pt x="161" y="63"/>
                  </a:lnTo>
                  <a:lnTo>
                    <a:pt x="166" y="64"/>
                  </a:lnTo>
                  <a:lnTo>
                    <a:pt x="170" y="64"/>
                  </a:lnTo>
                  <a:lnTo>
                    <a:pt x="175" y="64"/>
                  </a:lnTo>
                  <a:lnTo>
                    <a:pt x="178" y="64"/>
                  </a:lnTo>
                  <a:lnTo>
                    <a:pt x="182" y="62"/>
                  </a:lnTo>
                  <a:lnTo>
                    <a:pt x="186" y="61"/>
                  </a:lnTo>
                  <a:lnTo>
                    <a:pt x="188" y="59"/>
                  </a:lnTo>
                  <a:lnTo>
                    <a:pt x="193"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6" name="Freeform 135"/>
            <p:cNvSpPr>
              <a:spLocks/>
            </p:cNvSpPr>
            <p:nvPr/>
          </p:nvSpPr>
          <p:spPr bwMode="auto">
            <a:xfrm>
              <a:off x="3679" y="1724"/>
              <a:ext cx="193" cy="81"/>
            </a:xfrm>
            <a:custGeom>
              <a:avLst/>
              <a:gdLst>
                <a:gd name="T0" fmla="*/ 192 w 193"/>
                <a:gd name="T1" fmla="*/ 56 h 81"/>
                <a:gd name="T2" fmla="*/ 189 w 193"/>
                <a:gd name="T3" fmla="*/ 61 h 81"/>
                <a:gd name="T4" fmla="*/ 184 w 193"/>
                <a:gd name="T5" fmla="*/ 66 h 81"/>
                <a:gd name="T6" fmla="*/ 176 w 193"/>
                <a:gd name="T7" fmla="*/ 72 h 81"/>
                <a:gd name="T8" fmla="*/ 164 w 193"/>
                <a:gd name="T9" fmla="*/ 76 h 81"/>
                <a:gd name="T10" fmla="*/ 154 w 193"/>
                <a:gd name="T11" fmla="*/ 79 h 81"/>
                <a:gd name="T12" fmla="*/ 146 w 193"/>
                <a:gd name="T13" fmla="*/ 80 h 81"/>
                <a:gd name="T14" fmla="*/ 138 w 193"/>
                <a:gd name="T15" fmla="*/ 78 h 81"/>
                <a:gd name="T16" fmla="*/ 130 w 193"/>
                <a:gd name="T17" fmla="*/ 75 h 81"/>
                <a:gd name="T18" fmla="*/ 121 w 193"/>
                <a:gd name="T19" fmla="*/ 69 h 81"/>
                <a:gd name="T20" fmla="*/ 65 w 193"/>
                <a:gd name="T21" fmla="*/ 31 h 81"/>
                <a:gd name="T22" fmla="*/ 55 w 193"/>
                <a:gd name="T23" fmla="*/ 26 h 81"/>
                <a:gd name="T24" fmla="*/ 45 w 193"/>
                <a:gd name="T25" fmla="*/ 21 h 81"/>
                <a:gd name="T26" fmla="*/ 36 w 193"/>
                <a:gd name="T27" fmla="*/ 19 h 81"/>
                <a:gd name="T28" fmla="*/ 28 w 193"/>
                <a:gd name="T29" fmla="*/ 18 h 81"/>
                <a:gd name="T30" fmla="*/ 20 w 193"/>
                <a:gd name="T31" fmla="*/ 19 h 81"/>
                <a:gd name="T32" fmla="*/ 11 w 193"/>
                <a:gd name="T33" fmla="*/ 22 h 81"/>
                <a:gd name="T34" fmla="*/ 5 w 193"/>
                <a:gd name="T35" fmla="*/ 24 h 81"/>
                <a:gd name="T36" fmla="*/ 0 w 193"/>
                <a:gd name="T37" fmla="*/ 27 h 81"/>
                <a:gd name="T38" fmla="*/ 2 w 193"/>
                <a:gd name="T39" fmla="*/ 23 h 81"/>
                <a:gd name="T40" fmla="*/ 4 w 193"/>
                <a:gd name="T41" fmla="*/ 20 h 81"/>
                <a:gd name="T42" fmla="*/ 9 w 193"/>
                <a:gd name="T43" fmla="*/ 16 h 81"/>
                <a:gd name="T44" fmla="*/ 19 w 193"/>
                <a:gd name="T45" fmla="*/ 11 h 81"/>
                <a:gd name="T46" fmla="*/ 34 w 193"/>
                <a:gd name="T47" fmla="*/ 5 h 81"/>
                <a:gd name="T48" fmla="*/ 46 w 193"/>
                <a:gd name="T49" fmla="*/ 1 h 81"/>
                <a:gd name="T50" fmla="*/ 55 w 193"/>
                <a:gd name="T51" fmla="*/ 0 h 81"/>
                <a:gd name="T52" fmla="*/ 62 w 193"/>
                <a:gd name="T53" fmla="*/ 0 h 81"/>
                <a:gd name="T54" fmla="*/ 71 w 193"/>
                <a:gd name="T55" fmla="*/ 3 h 81"/>
                <a:gd name="T56" fmla="*/ 80 w 193"/>
                <a:gd name="T57" fmla="*/ 8 h 81"/>
                <a:gd name="T58" fmla="*/ 113 w 193"/>
                <a:gd name="T59" fmla="*/ 30 h 81"/>
                <a:gd name="T60" fmla="*/ 144 w 193"/>
                <a:gd name="T61" fmla="*/ 50 h 81"/>
                <a:gd name="T62" fmla="*/ 153 w 193"/>
                <a:gd name="T63" fmla="*/ 55 h 81"/>
                <a:gd name="T64" fmla="*/ 162 w 193"/>
                <a:gd name="T65" fmla="*/ 58 h 81"/>
                <a:gd name="T66" fmla="*/ 171 w 193"/>
                <a:gd name="T67" fmla="*/ 59 h 81"/>
                <a:gd name="T68" fmla="*/ 179 w 193"/>
                <a:gd name="T69" fmla="*/ 59 h 81"/>
                <a:gd name="T70" fmla="*/ 186 w 193"/>
                <a:gd name="T71" fmla="*/ 57 h 81"/>
                <a:gd name="T72" fmla="*/ 190 w 193"/>
                <a:gd name="T73" fmla="*/ 52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1"/>
                <a:gd name="T113" fmla="*/ 193 w 193"/>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1">
                  <a:moveTo>
                    <a:pt x="190" y="52"/>
                  </a:moveTo>
                  <a:lnTo>
                    <a:pt x="192" y="56"/>
                  </a:lnTo>
                  <a:lnTo>
                    <a:pt x="190" y="58"/>
                  </a:lnTo>
                  <a:lnTo>
                    <a:pt x="189" y="61"/>
                  </a:lnTo>
                  <a:lnTo>
                    <a:pt x="187" y="63"/>
                  </a:lnTo>
                  <a:lnTo>
                    <a:pt x="184" y="66"/>
                  </a:lnTo>
                  <a:lnTo>
                    <a:pt x="178" y="69"/>
                  </a:lnTo>
                  <a:lnTo>
                    <a:pt x="176" y="72"/>
                  </a:lnTo>
                  <a:lnTo>
                    <a:pt x="170" y="74"/>
                  </a:lnTo>
                  <a:lnTo>
                    <a:pt x="164" y="76"/>
                  </a:lnTo>
                  <a:lnTo>
                    <a:pt x="159" y="77"/>
                  </a:lnTo>
                  <a:lnTo>
                    <a:pt x="154" y="79"/>
                  </a:lnTo>
                  <a:lnTo>
                    <a:pt x="150" y="79"/>
                  </a:lnTo>
                  <a:lnTo>
                    <a:pt x="146" y="80"/>
                  </a:lnTo>
                  <a:lnTo>
                    <a:pt x="142" y="78"/>
                  </a:lnTo>
                  <a:lnTo>
                    <a:pt x="138" y="78"/>
                  </a:lnTo>
                  <a:lnTo>
                    <a:pt x="134" y="77"/>
                  </a:lnTo>
                  <a:lnTo>
                    <a:pt x="130" y="75"/>
                  </a:lnTo>
                  <a:lnTo>
                    <a:pt x="126" y="72"/>
                  </a:lnTo>
                  <a:lnTo>
                    <a:pt x="121" y="69"/>
                  </a:lnTo>
                  <a:lnTo>
                    <a:pt x="92" y="50"/>
                  </a:lnTo>
                  <a:lnTo>
                    <a:pt x="65" y="31"/>
                  </a:lnTo>
                  <a:lnTo>
                    <a:pt x="60" y="28"/>
                  </a:lnTo>
                  <a:lnTo>
                    <a:pt x="55" y="26"/>
                  </a:lnTo>
                  <a:lnTo>
                    <a:pt x="50" y="24"/>
                  </a:lnTo>
                  <a:lnTo>
                    <a:pt x="45" y="21"/>
                  </a:lnTo>
                  <a:lnTo>
                    <a:pt x="41" y="20"/>
                  </a:lnTo>
                  <a:lnTo>
                    <a:pt x="36" y="19"/>
                  </a:lnTo>
                  <a:lnTo>
                    <a:pt x="31" y="18"/>
                  </a:lnTo>
                  <a:lnTo>
                    <a:pt x="28" y="18"/>
                  </a:lnTo>
                  <a:lnTo>
                    <a:pt x="24" y="18"/>
                  </a:lnTo>
                  <a:lnTo>
                    <a:pt x="20" y="19"/>
                  </a:lnTo>
                  <a:lnTo>
                    <a:pt x="16" y="21"/>
                  </a:lnTo>
                  <a:lnTo>
                    <a:pt x="11" y="22"/>
                  </a:lnTo>
                  <a:lnTo>
                    <a:pt x="8" y="23"/>
                  </a:lnTo>
                  <a:lnTo>
                    <a:pt x="5" y="24"/>
                  </a:lnTo>
                  <a:lnTo>
                    <a:pt x="2" y="26"/>
                  </a:lnTo>
                  <a:lnTo>
                    <a:pt x="0" y="27"/>
                  </a:lnTo>
                  <a:lnTo>
                    <a:pt x="1" y="25"/>
                  </a:lnTo>
                  <a:lnTo>
                    <a:pt x="2" y="23"/>
                  </a:lnTo>
                  <a:lnTo>
                    <a:pt x="2" y="22"/>
                  </a:lnTo>
                  <a:lnTo>
                    <a:pt x="4" y="20"/>
                  </a:lnTo>
                  <a:lnTo>
                    <a:pt x="7" y="18"/>
                  </a:lnTo>
                  <a:lnTo>
                    <a:pt x="9" y="16"/>
                  </a:lnTo>
                  <a:lnTo>
                    <a:pt x="13" y="14"/>
                  </a:lnTo>
                  <a:lnTo>
                    <a:pt x="19" y="11"/>
                  </a:lnTo>
                  <a:lnTo>
                    <a:pt x="27" y="8"/>
                  </a:lnTo>
                  <a:lnTo>
                    <a:pt x="34" y="5"/>
                  </a:lnTo>
                  <a:lnTo>
                    <a:pt x="41" y="3"/>
                  </a:lnTo>
                  <a:lnTo>
                    <a:pt x="46" y="1"/>
                  </a:lnTo>
                  <a:lnTo>
                    <a:pt x="50" y="0"/>
                  </a:lnTo>
                  <a:lnTo>
                    <a:pt x="55" y="0"/>
                  </a:lnTo>
                  <a:lnTo>
                    <a:pt x="59" y="0"/>
                  </a:lnTo>
                  <a:lnTo>
                    <a:pt x="62" y="0"/>
                  </a:lnTo>
                  <a:lnTo>
                    <a:pt x="66" y="1"/>
                  </a:lnTo>
                  <a:lnTo>
                    <a:pt x="71" y="3"/>
                  </a:lnTo>
                  <a:lnTo>
                    <a:pt x="75" y="5"/>
                  </a:lnTo>
                  <a:lnTo>
                    <a:pt x="80" y="8"/>
                  </a:lnTo>
                  <a:lnTo>
                    <a:pt x="85" y="12"/>
                  </a:lnTo>
                  <a:lnTo>
                    <a:pt x="113" y="30"/>
                  </a:lnTo>
                  <a:lnTo>
                    <a:pt x="137" y="46"/>
                  </a:lnTo>
                  <a:lnTo>
                    <a:pt x="144" y="50"/>
                  </a:lnTo>
                  <a:lnTo>
                    <a:pt x="148" y="53"/>
                  </a:lnTo>
                  <a:lnTo>
                    <a:pt x="153" y="55"/>
                  </a:lnTo>
                  <a:lnTo>
                    <a:pt x="157" y="57"/>
                  </a:lnTo>
                  <a:lnTo>
                    <a:pt x="162" y="58"/>
                  </a:lnTo>
                  <a:lnTo>
                    <a:pt x="166" y="59"/>
                  </a:lnTo>
                  <a:lnTo>
                    <a:pt x="171" y="59"/>
                  </a:lnTo>
                  <a:lnTo>
                    <a:pt x="175" y="59"/>
                  </a:lnTo>
                  <a:lnTo>
                    <a:pt x="179" y="59"/>
                  </a:lnTo>
                  <a:lnTo>
                    <a:pt x="183" y="58"/>
                  </a:lnTo>
                  <a:lnTo>
                    <a:pt x="186" y="57"/>
                  </a:lnTo>
                  <a:lnTo>
                    <a:pt x="189" y="55"/>
                  </a:lnTo>
                  <a:lnTo>
                    <a:pt x="190"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7" name="Freeform 136"/>
            <p:cNvSpPr>
              <a:spLocks/>
            </p:cNvSpPr>
            <p:nvPr/>
          </p:nvSpPr>
          <p:spPr bwMode="auto">
            <a:xfrm>
              <a:off x="3527" y="1803"/>
              <a:ext cx="196" cy="80"/>
            </a:xfrm>
            <a:custGeom>
              <a:avLst/>
              <a:gdLst>
                <a:gd name="T0" fmla="*/ 193 w 196"/>
                <a:gd name="T1" fmla="*/ 55 h 80"/>
                <a:gd name="T2" fmla="*/ 189 w 196"/>
                <a:gd name="T3" fmla="*/ 60 h 80"/>
                <a:gd name="T4" fmla="*/ 183 w 196"/>
                <a:gd name="T5" fmla="*/ 66 h 80"/>
                <a:gd name="T6" fmla="*/ 176 w 196"/>
                <a:gd name="T7" fmla="*/ 71 h 80"/>
                <a:gd name="T8" fmla="*/ 165 w 196"/>
                <a:gd name="T9" fmla="*/ 76 h 80"/>
                <a:gd name="T10" fmla="*/ 156 w 196"/>
                <a:gd name="T11" fmla="*/ 78 h 80"/>
                <a:gd name="T12" fmla="*/ 147 w 196"/>
                <a:gd name="T13" fmla="*/ 79 h 80"/>
                <a:gd name="T14" fmla="*/ 139 w 196"/>
                <a:gd name="T15" fmla="*/ 77 h 80"/>
                <a:gd name="T16" fmla="*/ 131 w 196"/>
                <a:gd name="T17" fmla="*/ 75 h 80"/>
                <a:gd name="T18" fmla="*/ 121 w 196"/>
                <a:gd name="T19" fmla="*/ 68 h 80"/>
                <a:gd name="T20" fmla="*/ 66 w 196"/>
                <a:gd name="T21" fmla="*/ 32 h 80"/>
                <a:gd name="T22" fmla="*/ 56 w 196"/>
                <a:gd name="T23" fmla="*/ 26 h 80"/>
                <a:gd name="T24" fmla="*/ 47 w 196"/>
                <a:gd name="T25" fmla="*/ 22 h 80"/>
                <a:gd name="T26" fmla="*/ 37 w 196"/>
                <a:gd name="T27" fmla="*/ 19 h 80"/>
                <a:gd name="T28" fmla="*/ 29 w 196"/>
                <a:gd name="T29" fmla="*/ 19 h 80"/>
                <a:gd name="T30" fmla="*/ 21 w 196"/>
                <a:gd name="T31" fmla="*/ 19 h 80"/>
                <a:gd name="T32" fmla="*/ 12 w 196"/>
                <a:gd name="T33" fmla="*/ 22 h 80"/>
                <a:gd name="T34" fmla="*/ 5 w 196"/>
                <a:gd name="T35" fmla="*/ 25 h 80"/>
                <a:gd name="T36" fmla="*/ 0 w 196"/>
                <a:gd name="T37" fmla="*/ 27 h 80"/>
                <a:gd name="T38" fmla="*/ 1 w 196"/>
                <a:gd name="T39" fmla="*/ 24 h 80"/>
                <a:gd name="T40" fmla="*/ 5 w 196"/>
                <a:gd name="T41" fmla="*/ 20 h 80"/>
                <a:gd name="T42" fmla="*/ 9 w 196"/>
                <a:gd name="T43" fmla="*/ 17 h 80"/>
                <a:gd name="T44" fmla="*/ 21 w 196"/>
                <a:gd name="T45" fmla="*/ 12 h 80"/>
                <a:gd name="T46" fmla="*/ 35 w 196"/>
                <a:gd name="T47" fmla="*/ 5 h 80"/>
                <a:gd name="T48" fmla="*/ 47 w 196"/>
                <a:gd name="T49" fmla="*/ 1 h 80"/>
                <a:gd name="T50" fmla="*/ 55 w 196"/>
                <a:gd name="T51" fmla="*/ 0 h 80"/>
                <a:gd name="T52" fmla="*/ 63 w 196"/>
                <a:gd name="T53" fmla="*/ 1 h 80"/>
                <a:gd name="T54" fmla="*/ 71 w 196"/>
                <a:gd name="T55" fmla="*/ 3 h 80"/>
                <a:gd name="T56" fmla="*/ 81 w 196"/>
                <a:gd name="T57" fmla="*/ 8 h 80"/>
                <a:gd name="T58" fmla="*/ 114 w 196"/>
                <a:gd name="T59" fmla="*/ 30 h 80"/>
                <a:gd name="T60" fmla="*/ 145 w 196"/>
                <a:gd name="T61" fmla="*/ 50 h 80"/>
                <a:gd name="T62" fmla="*/ 154 w 196"/>
                <a:gd name="T63" fmla="*/ 55 h 80"/>
                <a:gd name="T64" fmla="*/ 163 w 196"/>
                <a:gd name="T65" fmla="*/ 58 h 80"/>
                <a:gd name="T66" fmla="*/ 172 w 196"/>
                <a:gd name="T67" fmla="*/ 59 h 80"/>
                <a:gd name="T68" fmla="*/ 180 w 196"/>
                <a:gd name="T69" fmla="*/ 59 h 80"/>
                <a:gd name="T70" fmla="*/ 188 w 196"/>
                <a:gd name="T71" fmla="*/ 56 h 80"/>
                <a:gd name="T72" fmla="*/ 195 w 196"/>
                <a:gd name="T73" fmla="*/ 52 h 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0"/>
                <a:gd name="T113" fmla="*/ 196 w 196"/>
                <a:gd name="T114" fmla="*/ 80 h 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0">
                  <a:moveTo>
                    <a:pt x="195" y="52"/>
                  </a:moveTo>
                  <a:lnTo>
                    <a:pt x="193" y="55"/>
                  </a:lnTo>
                  <a:lnTo>
                    <a:pt x="191" y="58"/>
                  </a:lnTo>
                  <a:lnTo>
                    <a:pt x="189" y="60"/>
                  </a:lnTo>
                  <a:lnTo>
                    <a:pt x="186" y="63"/>
                  </a:lnTo>
                  <a:lnTo>
                    <a:pt x="183" y="66"/>
                  </a:lnTo>
                  <a:lnTo>
                    <a:pt x="180" y="68"/>
                  </a:lnTo>
                  <a:lnTo>
                    <a:pt x="176" y="71"/>
                  </a:lnTo>
                  <a:lnTo>
                    <a:pt x="170" y="74"/>
                  </a:lnTo>
                  <a:lnTo>
                    <a:pt x="165" y="76"/>
                  </a:lnTo>
                  <a:lnTo>
                    <a:pt x="160" y="77"/>
                  </a:lnTo>
                  <a:lnTo>
                    <a:pt x="156" y="78"/>
                  </a:lnTo>
                  <a:lnTo>
                    <a:pt x="152" y="78"/>
                  </a:lnTo>
                  <a:lnTo>
                    <a:pt x="147" y="79"/>
                  </a:lnTo>
                  <a:lnTo>
                    <a:pt x="144" y="78"/>
                  </a:lnTo>
                  <a:lnTo>
                    <a:pt x="139" y="77"/>
                  </a:lnTo>
                  <a:lnTo>
                    <a:pt x="136" y="76"/>
                  </a:lnTo>
                  <a:lnTo>
                    <a:pt x="131" y="75"/>
                  </a:lnTo>
                  <a:lnTo>
                    <a:pt x="126" y="72"/>
                  </a:lnTo>
                  <a:lnTo>
                    <a:pt x="121" y="68"/>
                  </a:lnTo>
                  <a:lnTo>
                    <a:pt x="94" y="50"/>
                  </a:lnTo>
                  <a:lnTo>
                    <a:pt x="66" y="32"/>
                  </a:lnTo>
                  <a:lnTo>
                    <a:pt x="60" y="29"/>
                  </a:lnTo>
                  <a:lnTo>
                    <a:pt x="56" y="26"/>
                  </a:lnTo>
                  <a:lnTo>
                    <a:pt x="51" y="24"/>
                  </a:lnTo>
                  <a:lnTo>
                    <a:pt x="47" y="22"/>
                  </a:lnTo>
                  <a:lnTo>
                    <a:pt x="41" y="20"/>
                  </a:lnTo>
                  <a:lnTo>
                    <a:pt x="37" y="19"/>
                  </a:lnTo>
                  <a:lnTo>
                    <a:pt x="33" y="18"/>
                  </a:lnTo>
                  <a:lnTo>
                    <a:pt x="29" y="19"/>
                  </a:lnTo>
                  <a:lnTo>
                    <a:pt x="24" y="19"/>
                  </a:lnTo>
                  <a:lnTo>
                    <a:pt x="21" y="19"/>
                  </a:lnTo>
                  <a:lnTo>
                    <a:pt x="17" y="21"/>
                  </a:lnTo>
                  <a:lnTo>
                    <a:pt x="12" y="22"/>
                  </a:lnTo>
                  <a:lnTo>
                    <a:pt x="9" y="23"/>
                  </a:lnTo>
                  <a:lnTo>
                    <a:pt x="5" y="25"/>
                  </a:lnTo>
                  <a:lnTo>
                    <a:pt x="3" y="26"/>
                  </a:lnTo>
                  <a:lnTo>
                    <a:pt x="0" y="27"/>
                  </a:lnTo>
                  <a:lnTo>
                    <a:pt x="1" y="26"/>
                  </a:lnTo>
                  <a:lnTo>
                    <a:pt x="1" y="24"/>
                  </a:lnTo>
                  <a:lnTo>
                    <a:pt x="3" y="22"/>
                  </a:lnTo>
                  <a:lnTo>
                    <a:pt x="5" y="20"/>
                  </a:lnTo>
                  <a:lnTo>
                    <a:pt x="7" y="18"/>
                  </a:lnTo>
                  <a:lnTo>
                    <a:pt x="9" y="17"/>
                  </a:lnTo>
                  <a:lnTo>
                    <a:pt x="14" y="15"/>
                  </a:lnTo>
                  <a:lnTo>
                    <a:pt x="21" y="12"/>
                  </a:lnTo>
                  <a:lnTo>
                    <a:pt x="28" y="8"/>
                  </a:lnTo>
                  <a:lnTo>
                    <a:pt x="35" y="5"/>
                  </a:lnTo>
                  <a:lnTo>
                    <a:pt x="42" y="3"/>
                  </a:lnTo>
                  <a:lnTo>
                    <a:pt x="47" y="1"/>
                  </a:lnTo>
                  <a:lnTo>
                    <a:pt x="51" y="0"/>
                  </a:lnTo>
                  <a:lnTo>
                    <a:pt x="55" y="0"/>
                  </a:lnTo>
                  <a:lnTo>
                    <a:pt x="60" y="0"/>
                  </a:lnTo>
                  <a:lnTo>
                    <a:pt x="63" y="1"/>
                  </a:lnTo>
                  <a:lnTo>
                    <a:pt x="67" y="2"/>
                  </a:lnTo>
                  <a:lnTo>
                    <a:pt x="71" y="3"/>
                  </a:lnTo>
                  <a:lnTo>
                    <a:pt x="76" y="6"/>
                  </a:lnTo>
                  <a:lnTo>
                    <a:pt x="81" y="8"/>
                  </a:lnTo>
                  <a:lnTo>
                    <a:pt x="87" y="11"/>
                  </a:lnTo>
                  <a:lnTo>
                    <a:pt x="114" y="30"/>
                  </a:lnTo>
                  <a:lnTo>
                    <a:pt x="138" y="46"/>
                  </a:lnTo>
                  <a:lnTo>
                    <a:pt x="145" y="50"/>
                  </a:lnTo>
                  <a:lnTo>
                    <a:pt x="150" y="53"/>
                  </a:lnTo>
                  <a:lnTo>
                    <a:pt x="154" y="55"/>
                  </a:lnTo>
                  <a:lnTo>
                    <a:pt x="159" y="56"/>
                  </a:lnTo>
                  <a:lnTo>
                    <a:pt x="163" y="58"/>
                  </a:lnTo>
                  <a:lnTo>
                    <a:pt x="168" y="59"/>
                  </a:lnTo>
                  <a:lnTo>
                    <a:pt x="172" y="59"/>
                  </a:lnTo>
                  <a:lnTo>
                    <a:pt x="177" y="59"/>
                  </a:lnTo>
                  <a:lnTo>
                    <a:pt x="180" y="59"/>
                  </a:lnTo>
                  <a:lnTo>
                    <a:pt x="184" y="57"/>
                  </a:lnTo>
                  <a:lnTo>
                    <a:pt x="188" y="56"/>
                  </a:lnTo>
                  <a:lnTo>
                    <a:pt x="190" y="54"/>
                  </a:lnTo>
                  <a:lnTo>
                    <a:pt x="195"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8" name="Freeform 137"/>
            <p:cNvSpPr>
              <a:spLocks/>
            </p:cNvSpPr>
            <p:nvPr/>
          </p:nvSpPr>
          <p:spPr bwMode="auto">
            <a:xfrm>
              <a:off x="3978" y="1575"/>
              <a:ext cx="192" cy="86"/>
            </a:xfrm>
            <a:custGeom>
              <a:avLst/>
              <a:gdLst>
                <a:gd name="T0" fmla="*/ 191 w 192"/>
                <a:gd name="T1" fmla="*/ 59 h 86"/>
                <a:gd name="T2" fmla="*/ 188 w 192"/>
                <a:gd name="T3" fmla="*/ 65 h 86"/>
                <a:gd name="T4" fmla="*/ 183 w 192"/>
                <a:gd name="T5" fmla="*/ 70 h 86"/>
                <a:gd name="T6" fmla="*/ 175 w 192"/>
                <a:gd name="T7" fmla="*/ 76 h 86"/>
                <a:gd name="T8" fmla="*/ 163 w 192"/>
                <a:gd name="T9" fmla="*/ 81 h 86"/>
                <a:gd name="T10" fmla="*/ 153 w 192"/>
                <a:gd name="T11" fmla="*/ 84 h 86"/>
                <a:gd name="T12" fmla="*/ 145 w 192"/>
                <a:gd name="T13" fmla="*/ 85 h 86"/>
                <a:gd name="T14" fmla="*/ 138 w 192"/>
                <a:gd name="T15" fmla="*/ 83 h 86"/>
                <a:gd name="T16" fmla="*/ 130 w 192"/>
                <a:gd name="T17" fmla="*/ 80 h 86"/>
                <a:gd name="T18" fmla="*/ 120 w 192"/>
                <a:gd name="T19" fmla="*/ 73 h 86"/>
                <a:gd name="T20" fmla="*/ 65 w 192"/>
                <a:gd name="T21" fmla="*/ 33 h 86"/>
                <a:gd name="T22" fmla="*/ 54 w 192"/>
                <a:gd name="T23" fmla="*/ 28 h 86"/>
                <a:gd name="T24" fmla="*/ 45 w 192"/>
                <a:gd name="T25" fmla="*/ 23 h 86"/>
                <a:gd name="T26" fmla="*/ 36 w 192"/>
                <a:gd name="T27" fmla="*/ 20 h 86"/>
                <a:gd name="T28" fmla="*/ 28 w 192"/>
                <a:gd name="T29" fmla="*/ 19 h 86"/>
                <a:gd name="T30" fmla="*/ 20 w 192"/>
                <a:gd name="T31" fmla="*/ 20 h 86"/>
                <a:gd name="T32" fmla="*/ 11 w 192"/>
                <a:gd name="T33" fmla="*/ 23 h 86"/>
                <a:gd name="T34" fmla="*/ 5 w 192"/>
                <a:gd name="T35" fmla="*/ 25 h 86"/>
                <a:gd name="T36" fmla="*/ 0 w 192"/>
                <a:gd name="T37" fmla="*/ 29 h 86"/>
                <a:gd name="T38" fmla="*/ 2 w 192"/>
                <a:gd name="T39" fmla="*/ 25 h 86"/>
                <a:gd name="T40" fmla="*/ 4 w 192"/>
                <a:gd name="T41" fmla="*/ 21 h 86"/>
                <a:gd name="T42" fmla="*/ 9 w 192"/>
                <a:gd name="T43" fmla="*/ 18 h 86"/>
                <a:gd name="T44" fmla="*/ 19 w 192"/>
                <a:gd name="T45" fmla="*/ 12 h 86"/>
                <a:gd name="T46" fmla="*/ 34 w 192"/>
                <a:gd name="T47" fmla="*/ 6 h 86"/>
                <a:gd name="T48" fmla="*/ 45 w 192"/>
                <a:gd name="T49" fmla="*/ 1 h 86"/>
                <a:gd name="T50" fmla="*/ 54 w 192"/>
                <a:gd name="T51" fmla="*/ 0 h 86"/>
                <a:gd name="T52" fmla="*/ 62 w 192"/>
                <a:gd name="T53" fmla="*/ 0 h 86"/>
                <a:gd name="T54" fmla="*/ 71 w 192"/>
                <a:gd name="T55" fmla="*/ 3 h 86"/>
                <a:gd name="T56" fmla="*/ 80 w 192"/>
                <a:gd name="T57" fmla="*/ 9 h 86"/>
                <a:gd name="T58" fmla="*/ 113 w 192"/>
                <a:gd name="T59" fmla="*/ 32 h 86"/>
                <a:gd name="T60" fmla="*/ 143 w 192"/>
                <a:gd name="T61" fmla="*/ 54 h 86"/>
                <a:gd name="T62" fmla="*/ 152 w 192"/>
                <a:gd name="T63" fmla="*/ 58 h 86"/>
                <a:gd name="T64" fmla="*/ 161 w 192"/>
                <a:gd name="T65" fmla="*/ 62 h 86"/>
                <a:gd name="T66" fmla="*/ 170 w 192"/>
                <a:gd name="T67" fmla="*/ 63 h 86"/>
                <a:gd name="T68" fmla="*/ 178 w 192"/>
                <a:gd name="T69" fmla="*/ 63 h 86"/>
                <a:gd name="T70" fmla="*/ 185 w 192"/>
                <a:gd name="T71" fmla="*/ 60 h 86"/>
                <a:gd name="T72" fmla="*/ 189 w 192"/>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6"/>
                <a:gd name="T113" fmla="*/ 192 w 192"/>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6">
                  <a:moveTo>
                    <a:pt x="189" y="55"/>
                  </a:moveTo>
                  <a:lnTo>
                    <a:pt x="191" y="59"/>
                  </a:lnTo>
                  <a:lnTo>
                    <a:pt x="189" y="62"/>
                  </a:lnTo>
                  <a:lnTo>
                    <a:pt x="188" y="65"/>
                  </a:lnTo>
                  <a:lnTo>
                    <a:pt x="186" y="67"/>
                  </a:lnTo>
                  <a:lnTo>
                    <a:pt x="183" y="70"/>
                  </a:lnTo>
                  <a:lnTo>
                    <a:pt x="177" y="74"/>
                  </a:lnTo>
                  <a:lnTo>
                    <a:pt x="175" y="76"/>
                  </a:lnTo>
                  <a:lnTo>
                    <a:pt x="169" y="78"/>
                  </a:lnTo>
                  <a:lnTo>
                    <a:pt x="163" y="81"/>
                  </a:lnTo>
                  <a:lnTo>
                    <a:pt x="158" y="82"/>
                  </a:lnTo>
                  <a:lnTo>
                    <a:pt x="153" y="84"/>
                  </a:lnTo>
                  <a:lnTo>
                    <a:pt x="150" y="84"/>
                  </a:lnTo>
                  <a:lnTo>
                    <a:pt x="145" y="85"/>
                  </a:lnTo>
                  <a:lnTo>
                    <a:pt x="142" y="83"/>
                  </a:lnTo>
                  <a:lnTo>
                    <a:pt x="138" y="83"/>
                  </a:lnTo>
                  <a:lnTo>
                    <a:pt x="133" y="82"/>
                  </a:lnTo>
                  <a:lnTo>
                    <a:pt x="130" y="80"/>
                  </a:lnTo>
                  <a:lnTo>
                    <a:pt x="125" y="77"/>
                  </a:lnTo>
                  <a:lnTo>
                    <a:pt x="120" y="73"/>
                  </a:lnTo>
                  <a:lnTo>
                    <a:pt x="92" y="53"/>
                  </a:lnTo>
                  <a:lnTo>
                    <a:pt x="65" y="33"/>
                  </a:lnTo>
                  <a:lnTo>
                    <a:pt x="59" y="30"/>
                  </a:lnTo>
                  <a:lnTo>
                    <a:pt x="54"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5" y="1"/>
                  </a:lnTo>
                  <a:lnTo>
                    <a:pt x="50" y="0"/>
                  </a:lnTo>
                  <a:lnTo>
                    <a:pt x="54" y="0"/>
                  </a:lnTo>
                  <a:lnTo>
                    <a:pt x="58" y="0"/>
                  </a:lnTo>
                  <a:lnTo>
                    <a:pt x="62" y="0"/>
                  </a:lnTo>
                  <a:lnTo>
                    <a:pt x="66" y="1"/>
                  </a:lnTo>
                  <a:lnTo>
                    <a:pt x="71" y="3"/>
                  </a:lnTo>
                  <a:lnTo>
                    <a:pt x="75" y="6"/>
                  </a:lnTo>
                  <a:lnTo>
                    <a:pt x="80" y="9"/>
                  </a:lnTo>
                  <a:lnTo>
                    <a:pt x="85" y="12"/>
                  </a:lnTo>
                  <a:lnTo>
                    <a:pt x="113" y="32"/>
                  </a:lnTo>
                  <a:lnTo>
                    <a:pt x="136" y="49"/>
                  </a:lnTo>
                  <a:lnTo>
                    <a:pt x="143" y="54"/>
                  </a:lnTo>
                  <a:lnTo>
                    <a:pt x="148" y="56"/>
                  </a:lnTo>
                  <a:lnTo>
                    <a:pt x="152" y="58"/>
                  </a:lnTo>
                  <a:lnTo>
                    <a:pt x="156" y="60"/>
                  </a:lnTo>
                  <a:lnTo>
                    <a:pt x="161" y="62"/>
                  </a:lnTo>
                  <a:lnTo>
                    <a:pt x="165" y="63"/>
                  </a:lnTo>
                  <a:lnTo>
                    <a:pt x="170" y="63"/>
                  </a:lnTo>
                  <a:lnTo>
                    <a:pt x="174" y="63"/>
                  </a:lnTo>
                  <a:lnTo>
                    <a:pt x="178" y="63"/>
                  </a:lnTo>
                  <a:lnTo>
                    <a:pt x="182" y="61"/>
                  </a:lnTo>
                  <a:lnTo>
                    <a:pt x="185" y="60"/>
                  </a:lnTo>
                  <a:lnTo>
                    <a:pt x="188" y="58"/>
                  </a:lnTo>
                  <a:lnTo>
                    <a:pt x="189"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19" name="Freeform 138"/>
            <p:cNvSpPr>
              <a:spLocks/>
            </p:cNvSpPr>
            <p:nvPr/>
          </p:nvSpPr>
          <p:spPr bwMode="auto">
            <a:xfrm>
              <a:off x="3825" y="1650"/>
              <a:ext cx="197" cy="86"/>
            </a:xfrm>
            <a:custGeom>
              <a:avLst/>
              <a:gdLst>
                <a:gd name="T0" fmla="*/ 194 w 197"/>
                <a:gd name="T1" fmla="*/ 59 h 86"/>
                <a:gd name="T2" fmla="*/ 190 w 197"/>
                <a:gd name="T3" fmla="*/ 65 h 86"/>
                <a:gd name="T4" fmla="*/ 184 w 197"/>
                <a:gd name="T5" fmla="*/ 71 h 86"/>
                <a:gd name="T6" fmla="*/ 177 w 197"/>
                <a:gd name="T7" fmla="*/ 76 h 86"/>
                <a:gd name="T8" fmla="*/ 165 w 197"/>
                <a:gd name="T9" fmla="*/ 82 h 86"/>
                <a:gd name="T10" fmla="*/ 157 w 197"/>
                <a:gd name="T11" fmla="*/ 84 h 86"/>
                <a:gd name="T12" fmla="*/ 148 w 197"/>
                <a:gd name="T13" fmla="*/ 85 h 86"/>
                <a:gd name="T14" fmla="*/ 140 w 197"/>
                <a:gd name="T15" fmla="*/ 83 h 86"/>
                <a:gd name="T16" fmla="*/ 132 w 197"/>
                <a:gd name="T17" fmla="*/ 80 h 86"/>
                <a:gd name="T18" fmla="*/ 121 w 197"/>
                <a:gd name="T19" fmla="*/ 74 h 86"/>
                <a:gd name="T20" fmla="*/ 66 w 197"/>
                <a:gd name="T21" fmla="*/ 34 h 86"/>
                <a:gd name="T22" fmla="*/ 56 w 197"/>
                <a:gd name="T23" fmla="*/ 28 h 86"/>
                <a:gd name="T24" fmla="*/ 47 w 197"/>
                <a:gd name="T25" fmla="*/ 24 h 86"/>
                <a:gd name="T26" fmla="*/ 37 w 197"/>
                <a:gd name="T27" fmla="*/ 20 h 86"/>
                <a:gd name="T28" fmla="*/ 29 w 197"/>
                <a:gd name="T29" fmla="*/ 20 h 86"/>
                <a:gd name="T30" fmla="*/ 21 w 197"/>
                <a:gd name="T31" fmla="*/ 21 h 86"/>
                <a:gd name="T32" fmla="*/ 12 w 197"/>
                <a:gd name="T33" fmla="*/ 24 h 86"/>
                <a:gd name="T34" fmla="*/ 5 w 197"/>
                <a:gd name="T35" fmla="*/ 27 h 86"/>
                <a:gd name="T36" fmla="*/ 0 w 197"/>
                <a:gd name="T37" fmla="*/ 29 h 86"/>
                <a:gd name="T38" fmla="*/ 1 w 197"/>
                <a:gd name="T39" fmla="*/ 26 h 86"/>
                <a:gd name="T40" fmla="*/ 5 w 197"/>
                <a:gd name="T41" fmla="*/ 21 h 86"/>
                <a:gd name="T42" fmla="*/ 9 w 197"/>
                <a:gd name="T43" fmla="*/ 18 h 86"/>
                <a:gd name="T44" fmla="*/ 21 w 197"/>
                <a:gd name="T45" fmla="*/ 13 h 86"/>
                <a:gd name="T46" fmla="*/ 35 w 197"/>
                <a:gd name="T47" fmla="*/ 6 h 86"/>
                <a:gd name="T48" fmla="*/ 47 w 197"/>
                <a:gd name="T49" fmla="*/ 1 h 86"/>
                <a:gd name="T50" fmla="*/ 56 w 197"/>
                <a:gd name="T51" fmla="*/ 0 h 86"/>
                <a:gd name="T52" fmla="*/ 64 w 197"/>
                <a:gd name="T53" fmla="*/ 1 h 86"/>
                <a:gd name="T54" fmla="*/ 72 w 197"/>
                <a:gd name="T55" fmla="*/ 3 h 86"/>
                <a:gd name="T56" fmla="*/ 81 w 197"/>
                <a:gd name="T57" fmla="*/ 9 h 86"/>
                <a:gd name="T58" fmla="*/ 115 w 197"/>
                <a:gd name="T59" fmla="*/ 32 h 86"/>
                <a:gd name="T60" fmla="*/ 146 w 197"/>
                <a:gd name="T61" fmla="*/ 54 h 86"/>
                <a:gd name="T62" fmla="*/ 155 w 197"/>
                <a:gd name="T63" fmla="*/ 59 h 86"/>
                <a:gd name="T64" fmla="*/ 164 w 197"/>
                <a:gd name="T65" fmla="*/ 63 h 86"/>
                <a:gd name="T66" fmla="*/ 173 w 197"/>
                <a:gd name="T67" fmla="*/ 64 h 86"/>
                <a:gd name="T68" fmla="*/ 181 w 197"/>
                <a:gd name="T69" fmla="*/ 63 h 86"/>
                <a:gd name="T70" fmla="*/ 189 w 197"/>
                <a:gd name="T71" fmla="*/ 60 h 86"/>
                <a:gd name="T72" fmla="*/ 196 w 197"/>
                <a:gd name="T73" fmla="*/ 56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6"/>
                <a:gd name="T113" fmla="*/ 197 w 197"/>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6">
                  <a:moveTo>
                    <a:pt x="196" y="56"/>
                  </a:moveTo>
                  <a:lnTo>
                    <a:pt x="194" y="59"/>
                  </a:lnTo>
                  <a:lnTo>
                    <a:pt x="192" y="62"/>
                  </a:lnTo>
                  <a:lnTo>
                    <a:pt x="190" y="65"/>
                  </a:lnTo>
                  <a:lnTo>
                    <a:pt x="187" y="68"/>
                  </a:lnTo>
                  <a:lnTo>
                    <a:pt x="184" y="71"/>
                  </a:lnTo>
                  <a:lnTo>
                    <a:pt x="181" y="74"/>
                  </a:lnTo>
                  <a:lnTo>
                    <a:pt x="177" y="76"/>
                  </a:lnTo>
                  <a:lnTo>
                    <a:pt x="171" y="79"/>
                  </a:lnTo>
                  <a:lnTo>
                    <a:pt x="165" y="82"/>
                  </a:lnTo>
                  <a:lnTo>
                    <a:pt x="161" y="83"/>
                  </a:lnTo>
                  <a:lnTo>
                    <a:pt x="157" y="84"/>
                  </a:lnTo>
                  <a:lnTo>
                    <a:pt x="153" y="84"/>
                  </a:lnTo>
                  <a:lnTo>
                    <a:pt x="148" y="85"/>
                  </a:lnTo>
                  <a:lnTo>
                    <a:pt x="145" y="84"/>
                  </a:lnTo>
                  <a:lnTo>
                    <a:pt x="140" y="83"/>
                  </a:lnTo>
                  <a:lnTo>
                    <a:pt x="136" y="82"/>
                  </a:lnTo>
                  <a:lnTo>
                    <a:pt x="132" y="80"/>
                  </a:lnTo>
                  <a:lnTo>
                    <a:pt x="126" y="78"/>
                  </a:lnTo>
                  <a:lnTo>
                    <a:pt x="121" y="74"/>
                  </a:lnTo>
                  <a:lnTo>
                    <a:pt x="94" y="54"/>
                  </a:lnTo>
                  <a:lnTo>
                    <a:pt x="66" y="34"/>
                  </a:lnTo>
                  <a:lnTo>
                    <a:pt x="61" y="31"/>
                  </a:lnTo>
                  <a:lnTo>
                    <a:pt x="56" y="28"/>
                  </a:lnTo>
                  <a:lnTo>
                    <a:pt x="51" y="26"/>
                  </a:lnTo>
                  <a:lnTo>
                    <a:pt x="47" y="24"/>
                  </a:lnTo>
                  <a:lnTo>
                    <a:pt x="41" y="21"/>
                  </a:lnTo>
                  <a:lnTo>
                    <a:pt x="37" y="20"/>
                  </a:lnTo>
                  <a:lnTo>
                    <a:pt x="33" y="20"/>
                  </a:lnTo>
                  <a:lnTo>
                    <a:pt x="29" y="20"/>
                  </a:lnTo>
                  <a:lnTo>
                    <a:pt x="24" y="20"/>
                  </a:lnTo>
                  <a:lnTo>
                    <a:pt x="21" y="21"/>
                  </a:lnTo>
                  <a:lnTo>
                    <a:pt x="17" y="22"/>
                  </a:lnTo>
                  <a:lnTo>
                    <a:pt x="12" y="24"/>
                  </a:lnTo>
                  <a:lnTo>
                    <a:pt x="9" y="25"/>
                  </a:lnTo>
                  <a:lnTo>
                    <a:pt x="5" y="27"/>
                  </a:lnTo>
                  <a:lnTo>
                    <a:pt x="3" y="28"/>
                  </a:lnTo>
                  <a:lnTo>
                    <a:pt x="0" y="29"/>
                  </a:lnTo>
                  <a:lnTo>
                    <a:pt x="1" y="28"/>
                  </a:lnTo>
                  <a:lnTo>
                    <a:pt x="1" y="26"/>
                  </a:lnTo>
                  <a:lnTo>
                    <a:pt x="3" y="24"/>
                  </a:lnTo>
                  <a:lnTo>
                    <a:pt x="5" y="21"/>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4"/>
                  </a:lnTo>
                  <a:lnTo>
                    <a:pt x="151" y="57"/>
                  </a:lnTo>
                  <a:lnTo>
                    <a:pt x="155" y="59"/>
                  </a:lnTo>
                  <a:lnTo>
                    <a:pt x="159" y="61"/>
                  </a:lnTo>
                  <a:lnTo>
                    <a:pt x="164" y="63"/>
                  </a:lnTo>
                  <a:lnTo>
                    <a:pt x="169" y="63"/>
                  </a:lnTo>
                  <a:lnTo>
                    <a:pt x="173" y="64"/>
                  </a:lnTo>
                  <a:lnTo>
                    <a:pt x="178" y="63"/>
                  </a:lnTo>
                  <a:lnTo>
                    <a:pt x="181" y="63"/>
                  </a:lnTo>
                  <a:lnTo>
                    <a:pt x="185" y="61"/>
                  </a:lnTo>
                  <a:lnTo>
                    <a:pt x="189" y="60"/>
                  </a:lnTo>
                  <a:lnTo>
                    <a:pt x="191" y="58"/>
                  </a:lnTo>
                  <a:lnTo>
                    <a:pt x="196"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0" name="Freeform 139"/>
            <p:cNvSpPr>
              <a:spLocks/>
            </p:cNvSpPr>
            <p:nvPr/>
          </p:nvSpPr>
          <p:spPr bwMode="auto">
            <a:xfrm>
              <a:off x="4278" y="1428"/>
              <a:ext cx="193" cy="86"/>
            </a:xfrm>
            <a:custGeom>
              <a:avLst/>
              <a:gdLst>
                <a:gd name="T0" fmla="*/ 192 w 193"/>
                <a:gd name="T1" fmla="*/ 59 h 86"/>
                <a:gd name="T2" fmla="*/ 189 w 193"/>
                <a:gd name="T3" fmla="*/ 65 h 86"/>
                <a:gd name="T4" fmla="*/ 184 w 193"/>
                <a:gd name="T5" fmla="*/ 70 h 86"/>
                <a:gd name="T6" fmla="*/ 176 w 193"/>
                <a:gd name="T7" fmla="*/ 76 h 86"/>
                <a:gd name="T8" fmla="*/ 164 w 193"/>
                <a:gd name="T9" fmla="*/ 81 h 86"/>
                <a:gd name="T10" fmla="*/ 154 w 193"/>
                <a:gd name="T11" fmla="*/ 84 h 86"/>
                <a:gd name="T12" fmla="*/ 146 w 193"/>
                <a:gd name="T13" fmla="*/ 85 h 86"/>
                <a:gd name="T14" fmla="*/ 138 w 193"/>
                <a:gd name="T15" fmla="*/ 83 h 86"/>
                <a:gd name="T16" fmla="*/ 130 w 193"/>
                <a:gd name="T17" fmla="*/ 80 h 86"/>
                <a:gd name="T18" fmla="*/ 121 w 193"/>
                <a:gd name="T19" fmla="*/ 73 h 86"/>
                <a:gd name="T20" fmla="*/ 65 w 193"/>
                <a:gd name="T21" fmla="*/ 33 h 86"/>
                <a:gd name="T22" fmla="*/ 55 w 193"/>
                <a:gd name="T23" fmla="*/ 28 h 86"/>
                <a:gd name="T24" fmla="*/ 45 w 193"/>
                <a:gd name="T25" fmla="*/ 23 h 86"/>
                <a:gd name="T26" fmla="*/ 36 w 193"/>
                <a:gd name="T27" fmla="*/ 20 h 86"/>
                <a:gd name="T28" fmla="*/ 28 w 193"/>
                <a:gd name="T29" fmla="*/ 19 h 86"/>
                <a:gd name="T30" fmla="*/ 20 w 193"/>
                <a:gd name="T31" fmla="*/ 20 h 86"/>
                <a:gd name="T32" fmla="*/ 11 w 193"/>
                <a:gd name="T33" fmla="*/ 23 h 86"/>
                <a:gd name="T34" fmla="*/ 5 w 193"/>
                <a:gd name="T35" fmla="*/ 25 h 86"/>
                <a:gd name="T36" fmla="*/ 0 w 193"/>
                <a:gd name="T37" fmla="*/ 29 h 86"/>
                <a:gd name="T38" fmla="*/ 2 w 193"/>
                <a:gd name="T39" fmla="*/ 25 h 86"/>
                <a:gd name="T40" fmla="*/ 4 w 193"/>
                <a:gd name="T41" fmla="*/ 21 h 86"/>
                <a:gd name="T42" fmla="*/ 9 w 193"/>
                <a:gd name="T43" fmla="*/ 18 h 86"/>
                <a:gd name="T44" fmla="*/ 19 w 193"/>
                <a:gd name="T45" fmla="*/ 12 h 86"/>
                <a:gd name="T46" fmla="*/ 34 w 193"/>
                <a:gd name="T47" fmla="*/ 6 h 86"/>
                <a:gd name="T48" fmla="*/ 46 w 193"/>
                <a:gd name="T49" fmla="*/ 1 h 86"/>
                <a:gd name="T50" fmla="*/ 55 w 193"/>
                <a:gd name="T51" fmla="*/ 0 h 86"/>
                <a:gd name="T52" fmla="*/ 62 w 193"/>
                <a:gd name="T53" fmla="*/ 0 h 86"/>
                <a:gd name="T54" fmla="*/ 71 w 193"/>
                <a:gd name="T55" fmla="*/ 3 h 86"/>
                <a:gd name="T56" fmla="*/ 80 w 193"/>
                <a:gd name="T57" fmla="*/ 9 h 86"/>
                <a:gd name="T58" fmla="*/ 113 w 193"/>
                <a:gd name="T59" fmla="*/ 32 h 86"/>
                <a:gd name="T60" fmla="*/ 144 w 193"/>
                <a:gd name="T61" fmla="*/ 54 h 86"/>
                <a:gd name="T62" fmla="*/ 153 w 193"/>
                <a:gd name="T63" fmla="*/ 58 h 86"/>
                <a:gd name="T64" fmla="*/ 162 w 193"/>
                <a:gd name="T65" fmla="*/ 62 h 86"/>
                <a:gd name="T66" fmla="*/ 171 w 193"/>
                <a:gd name="T67" fmla="*/ 63 h 86"/>
                <a:gd name="T68" fmla="*/ 179 w 193"/>
                <a:gd name="T69" fmla="*/ 63 h 86"/>
                <a:gd name="T70" fmla="*/ 186 w 193"/>
                <a:gd name="T71" fmla="*/ 60 h 86"/>
                <a:gd name="T72" fmla="*/ 190 w 193"/>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6"/>
                <a:gd name="T113" fmla="*/ 193 w 193"/>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6">
                  <a:moveTo>
                    <a:pt x="190" y="55"/>
                  </a:moveTo>
                  <a:lnTo>
                    <a:pt x="192" y="59"/>
                  </a:lnTo>
                  <a:lnTo>
                    <a:pt x="190" y="62"/>
                  </a:lnTo>
                  <a:lnTo>
                    <a:pt x="189" y="65"/>
                  </a:lnTo>
                  <a:lnTo>
                    <a:pt x="187" y="67"/>
                  </a:lnTo>
                  <a:lnTo>
                    <a:pt x="184" y="70"/>
                  </a:lnTo>
                  <a:lnTo>
                    <a:pt x="178" y="74"/>
                  </a:lnTo>
                  <a:lnTo>
                    <a:pt x="176" y="76"/>
                  </a:lnTo>
                  <a:lnTo>
                    <a:pt x="170" y="78"/>
                  </a:lnTo>
                  <a:lnTo>
                    <a:pt x="164" y="81"/>
                  </a:lnTo>
                  <a:lnTo>
                    <a:pt x="159" y="82"/>
                  </a:lnTo>
                  <a:lnTo>
                    <a:pt x="154" y="84"/>
                  </a:lnTo>
                  <a:lnTo>
                    <a:pt x="150" y="84"/>
                  </a:lnTo>
                  <a:lnTo>
                    <a:pt x="146" y="85"/>
                  </a:lnTo>
                  <a:lnTo>
                    <a:pt x="142" y="83"/>
                  </a:lnTo>
                  <a:lnTo>
                    <a:pt x="138" y="83"/>
                  </a:lnTo>
                  <a:lnTo>
                    <a:pt x="134" y="82"/>
                  </a:lnTo>
                  <a:lnTo>
                    <a:pt x="130" y="80"/>
                  </a:lnTo>
                  <a:lnTo>
                    <a:pt x="126" y="77"/>
                  </a:lnTo>
                  <a:lnTo>
                    <a:pt x="121" y="73"/>
                  </a:lnTo>
                  <a:lnTo>
                    <a:pt x="92" y="53"/>
                  </a:lnTo>
                  <a:lnTo>
                    <a:pt x="65" y="33"/>
                  </a:lnTo>
                  <a:lnTo>
                    <a:pt x="60" y="30"/>
                  </a:lnTo>
                  <a:lnTo>
                    <a:pt x="55"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6" y="1"/>
                  </a:lnTo>
                  <a:lnTo>
                    <a:pt x="50" y="0"/>
                  </a:lnTo>
                  <a:lnTo>
                    <a:pt x="55" y="0"/>
                  </a:lnTo>
                  <a:lnTo>
                    <a:pt x="59" y="0"/>
                  </a:lnTo>
                  <a:lnTo>
                    <a:pt x="62" y="0"/>
                  </a:lnTo>
                  <a:lnTo>
                    <a:pt x="66" y="1"/>
                  </a:lnTo>
                  <a:lnTo>
                    <a:pt x="71" y="3"/>
                  </a:lnTo>
                  <a:lnTo>
                    <a:pt x="75" y="6"/>
                  </a:lnTo>
                  <a:lnTo>
                    <a:pt x="80" y="9"/>
                  </a:lnTo>
                  <a:lnTo>
                    <a:pt x="85" y="12"/>
                  </a:lnTo>
                  <a:lnTo>
                    <a:pt x="113" y="32"/>
                  </a:lnTo>
                  <a:lnTo>
                    <a:pt x="137" y="49"/>
                  </a:lnTo>
                  <a:lnTo>
                    <a:pt x="144" y="54"/>
                  </a:lnTo>
                  <a:lnTo>
                    <a:pt x="148" y="56"/>
                  </a:lnTo>
                  <a:lnTo>
                    <a:pt x="153" y="58"/>
                  </a:lnTo>
                  <a:lnTo>
                    <a:pt x="157" y="60"/>
                  </a:lnTo>
                  <a:lnTo>
                    <a:pt x="162" y="62"/>
                  </a:lnTo>
                  <a:lnTo>
                    <a:pt x="166" y="63"/>
                  </a:lnTo>
                  <a:lnTo>
                    <a:pt x="171" y="63"/>
                  </a:lnTo>
                  <a:lnTo>
                    <a:pt x="175" y="63"/>
                  </a:lnTo>
                  <a:lnTo>
                    <a:pt x="179" y="63"/>
                  </a:lnTo>
                  <a:lnTo>
                    <a:pt x="183" y="61"/>
                  </a:lnTo>
                  <a:lnTo>
                    <a:pt x="186" y="60"/>
                  </a:lnTo>
                  <a:lnTo>
                    <a:pt x="189" y="58"/>
                  </a:lnTo>
                  <a:lnTo>
                    <a:pt x="190"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1" name="Freeform 140"/>
            <p:cNvSpPr>
              <a:spLocks/>
            </p:cNvSpPr>
            <p:nvPr/>
          </p:nvSpPr>
          <p:spPr bwMode="auto">
            <a:xfrm>
              <a:off x="4125" y="1503"/>
              <a:ext cx="197" cy="87"/>
            </a:xfrm>
            <a:custGeom>
              <a:avLst/>
              <a:gdLst>
                <a:gd name="T0" fmla="*/ 194 w 197"/>
                <a:gd name="T1" fmla="*/ 60 h 87"/>
                <a:gd name="T2" fmla="*/ 190 w 197"/>
                <a:gd name="T3" fmla="*/ 66 h 87"/>
                <a:gd name="T4" fmla="*/ 184 w 197"/>
                <a:gd name="T5" fmla="*/ 72 h 87"/>
                <a:gd name="T6" fmla="*/ 177 w 197"/>
                <a:gd name="T7" fmla="*/ 77 h 87"/>
                <a:gd name="T8" fmla="*/ 165 w 197"/>
                <a:gd name="T9" fmla="*/ 83 h 87"/>
                <a:gd name="T10" fmla="*/ 157 w 197"/>
                <a:gd name="T11" fmla="*/ 85 h 87"/>
                <a:gd name="T12" fmla="*/ 148 w 197"/>
                <a:gd name="T13" fmla="*/ 86 h 87"/>
                <a:gd name="T14" fmla="*/ 140 w 197"/>
                <a:gd name="T15" fmla="*/ 84 h 87"/>
                <a:gd name="T16" fmla="*/ 132 w 197"/>
                <a:gd name="T17" fmla="*/ 81 h 87"/>
                <a:gd name="T18" fmla="*/ 121 w 197"/>
                <a:gd name="T19" fmla="*/ 74 h 87"/>
                <a:gd name="T20" fmla="*/ 66 w 197"/>
                <a:gd name="T21" fmla="*/ 35 h 87"/>
                <a:gd name="T22" fmla="*/ 56 w 197"/>
                <a:gd name="T23" fmla="*/ 28 h 87"/>
                <a:gd name="T24" fmla="*/ 47 w 197"/>
                <a:gd name="T25" fmla="*/ 24 h 87"/>
                <a:gd name="T26" fmla="*/ 37 w 197"/>
                <a:gd name="T27" fmla="*/ 21 h 87"/>
                <a:gd name="T28" fmla="*/ 29 w 197"/>
                <a:gd name="T29" fmla="*/ 21 h 87"/>
                <a:gd name="T30" fmla="*/ 21 w 197"/>
                <a:gd name="T31" fmla="*/ 21 h 87"/>
                <a:gd name="T32" fmla="*/ 12 w 197"/>
                <a:gd name="T33" fmla="*/ 24 h 87"/>
                <a:gd name="T34" fmla="*/ 5 w 197"/>
                <a:gd name="T35" fmla="*/ 27 h 87"/>
                <a:gd name="T36" fmla="*/ 0 w 197"/>
                <a:gd name="T37" fmla="*/ 30 h 87"/>
                <a:gd name="T38" fmla="*/ 1 w 197"/>
                <a:gd name="T39" fmla="*/ 26 h 87"/>
                <a:gd name="T40" fmla="*/ 5 w 197"/>
                <a:gd name="T41" fmla="*/ 22 h 87"/>
                <a:gd name="T42" fmla="*/ 9 w 197"/>
                <a:gd name="T43" fmla="*/ 18 h 87"/>
                <a:gd name="T44" fmla="*/ 21 w 197"/>
                <a:gd name="T45" fmla="*/ 13 h 87"/>
                <a:gd name="T46" fmla="*/ 35 w 197"/>
                <a:gd name="T47" fmla="*/ 6 h 87"/>
                <a:gd name="T48" fmla="*/ 47 w 197"/>
                <a:gd name="T49" fmla="*/ 1 h 87"/>
                <a:gd name="T50" fmla="*/ 56 w 197"/>
                <a:gd name="T51" fmla="*/ 0 h 87"/>
                <a:gd name="T52" fmla="*/ 64 w 197"/>
                <a:gd name="T53" fmla="*/ 1 h 87"/>
                <a:gd name="T54" fmla="*/ 72 w 197"/>
                <a:gd name="T55" fmla="*/ 3 h 87"/>
                <a:gd name="T56" fmla="*/ 81 w 197"/>
                <a:gd name="T57" fmla="*/ 9 h 87"/>
                <a:gd name="T58" fmla="*/ 115 w 197"/>
                <a:gd name="T59" fmla="*/ 32 h 87"/>
                <a:gd name="T60" fmla="*/ 146 w 197"/>
                <a:gd name="T61" fmla="*/ 55 h 87"/>
                <a:gd name="T62" fmla="*/ 155 w 197"/>
                <a:gd name="T63" fmla="*/ 60 h 87"/>
                <a:gd name="T64" fmla="*/ 164 w 197"/>
                <a:gd name="T65" fmla="*/ 63 h 87"/>
                <a:gd name="T66" fmla="*/ 173 w 197"/>
                <a:gd name="T67" fmla="*/ 64 h 87"/>
                <a:gd name="T68" fmla="*/ 181 w 197"/>
                <a:gd name="T69" fmla="*/ 64 h 87"/>
                <a:gd name="T70" fmla="*/ 189 w 197"/>
                <a:gd name="T71" fmla="*/ 61 h 87"/>
                <a:gd name="T72" fmla="*/ 196 w 197"/>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7"/>
                <a:gd name="T113" fmla="*/ 197 w 19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7">
                  <a:moveTo>
                    <a:pt x="196" y="57"/>
                  </a:moveTo>
                  <a:lnTo>
                    <a:pt x="194" y="60"/>
                  </a:lnTo>
                  <a:lnTo>
                    <a:pt x="192" y="63"/>
                  </a:lnTo>
                  <a:lnTo>
                    <a:pt x="190" y="66"/>
                  </a:lnTo>
                  <a:lnTo>
                    <a:pt x="187" y="69"/>
                  </a:lnTo>
                  <a:lnTo>
                    <a:pt x="184" y="72"/>
                  </a:lnTo>
                  <a:lnTo>
                    <a:pt x="181" y="74"/>
                  </a:lnTo>
                  <a:lnTo>
                    <a:pt x="177" y="77"/>
                  </a:lnTo>
                  <a:lnTo>
                    <a:pt x="171" y="80"/>
                  </a:lnTo>
                  <a:lnTo>
                    <a:pt x="165" y="83"/>
                  </a:lnTo>
                  <a:lnTo>
                    <a:pt x="161" y="84"/>
                  </a:lnTo>
                  <a:lnTo>
                    <a:pt x="157" y="85"/>
                  </a:lnTo>
                  <a:lnTo>
                    <a:pt x="153" y="85"/>
                  </a:lnTo>
                  <a:lnTo>
                    <a:pt x="148" y="86"/>
                  </a:lnTo>
                  <a:lnTo>
                    <a:pt x="145" y="85"/>
                  </a:lnTo>
                  <a:lnTo>
                    <a:pt x="140" y="84"/>
                  </a:lnTo>
                  <a:lnTo>
                    <a:pt x="136" y="83"/>
                  </a:lnTo>
                  <a:lnTo>
                    <a:pt x="132" y="81"/>
                  </a:lnTo>
                  <a:lnTo>
                    <a:pt x="126" y="79"/>
                  </a:lnTo>
                  <a:lnTo>
                    <a:pt x="121" y="74"/>
                  </a:lnTo>
                  <a:lnTo>
                    <a:pt x="94" y="55"/>
                  </a:lnTo>
                  <a:lnTo>
                    <a:pt x="66" y="35"/>
                  </a:lnTo>
                  <a:lnTo>
                    <a:pt x="61" y="31"/>
                  </a:lnTo>
                  <a:lnTo>
                    <a:pt x="56" y="28"/>
                  </a:lnTo>
                  <a:lnTo>
                    <a:pt x="51" y="26"/>
                  </a:lnTo>
                  <a:lnTo>
                    <a:pt x="47"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5"/>
                  </a:lnTo>
                  <a:lnTo>
                    <a:pt x="151" y="58"/>
                  </a:lnTo>
                  <a:lnTo>
                    <a:pt x="155" y="60"/>
                  </a:lnTo>
                  <a:lnTo>
                    <a:pt x="159" y="61"/>
                  </a:lnTo>
                  <a:lnTo>
                    <a:pt x="164" y="63"/>
                  </a:lnTo>
                  <a:lnTo>
                    <a:pt x="169" y="64"/>
                  </a:lnTo>
                  <a:lnTo>
                    <a:pt x="173" y="64"/>
                  </a:lnTo>
                  <a:lnTo>
                    <a:pt x="178" y="64"/>
                  </a:lnTo>
                  <a:lnTo>
                    <a:pt x="181" y="64"/>
                  </a:lnTo>
                  <a:lnTo>
                    <a:pt x="185" y="62"/>
                  </a:lnTo>
                  <a:lnTo>
                    <a:pt x="189" y="61"/>
                  </a:lnTo>
                  <a:lnTo>
                    <a:pt x="191" y="59"/>
                  </a:lnTo>
                  <a:lnTo>
                    <a:pt x="196"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2" name="Freeform 141"/>
            <p:cNvSpPr>
              <a:spLocks/>
            </p:cNvSpPr>
            <p:nvPr/>
          </p:nvSpPr>
          <p:spPr bwMode="auto">
            <a:xfrm>
              <a:off x="4575" y="1284"/>
              <a:ext cx="195" cy="82"/>
            </a:xfrm>
            <a:custGeom>
              <a:avLst/>
              <a:gdLst>
                <a:gd name="T0" fmla="*/ 194 w 195"/>
                <a:gd name="T1" fmla="*/ 57 h 82"/>
                <a:gd name="T2" fmla="*/ 191 w 195"/>
                <a:gd name="T3" fmla="*/ 61 h 82"/>
                <a:gd name="T4" fmla="*/ 186 w 195"/>
                <a:gd name="T5" fmla="*/ 67 h 82"/>
                <a:gd name="T6" fmla="*/ 178 w 195"/>
                <a:gd name="T7" fmla="*/ 73 h 82"/>
                <a:gd name="T8" fmla="*/ 165 w 195"/>
                <a:gd name="T9" fmla="*/ 77 h 82"/>
                <a:gd name="T10" fmla="*/ 156 w 195"/>
                <a:gd name="T11" fmla="*/ 80 h 82"/>
                <a:gd name="T12" fmla="*/ 147 w 195"/>
                <a:gd name="T13" fmla="*/ 81 h 82"/>
                <a:gd name="T14" fmla="*/ 140 w 195"/>
                <a:gd name="T15" fmla="*/ 79 h 82"/>
                <a:gd name="T16" fmla="*/ 132 w 195"/>
                <a:gd name="T17" fmla="*/ 76 h 82"/>
                <a:gd name="T18" fmla="*/ 122 w 195"/>
                <a:gd name="T19" fmla="*/ 70 h 82"/>
                <a:gd name="T20" fmla="*/ 66 w 195"/>
                <a:gd name="T21" fmla="*/ 32 h 82"/>
                <a:gd name="T22" fmla="*/ 55 w 195"/>
                <a:gd name="T23" fmla="*/ 26 h 82"/>
                <a:gd name="T24" fmla="*/ 46 w 195"/>
                <a:gd name="T25" fmla="*/ 22 h 82"/>
                <a:gd name="T26" fmla="*/ 36 w 195"/>
                <a:gd name="T27" fmla="*/ 19 h 82"/>
                <a:gd name="T28" fmla="*/ 29 w 195"/>
                <a:gd name="T29" fmla="*/ 19 h 82"/>
                <a:gd name="T30" fmla="*/ 20 w 195"/>
                <a:gd name="T31" fmla="*/ 19 h 82"/>
                <a:gd name="T32" fmla="*/ 11 w 195"/>
                <a:gd name="T33" fmla="*/ 22 h 82"/>
                <a:gd name="T34" fmla="*/ 5 w 195"/>
                <a:gd name="T35" fmla="*/ 24 h 82"/>
                <a:gd name="T36" fmla="*/ 0 w 195"/>
                <a:gd name="T37" fmla="*/ 28 h 82"/>
                <a:gd name="T38" fmla="*/ 2 w 195"/>
                <a:gd name="T39" fmla="*/ 23 h 82"/>
                <a:gd name="T40" fmla="*/ 4 w 195"/>
                <a:gd name="T41" fmla="*/ 20 h 82"/>
                <a:gd name="T42" fmla="*/ 9 w 195"/>
                <a:gd name="T43" fmla="*/ 17 h 82"/>
                <a:gd name="T44" fmla="*/ 19 w 195"/>
                <a:gd name="T45" fmla="*/ 11 h 82"/>
                <a:gd name="T46" fmla="*/ 34 w 195"/>
                <a:gd name="T47" fmla="*/ 5 h 82"/>
                <a:gd name="T48" fmla="*/ 46 w 195"/>
                <a:gd name="T49" fmla="*/ 1 h 82"/>
                <a:gd name="T50" fmla="*/ 55 w 195"/>
                <a:gd name="T51" fmla="*/ 0 h 82"/>
                <a:gd name="T52" fmla="*/ 63 w 195"/>
                <a:gd name="T53" fmla="*/ 0 h 82"/>
                <a:gd name="T54" fmla="*/ 72 w 195"/>
                <a:gd name="T55" fmla="*/ 3 h 82"/>
                <a:gd name="T56" fmla="*/ 81 w 195"/>
                <a:gd name="T57" fmla="*/ 8 h 82"/>
                <a:gd name="T58" fmla="*/ 115 w 195"/>
                <a:gd name="T59" fmla="*/ 31 h 82"/>
                <a:gd name="T60" fmla="*/ 145 w 195"/>
                <a:gd name="T61" fmla="*/ 51 h 82"/>
                <a:gd name="T62" fmla="*/ 155 w 195"/>
                <a:gd name="T63" fmla="*/ 56 h 82"/>
                <a:gd name="T64" fmla="*/ 164 w 195"/>
                <a:gd name="T65" fmla="*/ 59 h 82"/>
                <a:gd name="T66" fmla="*/ 173 w 195"/>
                <a:gd name="T67" fmla="*/ 60 h 82"/>
                <a:gd name="T68" fmla="*/ 181 w 195"/>
                <a:gd name="T69" fmla="*/ 60 h 82"/>
                <a:gd name="T70" fmla="*/ 188 w 195"/>
                <a:gd name="T71" fmla="*/ 57 h 82"/>
                <a:gd name="T72" fmla="*/ 192 w 195"/>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2"/>
                <a:gd name="T113" fmla="*/ 195 w 195"/>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2">
                  <a:moveTo>
                    <a:pt x="192" y="52"/>
                  </a:moveTo>
                  <a:lnTo>
                    <a:pt x="194" y="57"/>
                  </a:lnTo>
                  <a:lnTo>
                    <a:pt x="192" y="59"/>
                  </a:lnTo>
                  <a:lnTo>
                    <a:pt x="191" y="61"/>
                  </a:lnTo>
                  <a:lnTo>
                    <a:pt x="189" y="64"/>
                  </a:lnTo>
                  <a:lnTo>
                    <a:pt x="186" y="67"/>
                  </a:lnTo>
                  <a:lnTo>
                    <a:pt x="180" y="70"/>
                  </a:lnTo>
                  <a:lnTo>
                    <a:pt x="178" y="73"/>
                  </a:lnTo>
                  <a:lnTo>
                    <a:pt x="171" y="75"/>
                  </a:lnTo>
                  <a:lnTo>
                    <a:pt x="165" y="77"/>
                  </a:lnTo>
                  <a:lnTo>
                    <a:pt x="161" y="78"/>
                  </a:lnTo>
                  <a:lnTo>
                    <a:pt x="156" y="80"/>
                  </a:lnTo>
                  <a:lnTo>
                    <a:pt x="152" y="80"/>
                  </a:lnTo>
                  <a:lnTo>
                    <a:pt x="147" y="81"/>
                  </a:lnTo>
                  <a:lnTo>
                    <a:pt x="144" y="79"/>
                  </a:lnTo>
                  <a:lnTo>
                    <a:pt x="140" y="79"/>
                  </a:lnTo>
                  <a:lnTo>
                    <a:pt x="135" y="78"/>
                  </a:lnTo>
                  <a:lnTo>
                    <a:pt x="132" y="76"/>
                  </a:lnTo>
                  <a:lnTo>
                    <a:pt x="127" y="73"/>
                  </a:lnTo>
                  <a:lnTo>
                    <a:pt x="122" y="70"/>
                  </a:lnTo>
                  <a:lnTo>
                    <a:pt x="93" y="51"/>
                  </a:lnTo>
                  <a:lnTo>
                    <a:pt x="66" y="32"/>
                  </a:lnTo>
                  <a:lnTo>
                    <a:pt x="60" y="28"/>
                  </a:lnTo>
                  <a:lnTo>
                    <a:pt x="55" y="26"/>
                  </a:lnTo>
                  <a:lnTo>
                    <a:pt x="51" y="24"/>
                  </a:lnTo>
                  <a:lnTo>
                    <a:pt x="46" y="22"/>
                  </a:lnTo>
                  <a:lnTo>
                    <a:pt x="41" y="20"/>
                  </a:lnTo>
                  <a:lnTo>
                    <a:pt x="36" y="19"/>
                  </a:lnTo>
                  <a:lnTo>
                    <a:pt x="32" y="19"/>
                  </a:lnTo>
                  <a:lnTo>
                    <a:pt x="29" y="19"/>
                  </a:lnTo>
                  <a:lnTo>
                    <a:pt x="25"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8" y="8"/>
                  </a:lnTo>
                  <a:lnTo>
                    <a:pt x="34" y="5"/>
                  </a:lnTo>
                  <a:lnTo>
                    <a:pt x="41" y="3"/>
                  </a:lnTo>
                  <a:lnTo>
                    <a:pt x="46" y="1"/>
                  </a:lnTo>
                  <a:lnTo>
                    <a:pt x="51" y="0"/>
                  </a:lnTo>
                  <a:lnTo>
                    <a:pt x="55" y="0"/>
                  </a:lnTo>
                  <a:lnTo>
                    <a:pt x="59" y="0"/>
                  </a:lnTo>
                  <a:lnTo>
                    <a:pt x="63" y="0"/>
                  </a:lnTo>
                  <a:lnTo>
                    <a:pt x="67" y="1"/>
                  </a:lnTo>
                  <a:lnTo>
                    <a:pt x="72" y="3"/>
                  </a:lnTo>
                  <a:lnTo>
                    <a:pt x="76" y="5"/>
                  </a:lnTo>
                  <a:lnTo>
                    <a:pt x="81" y="8"/>
                  </a:lnTo>
                  <a:lnTo>
                    <a:pt x="86" y="12"/>
                  </a:lnTo>
                  <a:lnTo>
                    <a:pt x="115" y="31"/>
                  </a:lnTo>
                  <a:lnTo>
                    <a:pt x="138" y="47"/>
                  </a:lnTo>
                  <a:lnTo>
                    <a:pt x="145" y="51"/>
                  </a:lnTo>
                  <a:lnTo>
                    <a:pt x="150" y="54"/>
                  </a:lnTo>
                  <a:lnTo>
                    <a:pt x="155" y="56"/>
                  </a:lnTo>
                  <a:lnTo>
                    <a:pt x="159" y="57"/>
                  </a:lnTo>
                  <a:lnTo>
                    <a:pt x="164" y="59"/>
                  </a:lnTo>
                  <a:lnTo>
                    <a:pt x="168" y="60"/>
                  </a:lnTo>
                  <a:lnTo>
                    <a:pt x="173" y="60"/>
                  </a:lnTo>
                  <a:lnTo>
                    <a:pt x="177" y="60"/>
                  </a:lnTo>
                  <a:lnTo>
                    <a:pt x="181" y="60"/>
                  </a:lnTo>
                  <a:lnTo>
                    <a:pt x="185" y="58"/>
                  </a:lnTo>
                  <a:lnTo>
                    <a:pt x="188" y="57"/>
                  </a:lnTo>
                  <a:lnTo>
                    <a:pt x="191" y="56"/>
                  </a:lnTo>
                  <a:lnTo>
                    <a:pt x="192"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3" name="Freeform 142"/>
            <p:cNvSpPr>
              <a:spLocks/>
            </p:cNvSpPr>
            <p:nvPr/>
          </p:nvSpPr>
          <p:spPr bwMode="auto">
            <a:xfrm>
              <a:off x="4423" y="1358"/>
              <a:ext cx="195" cy="83"/>
            </a:xfrm>
            <a:custGeom>
              <a:avLst/>
              <a:gdLst>
                <a:gd name="T0" fmla="*/ 192 w 195"/>
                <a:gd name="T1" fmla="*/ 57 h 83"/>
                <a:gd name="T2" fmla="*/ 188 w 195"/>
                <a:gd name="T3" fmla="*/ 63 h 83"/>
                <a:gd name="T4" fmla="*/ 182 w 195"/>
                <a:gd name="T5" fmla="*/ 69 h 83"/>
                <a:gd name="T6" fmla="*/ 175 w 195"/>
                <a:gd name="T7" fmla="*/ 74 h 83"/>
                <a:gd name="T8" fmla="*/ 164 w 195"/>
                <a:gd name="T9" fmla="*/ 79 h 83"/>
                <a:gd name="T10" fmla="*/ 155 w 195"/>
                <a:gd name="T11" fmla="*/ 81 h 83"/>
                <a:gd name="T12" fmla="*/ 147 w 195"/>
                <a:gd name="T13" fmla="*/ 82 h 83"/>
                <a:gd name="T14" fmla="*/ 139 w 195"/>
                <a:gd name="T15" fmla="*/ 80 h 83"/>
                <a:gd name="T16" fmla="*/ 131 w 195"/>
                <a:gd name="T17" fmla="*/ 77 h 83"/>
                <a:gd name="T18" fmla="*/ 120 w 195"/>
                <a:gd name="T19" fmla="*/ 71 h 83"/>
                <a:gd name="T20" fmla="*/ 66 w 195"/>
                <a:gd name="T21" fmla="*/ 33 h 83"/>
                <a:gd name="T22" fmla="*/ 55 w 195"/>
                <a:gd name="T23" fmla="*/ 27 h 83"/>
                <a:gd name="T24" fmla="*/ 46 w 195"/>
                <a:gd name="T25" fmla="*/ 23 h 83"/>
                <a:gd name="T26" fmla="*/ 37 w 195"/>
                <a:gd name="T27" fmla="*/ 20 h 83"/>
                <a:gd name="T28" fmla="*/ 29 w 195"/>
                <a:gd name="T29" fmla="*/ 20 h 83"/>
                <a:gd name="T30" fmla="*/ 21 w 195"/>
                <a:gd name="T31" fmla="*/ 20 h 83"/>
                <a:gd name="T32" fmla="*/ 12 w 195"/>
                <a:gd name="T33" fmla="*/ 23 h 83"/>
                <a:gd name="T34" fmla="*/ 5 w 195"/>
                <a:gd name="T35" fmla="*/ 26 h 83"/>
                <a:gd name="T36" fmla="*/ 0 w 195"/>
                <a:gd name="T37" fmla="*/ 28 h 83"/>
                <a:gd name="T38" fmla="*/ 1 w 195"/>
                <a:gd name="T39" fmla="*/ 25 h 83"/>
                <a:gd name="T40" fmla="*/ 5 w 195"/>
                <a:gd name="T41" fmla="*/ 21 h 83"/>
                <a:gd name="T42" fmla="*/ 9 w 195"/>
                <a:gd name="T43" fmla="*/ 17 h 83"/>
                <a:gd name="T44" fmla="*/ 21 w 195"/>
                <a:gd name="T45" fmla="*/ 12 h 83"/>
                <a:gd name="T46" fmla="*/ 35 w 195"/>
                <a:gd name="T47" fmla="*/ 5 h 83"/>
                <a:gd name="T48" fmla="*/ 47 w 195"/>
                <a:gd name="T49" fmla="*/ 1 h 83"/>
                <a:gd name="T50" fmla="*/ 55 w 195"/>
                <a:gd name="T51" fmla="*/ 0 h 83"/>
                <a:gd name="T52" fmla="*/ 63 w 195"/>
                <a:gd name="T53" fmla="*/ 1 h 83"/>
                <a:gd name="T54" fmla="*/ 71 w 195"/>
                <a:gd name="T55" fmla="*/ 3 h 83"/>
                <a:gd name="T56" fmla="*/ 80 w 195"/>
                <a:gd name="T57" fmla="*/ 9 h 83"/>
                <a:gd name="T58" fmla="*/ 114 w 195"/>
                <a:gd name="T59" fmla="*/ 31 h 83"/>
                <a:gd name="T60" fmla="*/ 144 w 195"/>
                <a:gd name="T61" fmla="*/ 52 h 83"/>
                <a:gd name="T62" fmla="*/ 154 w 195"/>
                <a:gd name="T63" fmla="*/ 57 h 83"/>
                <a:gd name="T64" fmla="*/ 162 w 195"/>
                <a:gd name="T65" fmla="*/ 60 h 83"/>
                <a:gd name="T66" fmla="*/ 171 w 195"/>
                <a:gd name="T67" fmla="*/ 61 h 83"/>
                <a:gd name="T68" fmla="*/ 179 w 195"/>
                <a:gd name="T69" fmla="*/ 61 h 83"/>
                <a:gd name="T70" fmla="*/ 187 w 195"/>
                <a:gd name="T71" fmla="*/ 58 h 83"/>
                <a:gd name="T72" fmla="*/ 194 w 195"/>
                <a:gd name="T73" fmla="*/ 54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3"/>
                <a:gd name="T113" fmla="*/ 195 w 195"/>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3">
                  <a:moveTo>
                    <a:pt x="194" y="54"/>
                  </a:moveTo>
                  <a:lnTo>
                    <a:pt x="192" y="57"/>
                  </a:lnTo>
                  <a:lnTo>
                    <a:pt x="190" y="60"/>
                  </a:lnTo>
                  <a:lnTo>
                    <a:pt x="188" y="63"/>
                  </a:lnTo>
                  <a:lnTo>
                    <a:pt x="185" y="65"/>
                  </a:lnTo>
                  <a:lnTo>
                    <a:pt x="182" y="69"/>
                  </a:lnTo>
                  <a:lnTo>
                    <a:pt x="179" y="71"/>
                  </a:lnTo>
                  <a:lnTo>
                    <a:pt x="175" y="74"/>
                  </a:lnTo>
                  <a:lnTo>
                    <a:pt x="169" y="76"/>
                  </a:lnTo>
                  <a:lnTo>
                    <a:pt x="164" y="79"/>
                  </a:lnTo>
                  <a:lnTo>
                    <a:pt x="159" y="80"/>
                  </a:lnTo>
                  <a:lnTo>
                    <a:pt x="155" y="81"/>
                  </a:lnTo>
                  <a:lnTo>
                    <a:pt x="151" y="81"/>
                  </a:lnTo>
                  <a:lnTo>
                    <a:pt x="147" y="82"/>
                  </a:lnTo>
                  <a:lnTo>
                    <a:pt x="143" y="81"/>
                  </a:lnTo>
                  <a:lnTo>
                    <a:pt x="139" y="80"/>
                  </a:lnTo>
                  <a:lnTo>
                    <a:pt x="135" y="79"/>
                  </a:lnTo>
                  <a:lnTo>
                    <a:pt x="131" y="77"/>
                  </a:lnTo>
                  <a:lnTo>
                    <a:pt x="125" y="75"/>
                  </a:lnTo>
                  <a:lnTo>
                    <a:pt x="120" y="71"/>
                  </a:lnTo>
                  <a:lnTo>
                    <a:pt x="93" y="52"/>
                  </a:lnTo>
                  <a:lnTo>
                    <a:pt x="66" y="33"/>
                  </a:lnTo>
                  <a:lnTo>
                    <a:pt x="60" y="30"/>
                  </a:lnTo>
                  <a:lnTo>
                    <a:pt x="55" y="27"/>
                  </a:lnTo>
                  <a:lnTo>
                    <a:pt x="51" y="25"/>
                  </a:lnTo>
                  <a:lnTo>
                    <a:pt x="46" y="23"/>
                  </a:lnTo>
                  <a:lnTo>
                    <a:pt x="41" y="21"/>
                  </a:lnTo>
                  <a:lnTo>
                    <a:pt x="37" y="20"/>
                  </a:lnTo>
                  <a:lnTo>
                    <a:pt x="33" y="19"/>
                  </a:lnTo>
                  <a:lnTo>
                    <a:pt x="29" y="20"/>
                  </a:lnTo>
                  <a:lnTo>
                    <a:pt x="24" y="20"/>
                  </a:lnTo>
                  <a:lnTo>
                    <a:pt x="21" y="20"/>
                  </a:lnTo>
                  <a:lnTo>
                    <a:pt x="17" y="21"/>
                  </a:lnTo>
                  <a:lnTo>
                    <a:pt x="12" y="23"/>
                  </a:lnTo>
                  <a:lnTo>
                    <a:pt x="9" y="24"/>
                  </a:lnTo>
                  <a:lnTo>
                    <a:pt x="5" y="26"/>
                  </a:lnTo>
                  <a:lnTo>
                    <a:pt x="3" y="27"/>
                  </a:lnTo>
                  <a:lnTo>
                    <a:pt x="0" y="28"/>
                  </a:lnTo>
                  <a:lnTo>
                    <a:pt x="1" y="27"/>
                  </a:lnTo>
                  <a:lnTo>
                    <a:pt x="1" y="25"/>
                  </a:lnTo>
                  <a:lnTo>
                    <a:pt x="3" y="23"/>
                  </a:lnTo>
                  <a:lnTo>
                    <a:pt x="5" y="21"/>
                  </a:lnTo>
                  <a:lnTo>
                    <a:pt x="7" y="19"/>
                  </a:lnTo>
                  <a:lnTo>
                    <a:pt x="9" y="17"/>
                  </a:lnTo>
                  <a:lnTo>
                    <a:pt x="14" y="15"/>
                  </a:lnTo>
                  <a:lnTo>
                    <a:pt x="21" y="12"/>
                  </a:lnTo>
                  <a:lnTo>
                    <a:pt x="28" y="9"/>
                  </a:lnTo>
                  <a:lnTo>
                    <a:pt x="35" y="5"/>
                  </a:lnTo>
                  <a:lnTo>
                    <a:pt x="42" y="3"/>
                  </a:lnTo>
                  <a:lnTo>
                    <a:pt x="47" y="1"/>
                  </a:lnTo>
                  <a:lnTo>
                    <a:pt x="51" y="0"/>
                  </a:lnTo>
                  <a:lnTo>
                    <a:pt x="55" y="0"/>
                  </a:lnTo>
                  <a:lnTo>
                    <a:pt x="59" y="0"/>
                  </a:lnTo>
                  <a:lnTo>
                    <a:pt x="63" y="1"/>
                  </a:lnTo>
                  <a:lnTo>
                    <a:pt x="67" y="2"/>
                  </a:lnTo>
                  <a:lnTo>
                    <a:pt x="71" y="3"/>
                  </a:lnTo>
                  <a:lnTo>
                    <a:pt x="76" y="6"/>
                  </a:lnTo>
                  <a:lnTo>
                    <a:pt x="80" y="9"/>
                  </a:lnTo>
                  <a:lnTo>
                    <a:pt x="86" y="12"/>
                  </a:lnTo>
                  <a:lnTo>
                    <a:pt x="114" y="31"/>
                  </a:lnTo>
                  <a:lnTo>
                    <a:pt x="138" y="48"/>
                  </a:lnTo>
                  <a:lnTo>
                    <a:pt x="144" y="52"/>
                  </a:lnTo>
                  <a:lnTo>
                    <a:pt x="149" y="55"/>
                  </a:lnTo>
                  <a:lnTo>
                    <a:pt x="154" y="57"/>
                  </a:lnTo>
                  <a:lnTo>
                    <a:pt x="158" y="59"/>
                  </a:lnTo>
                  <a:lnTo>
                    <a:pt x="162" y="60"/>
                  </a:lnTo>
                  <a:lnTo>
                    <a:pt x="167" y="61"/>
                  </a:lnTo>
                  <a:lnTo>
                    <a:pt x="171" y="61"/>
                  </a:lnTo>
                  <a:lnTo>
                    <a:pt x="176" y="61"/>
                  </a:lnTo>
                  <a:lnTo>
                    <a:pt x="179" y="61"/>
                  </a:lnTo>
                  <a:lnTo>
                    <a:pt x="183" y="59"/>
                  </a:lnTo>
                  <a:lnTo>
                    <a:pt x="187" y="58"/>
                  </a:lnTo>
                  <a:lnTo>
                    <a:pt x="189" y="56"/>
                  </a:lnTo>
                  <a:lnTo>
                    <a:pt x="194"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4" name="Freeform 143"/>
            <p:cNvSpPr>
              <a:spLocks/>
            </p:cNvSpPr>
            <p:nvPr/>
          </p:nvSpPr>
          <p:spPr bwMode="auto">
            <a:xfrm>
              <a:off x="5021" y="1060"/>
              <a:ext cx="196" cy="87"/>
            </a:xfrm>
            <a:custGeom>
              <a:avLst/>
              <a:gdLst>
                <a:gd name="T0" fmla="*/ 192 w 196"/>
                <a:gd name="T1" fmla="*/ 60 h 87"/>
                <a:gd name="T2" fmla="*/ 189 w 196"/>
                <a:gd name="T3" fmla="*/ 65 h 87"/>
                <a:gd name="T4" fmla="*/ 183 w 196"/>
                <a:gd name="T5" fmla="*/ 72 h 87"/>
                <a:gd name="T6" fmla="*/ 177 w 196"/>
                <a:gd name="T7" fmla="*/ 77 h 87"/>
                <a:gd name="T8" fmla="*/ 165 w 196"/>
                <a:gd name="T9" fmla="*/ 82 h 87"/>
                <a:gd name="T10" fmla="*/ 156 w 196"/>
                <a:gd name="T11" fmla="*/ 85 h 87"/>
                <a:gd name="T12" fmla="*/ 147 w 196"/>
                <a:gd name="T13" fmla="*/ 86 h 87"/>
                <a:gd name="T14" fmla="*/ 140 w 196"/>
                <a:gd name="T15" fmla="*/ 84 h 87"/>
                <a:gd name="T16" fmla="*/ 132 w 196"/>
                <a:gd name="T17" fmla="*/ 81 h 87"/>
                <a:gd name="T18" fmla="*/ 121 w 196"/>
                <a:gd name="T19" fmla="*/ 74 h 87"/>
                <a:gd name="T20" fmla="*/ 65 w 196"/>
                <a:gd name="T21" fmla="*/ 34 h 87"/>
                <a:gd name="T22" fmla="*/ 56 w 196"/>
                <a:gd name="T23" fmla="*/ 28 h 87"/>
                <a:gd name="T24" fmla="*/ 47 w 196"/>
                <a:gd name="T25" fmla="*/ 24 h 87"/>
                <a:gd name="T26" fmla="*/ 37 w 196"/>
                <a:gd name="T27" fmla="*/ 21 h 87"/>
                <a:gd name="T28" fmla="*/ 29 w 196"/>
                <a:gd name="T29" fmla="*/ 20 h 87"/>
                <a:gd name="T30" fmla="*/ 21 w 196"/>
                <a:gd name="T31" fmla="*/ 21 h 87"/>
                <a:gd name="T32" fmla="*/ 12 w 196"/>
                <a:gd name="T33" fmla="*/ 24 h 87"/>
                <a:gd name="T34" fmla="*/ 5 w 196"/>
                <a:gd name="T35" fmla="*/ 26 h 87"/>
                <a:gd name="T36" fmla="*/ 0 w 196"/>
                <a:gd name="T37" fmla="*/ 29 h 87"/>
                <a:gd name="T38" fmla="*/ 1 w 196"/>
                <a:gd name="T39" fmla="*/ 25 h 87"/>
                <a:gd name="T40" fmla="*/ 5 w 196"/>
                <a:gd name="T41" fmla="*/ 21 h 87"/>
                <a:gd name="T42" fmla="*/ 9 w 196"/>
                <a:gd name="T43" fmla="*/ 18 h 87"/>
                <a:gd name="T44" fmla="*/ 20 w 196"/>
                <a:gd name="T45" fmla="*/ 13 h 87"/>
                <a:gd name="T46" fmla="*/ 35 w 196"/>
                <a:gd name="T47" fmla="*/ 6 h 87"/>
                <a:gd name="T48" fmla="*/ 47 w 196"/>
                <a:gd name="T49" fmla="*/ 1 h 87"/>
                <a:gd name="T50" fmla="*/ 55 w 196"/>
                <a:gd name="T51" fmla="*/ 0 h 87"/>
                <a:gd name="T52" fmla="*/ 63 w 196"/>
                <a:gd name="T53" fmla="*/ 0 h 87"/>
                <a:gd name="T54" fmla="*/ 71 w 196"/>
                <a:gd name="T55" fmla="*/ 3 h 87"/>
                <a:gd name="T56" fmla="*/ 81 w 196"/>
                <a:gd name="T57" fmla="*/ 9 h 87"/>
                <a:gd name="T58" fmla="*/ 114 w 196"/>
                <a:gd name="T59" fmla="*/ 32 h 87"/>
                <a:gd name="T60" fmla="*/ 145 w 196"/>
                <a:gd name="T61" fmla="*/ 55 h 87"/>
                <a:gd name="T62" fmla="*/ 154 w 196"/>
                <a:gd name="T63" fmla="*/ 60 h 87"/>
                <a:gd name="T64" fmla="*/ 163 w 196"/>
                <a:gd name="T65" fmla="*/ 63 h 87"/>
                <a:gd name="T66" fmla="*/ 172 w 196"/>
                <a:gd name="T67" fmla="*/ 65 h 87"/>
                <a:gd name="T68" fmla="*/ 180 w 196"/>
                <a:gd name="T69" fmla="*/ 63 h 87"/>
                <a:gd name="T70" fmla="*/ 187 w 196"/>
                <a:gd name="T71" fmla="*/ 61 h 87"/>
                <a:gd name="T72" fmla="*/ 195 w 196"/>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7"/>
                <a:gd name="T113" fmla="*/ 196 w 196"/>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7">
                  <a:moveTo>
                    <a:pt x="195" y="57"/>
                  </a:moveTo>
                  <a:lnTo>
                    <a:pt x="192" y="60"/>
                  </a:lnTo>
                  <a:lnTo>
                    <a:pt x="191" y="63"/>
                  </a:lnTo>
                  <a:lnTo>
                    <a:pt x="189" y="65"/>
                  </a:lnTo>
                  <a:lnTo>
                    <a:pt x="186" y="68"/>
                  </a:lnTo>
                  <a:lnTo>
                    <a:pt x="183" y="72"/>
                  </a:lnTo>
                  <a:lnTo>
                    <a:pt x="180" y="74"/>
                  </a:lnTo>
                  <a:lnTo>
                    <a:pt x="177" y="77"/>
                  </a:lnTo>
                  <a:lnTo>
                    <a:pt x="171" y="80"/>
                  </a:lnTo>
                  <a:lnTo>
                    <a:pt x="165" y="82"/>
                  </a:lnTo>
                  <a:lnTo>
                    <a:pt x="161" y="85"/>
                  </a:lnTo>
                  <a:lnTo>
                    <a:pt x="156" y="85"/>
                  </a:lnTo>
                  <a:lnTo>
                    <a:pt x="152" y="85"/>
                  </a:lnTo>
                  <a:lnTo>
                    <a:pt x="147" y="86"/>
                  </a:lnTo>
                  <a:lnTo>
                    <a:pt x="143" y="85"/>
                  </a:lnTo>
                  <a:lnTo>
                    <a:pt x="140" y="84"/>
                  </a:lnTo>
                  <a:lnTo>
                    <a:pt x="136" y="83"/>
                  </a:lnTo>
                  <a:lnTo>
                    <a:pt x="132" y="81"/>
                  </a:lnTo>
                  <a:lnTo>
                    <a:pt x="126" y="78"/>
                  </a:lnTo>
                  <a:lnTo>
                    <a:pt x="121" y="74"/>
                  </a:lnTo>
                  <a:lnTo>
                    <a:pt x="94" y="54"/>
                  </a:lnTo>
                  <a:lnTo>
                    <a:pt x="65" y="34"/>
                  </a:lnTo>
                  <a:lnTo>
                    <a:pt x="60" y="31"/>
                  </a:lnTo>
                  <a:lnTo>
                    <a:pt x="56" y="28"/>
                  </a:lnTo>
                  <a:lnTo>
                    <a:pt x="52" y="25"/>
                  </a:lnTo>
                  <a:lnTo>
                    <a:pt x="47" y="24"/>
                  </a:lnTo>
                  <a:lnTo>
                    <a:pt x="42" y="21"/>
                  </a:lnTo>
                  <a:lnTo>
                    <a:pt x="37" y="21"/>
                  </a:lnTo>
                  <a:lnTo>
                    <a:pt x="33" y="20"/>
                  </a:lnTo>
                  <a:lnTo>
                    <a:pt x="29" y="20"/>
                  </a:lnTo>
                  <a:lnTo>
                    <a:pt x="24" y="20"/>
                  </a:lnTo>
                  <a:lnTo>
                    <a:pt x="21" y="21"/>
                  </a:lnTo>
                  <a:lnTo>
                    <a:pt x="17" y="23"/>
                  </a:lnTo>
                  <a:lnTo>
                    <a:pt x="12" y="24"/>
                  </a:lnTo>
                  <a:lnTo>
                    <a:pt x="9" y="24"/>
                  </a:lnTo>
                  <a:lnTo>
                    <a:pt x="5" y="26"/>
                  </a:lnTo>
                  <a:lnTo>
                    <a:pt x="3" y="28"/>
                  </a:lnTo>
                  <a:lnTo>
                    <a:pt x="0" y="29"/>
                  </a:lnTo>
                  <a:lnTo>
                    <a:pt x="1" y="27"/>
                  </a:lnTo>
                  <a:lnTo>
                    <a:pt x="1" y="25"/>
                  </a:lnTo>
                  <a:lnTo>
                    <a:pt x="3" y="24"/>
                  </a:lnTo>
                  <a:lnTo>
                    <a:pt x="5" y="21"/>
                  </a:lnTo>
                  <a:lnTo>
                    <a:pt x="7" y="20"/>
                  </a:lnTo>
                  <a:lnTo>
                    <a:pt x="9" y="18"/>
                  </a:lnTo>
                  <a:lnTo>
                    <a:pt x="14" y="16"/>
                  </a:lnTo>
                  <a:lnTo>
                    <a:pt x="20" y="13"/>
                  </a:lnTo>
                  <a:lnTo>
                    <a:pt x="29" y="9"/>
                  </a:lnTo>
                  <a:lnTo>
                    <a:pt x="35" y="6"/>
                  </a:lnTo>
                  <a:lnTo>
                    <a:pt x="43" y="3"/>
                  </a:lnTo>
                  <a:lnTo>
                    <a:pt x="47" y="1"/>
                  </a:lnTo>
                  <a:lnTo>
                    <a:pt x="51" y="1"/>
                  </a:lnTo>
                  <a:lnTo>
                    <a:pt x="55" y="0"/>
                  </a:lnTo>
                  <a:lnTo>
                    <a:pt x="59" y="0"/>
                  </a:lnTo>
                  <a:lnTo>
                    <a:pt x="63" y="0"/>
                  </a:lnTo>
                  <a:lnTo>
                    <a:pt x="67" y="2"/>
                  </a:lnTo>
                  <a:lnTo>
                    <a:pt x="71" y="3"/>
                  </a:lnTo>
                  <a:lnTo>
                    <a:pt x="76" y="6"/>
                  </a:lnTo>
                  <a:lnTo>
                    <a:pt x="81" y="9"/>
                  </a:lnTo>
                  <a:lnTo>
                    <a:pt x="87" y="12"/>
                  </a:lnTo>
                  <a:lnTo>
                    <a:pt x="114" y="32"/>
                  </a:lnTo>
                  <a:lnTo>
                    <a:pt x="139" y="50"/>
                  </a:lnTo>
                  <a:lnTo>
                    <a:pt x="145" y="55"/>
                  </a:lnTo>
                  <a:lnTo>
                    <a:pt x="150" y="57"/>
                  </a:lnTo>
                  <a:lnTo>
                    <a:pt x="154" y="60"/>
                  </a:lnTo>
                  <a:lnTo>
                    <a:pt x="159" y="61"/>
                  </a:lnTo>
                  <a:lnTo>
                    <a:pt x="163" y="63"/>
                  </a:lnTo>
                  <a:lnTo>
                    <a:pt x="168" y="64"/>
                  </a:lnTo>
                  <a:lnTo>
                    <a:pt x="172" y="65"/>
                  </a:lnTo>
                  <a:lnTo>
                    <a:pt x="176" y="64"/>
                  </a:lnTo>
                  <a:lnTo>
                    <a:pt x="180" y="63"/>
                  </a:lnTo>
                  <a:lnTo>
                    <a:pt x="185" y="62"/>
                  </a:lnTo>
                  <a:lnTo>
                    <a:pt x="187" y="61"/>
                  </a:lnTo>
                  <a:lnTo>
                    <a:pt x="191" y="59"/>
                  </a:lnTo>
                  <a:lnTo>
                    <a:pt x="195"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5" name="Freeform 144"/>
            <p:cNvSpPr>
              <a:spLocks/>
            </p:cNvSpPr>
            <p:nvPr/>
          </p:nvSpPr>
          <p:spPr bwMode="auto">
            <a:xfrm>
              <a:off x="4874" y="1136"/>
              <a:ext cx="192" cy="82"/>
            </a:xfrm>
            <a:custGeom>
              <a:avLst/>
              <a:gdLst>
                <a:gd name="T0" fmla="*/ 191 w 192"/>
                <a:gd name="T1" fmla="*/ 57 h 82"/>
                <a:gd name="T2" fmla="*/ 188 w 192"/>
                <a:gd name="T3" fmla="*/ 61 h 82"/>
                <a:gd name="T4" fmla="*/ 183 w 192"/>
                <a:gd name="T5" fmla="*/ 67 h 82"/>
                <a:gd name="T6" fmla="*/ 175 w 192"/>
                <a:gd name="T7" fmla="*/ 73 h 82"/>
                <a:gd name="T8" fmla="*/ 163 w 192"/>
                <a:gd name="T9" fmla="*/ 77 h 82"/>
                <a:gd name="T10" fmla="*/ 153 w 192"/>
                <a:gd name="T11" fmla="*/ 80 h 82"/>
                <a:gd name="T12" fmla="*/ 145 w 192"/>
                <a:gd name="T13" fmla="*/ 81 h 82"/>
                <a:gd name="T14" fmla="*/ 138 w 192"/>
                <a:gd name="T15" fmla="*/ 79 h 82"/>
                <a:gd name="T16" fmla="*/ 130 w 192"/>
                <a:gd name="T17" fmla="*/ 76 h 82"/>
                <a:gd name="T18" fmla="*/ 120 w 192"/>
                <a:gd name="T19" fmla="*/ 70 h 82"/>
                <a:gd name="T20" fmla="*/ 65 w 192"/>
                <a:gd name="T21" fmla="*/ 32 h 82"/>
                <a:gd name="T22" fmla="*/ 54 w 192"/>
                <a:gd name="T23" fmla="*/ 26 h 82"/>
                <a:gd name="T24" fmla="*/ 45 w 192"/>
                <a:gd name="T25" fmla="*/ 22 h 82"/>
                <a:gd name="T26" fmla="*/ 36 w 192"/>
                <a:gd name="T27" fmla="*/ 19 h 82"/>
                <a:gd name="T28" fmla="*/ 28 w 192"/>
                <a:gd name="T29" fmla="*/ 19 h 82"/>
                <a:gd name="T30" fmla="*/ 20 w 192"/>
                <a:gd name="T31" fmla="*/ 19 h 82"/>
                <a:gd name="T32" fmla="*/ 11 w 192"/>
                <a:gd name="T33" fmla="*/ 22 h 82"/>
                <a:gd name="T34" fmla="*/ 5 w 192"/>
                <a:gd name="T35" fmla="*/ 24 h 82"/>
                <a:gd name="T36" fmla="*/ 0 w 192"/>
                <a:gd name="T37" fmla="*/ 28 h 82"/>
                <a:gd name="T38" fmla="*/ 2 w 192"/>
                <a:gd name="T39" fmla="*/ 23 h 82"/>
                <a:gd name="T40" fmla="*/ 4 w 192"/>
                <a:gd name="T41" fmla="*/ 20 h 82"/>
                <a:gd name="T42" fmla="*/ 9 w 192"/>
                <a:gd name="T43" fmla="*/ 17 h 82"/>
                <a:gd name="T44" fmla="*/ 19 w 192"/>
                <a:gd name="T45" fmla="*/ 11 h 82"/>
                <a:gd name="T46" fmla="*/ 34 w 192"/>
                <a:gd name="T47" fmla="*/ 5 h 82"/>
                <a:gd name="T48" fmla="*/ 45 w 192"/>
                <a:gd name="T49" fmla="*/ 1 h 82"/>
                <a:gd name="T50" fmla="*/ 54 w 192"/>
                <a:gd name="T51" fmla="*/ 0 h 82"/>
                <a:gd name="T52" fmla="*/ 62 w 192"/>
                <a:gd name="T53" fmla="*/ 0 h 82"/>
                <a:gd name="T54" fmla="*/ 71 w 192"/>
                <a:gd name="T55" fmla="*/ 3 h 82"/>
                <a:gd name="T56" fmla="*/ 80 w 192"/>
                <a:gd name="T57" fmla="*/ 8 h 82"/>
                <a:gd name="T58" fmla="*/ 113 w 192"/>
                <a:gd name="T59" fmla="*/ 31 h 82"/>
                <a:gd name="T60" fmla="*/ 143 w 192"/>
                <a:gd name="T61" fmla="*/ 51 h 82"/>
                <a:gd name="T62" fmla="*/ 152 w 192"/>
                <a:gd name="T63" fmla="*/ 56 h 82"/>
                <a:gd name="T64" fmla="*/ 161 w 192"/>
                <a:gd name="T65" fmla="*/ 59 h 82"/>
                <a:gd name="T66" fmla="*/ 170 w 192"/>
                <a:gd name="T67" fmla="*/ 60 h 82"/>
                <a:gd name="T68" fmla="*/ 178 w 192"/>
                <a:gd name="T69" fmla="*/ 60 h 82"/>
                <a:gd name="T70" fmla="*/ 185 w 192"/>
                <a:gd name="T71" fmla="*/ 57 h 82"/>
                <a:gd name="T72" fmla="*/ 189 w 192"/>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2"/>
                <a:gd name="T113" fmla="*/ 192 w 192"/>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2">
                  <a:moveTo>
                    <a:pt x="189" y="52"/>
                  </a:moveTo>
                  <a:lnTo>
                    <a:pt x="191" y="57"/>
                  </a:lnTo>
                  <a:lnTo>
                    <a:pt x="189" y="59"/>
                  </a:lnTo>
                  <a:lnTo>
                    <a:pt x="188" y="61"/>
                  </a:lnTo>
                  <a:lnTo>
                    <a:pt x="186" y="64"/>
                  </a:lnTo>
                  <a:lnTo>
                    <a:pt x="183" y="67"/>
                  </a:lnTo>
                  <a:lnTo>
                    <a:pt x="177" y="70"/>
                  </a:lnTo>
                  <a:lnTo>
                    <a:pt x="175" y="73"/>
                  </a:lnTo>
                  <a:lnTo>
                    <a:pt x="169" y="75"/>
                  </a:lnTo>
                  <a:lnTo>
                    <a:pt x="163" y="77"/>
                  </a:lnTo>
                  <a:lnTo>
                    <a:pt x="158" y="78"/>
                  </a:lnTo>
                  <a:lnTo>
                    <a:pt x="153" y="80"/>
                  </a:lnTo>
                  <a:lnTo>
                    <a:pt x="150" y="80"/>
                  </a:lnTo>
                  <a:lnTo>
                    <a:pt x="145" y="81"/>
                  </a:lnTo>
                  <a:lnTo>
                    <a:pt x="142" y="79"/>
                  </a:lnTo>
                  <a:lnTo>
                    <a:pt x="138" y="79"/>
                  </a:lnTo>
                  <a:lnTo>
                    <a:pt x="133" y="78"/>
                  </a:lnTo>
                  <a:lnTo>
                    <a:pt x="130" y="76"/>
                  </a:lnTo>
                  <a:lnTo>
                    <a:pt x="125" y="73"/>
                  </a:lnTo>
                  <a:lnTo>
                    <a:pt x="120" y="70"/>
                  </a:lnTo>
                  <a:lnTo>
                    <a:pt x="92" y="51"/>
                  </a:lnTo>
                  <a:lnTo>
                    <a:pt x="65" y="32"/>
                  </a:lnTo>
                  <a:lnTo>
                    <a:pt x="59" y="28"/>
                  </a:lnTo>
                  <a:lnTo>
                    <a:pt x="54" y="26"/>
                  </a:lnTo>
                  <a:lnTo>
                    <a:pt x="50" y="24"/>
                  </a:lnTo>
                  <a:lnTo>
                    <a:pt x="45" y="22"/>
                  </a:lnTo>
                  <a:lnTo>
                    <a:pt x="41" y="20"/>
                  </a:lnTo>
                  <a:lnTo>
                    <a:pt x="36" y="19"/>
                  </a:lnTo>
                  <a:lnTo>
                    <a:pt x="31" y="19"/>
                  </a:lnTo>
                  <a:lnTo>
                    <a:pt x="28" y="19"/>
                  </a:lnTo>
                  <a:lnTo>
                    <a:pt x="24"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1"/>
                  </a:lnTo>
                  <a:lnTo>
                    <a:pt x="136" y="47"/>
                  </a:lnTo>
                  <a:lnTo>
                    <a:pt x="143" y="51"/>
                  </a:lnTo>
                  <a:lnTo>
                    <a:pt x="148" y="54"/>
                  </a:lnTo>
                  <a:lnTo>
                    <a:pt x="152" y="56"/>
                  </a:lnTo>
                  <a:lnTo>
                    <a:pt x="156" y="57"/>
                  </a:lnTo>
                  <a:lnTo>
                    <a:pt x="161" y="59"/>
                  </a:lnTo>
                  <a:lnTo>
                    <a:pt x="165" y="60"/>
                  </a:lnTo>
                  <a:lnTo>
                    <a:pt x="170" y="60"/>
                  </a:lnTo>
                  <a:lnTo>
                    <a:pt x="174" y="60"/>
                  </a:lnTo>
                  <a:lnTo>
                    <a:pt x="178" y="60"/>
                  </a:lnTo>
                  <a:lnTo>
                    <a:pt x="182" y="58"/>
                  </a:lnTo>
                  <a:lnTo>
                    <a:pt x="185" y="57"/>
                  </a:lnTo>
                  <a:lnTo>
                    <a:pt x="188" y="56"/>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3726" name="Freeform 145"/>
            <p:cNvSpPr>
              <a:spLocks/>
            </p:cNvSpPr>
            <p:nvPr/>
          </p:nvSpPr>
          <p:spPr bwMode="auto">
            <a:xfrm>
              <a:off x="4724" y="1210"/>
              <a:ext cx="193" cy="84"/>
            </a:xfrm>
            <a:custGeom>
              <a:avLst/>
              <a:gdLst>
                <a:gd name="T0" fmla="*/ 190 w 193"/>
                <a:gd name="T1" fmla="*/ 58 h 84"/>
                <a:gd name="T2" fmla="*/ 187 w 193"/>
                <a:gd name="T3" fmla="*/ 63 h 84"/>
                <a:gd name="T4" fmla="*/ 181 w 193"/>
                <a:gd name="T5" fmla="*/ 70 h 84"/>
                <a:gd name="T6" fmla="*/ 174 w 193"/>
                <a:gd name="T7" fmla="*/ 75 h 84"/>
                <a:gd name="T8" fmla="*/ 162 w 193"/>
                <a:gd name="T9" fmla="*/ 80 h 84"/>
                <a:gd name="T10" fmla="*/ 154 w 193"/>
                <a:gd name="T11" fmla="*/ 82 h 84"/>
                <a:gd name="T12" fmla="*/ 145 w 193"/>
                <a:gd name="T13" fmla="*/ 83 h 84"/>
                <a:gd name="T14" fmla="*/ 137 w 193"/>
                <a:gd name="T15" fmla="*/ 81 h 84"/>
                <a:gd name="T16" fmla="*/ 129 w 193"/>
                <a:gd name="T17" fmla="*/ 78 h 84"/>
                <a:gd name="T18" fmla="*/ 119 w 193"/>
                <a:gd name="T19" fmla="*/ 72 h 84"/>
                <a:gd name="T20" fmla="*/ 65 w 193"/>
                <a:gd name="T21" fmla="*/ 33 h 84"/>
                <a:gd name="T22" fmla="*/ 55 w 193"/>
                <a:gd name="T23" fmla="*/ 27 h 84"/>
                <a:gd name="T24" fmla="*/ 46 w 193"/>
                <a:gd name="T25" fmla="*/ 23 h 84"/>
                <a:gd name="T26" fmla="*/ 36 w 193"/>
                <a:gd name="T27" fmla="*/ 20 h 84"/>
                <a:gd name="T28" fmla="*/ 28 w 193"/>
                <a:gd name="T29" fmla="*/ 20 h 84"/>
                <a:gd name="T30" fmla="*/ 21 w 193"/>
                <a:gd name="T31" fmla="*/ 20 h 84"/>
                <a:gd name="T32" fmla="*/ 11 w 193"/>
                <a:gd name="T33" fmla="*/ 23 h 84"/>
                <a:gd name="T34" fmla="*/ 5 w 193"/>
                <a:gd name="T35" fmla="*/ 26 h 84"/>
                <a:gd name="T36" fmla="*/ 0 w 193"/>
                <a:gd name="T37" fmla="*/ 29 h 84"/>
                <a:gd name="T38" fmla="*/ 1 w 193"/>
                <a:gd name="T39" fmla="*/ 25 h 84"/>
                <a:gd name="T40" fmla="*/ 5 w 193"/>
                <a:gd name="T41" fmla="*/ 21 h 84"/>
                <a:gd name="T42" fmla="*/ 9 w 193"/>
                <a:gd name="T43" fmla="*/ 18 h 84"/>
                <a:gd name="T44" fmla="*/ 20 w 193"/>
                <a:gd name="T45" fmla="*/ 12 h 84"/>
                <a:gd name="T46" fmla="*/ 34 w 193"/>
                <a:gd name="T47" fmla="*/ 6 h 84"/>
                <a:gd name="T48" fmla="*/ 46 w 193"/>
                <a:gd name="T49" fmla="*/ 1 h 84"/>
                <a:gd name="T50" fmla="*/ 54 w 193"/>
                <a:gd name="T51" fmla="*/ 0 h 84"/>
                <a:gd name="T52" fmla="*/ 62 w 193"/>
                <a:gd name="T53" fmla="*/ 1 h 84"/>
                <a:gd name="T54" fmla="*/ 70 w 193"/>
                <a:gd name="T55" fmla="*/ 3 h 84"/>
                <a:gd name="T56" fmla="*/ 79 w 193"/>
                <a:gd name="T57" fmla="*/ 9 h 84"/>
                <a:gd name="T58" fmla="*/ 113 w 193"/>
                <a:gd name="T59" fmla="*/ 31 h 84"/>
                <a:gd name="T60" fmla="*/ 143 w 193"/>
                <a:gd name="T61" fmla="*/ 53 h 84"/>
                <a:gd name="T62" fmla="*/ 152 w 193"/>
                <a:gd name="T63" fmla="*/ 58 h 84"/>
                <a:gd name="T64" fmla="*/ 161 w 193"/>
                <a:gd name="T65" fmla="*/ 61 h 84"/>
                <a:gd name="T66" fmla="*/ 170 w 193"/>
                <a:gd name="T67" fmla="*/ 62 h 84"/>
                <a:gd name="T68" fmla="*/ 178 w 193"/>
                <a:gd name="T69" fmla="*/ 62 h 84"/>
                <a:gd name="T70" fmla="*/ 185 w 193"/>
                <a:gd name="T71" fmla="*/ 59 h 84"/>
                <a:gd name="T72" fmla="*/ 192 w 193"/>
                <a:gd name="T73" fmla="*/ 55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4"/>
                <a:gd name="T113" fmla="*/ 193 w 193"/>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4">
                  <a:moveTo>
                    <a:pt x="192" y="55"/>
                  </a:moveTo>
                  <a:lnTo>
                    <a:pt x="190" y="58"/>
                  </a:lnTo>
                  <a:lnTo>
                    <a:pt x="189" y="61"/>
                  </a:lnTo>
                  <a:lnTo>
                    <a:pt x="187" y="63"/>
                  </a:lnTo>
                  <a:lnTo>
                    <a:pt x="184" y="66"/>
                  </a:lnTo>
                  <a:lnTo>
                    <a:pt x="181" y="70"/>
                  </a:lnTo>
                  <a:lnTo>
                    <a:pt x="177" y="72"/>
                  </a:lnTo>
                  <a:lnTo>
                    <a:pt x="174" y="75"/>
                  </a:lnTo>
                  <a:lnTo>
                    <a:pt x="168" y="77"/>
                  </a:lnTo>
                  <a:lnTo>
                    <a:pt x="162" y="80"/>
                  </a:lnTo>
                  <a:lnTo>
                    <a:pt x="158" y="81"/>
                  </a:lnTo>
                  <a:lnTo>
                    <a:pt x="154" y="82"/>
                  </a:lnTo>
                  <a:lnTo>
                    <a:pt x="150" y="82"/>
                  </a:lnTo>
                  <a:lnTo>
                    <a:pt x="145" y="83"/>
                  </a:lnTo>
                  <a:lnTo>
                    <a:pt x="142" y="82"/>
                  </a:lnTo>
                  <a:lnTo>
                    <a:pt x="137" y="81"/>
                  </a:lnTo>
                  <a:lnTo>
                    <a:pt x="134" y="80"/>
                  </a:lnTo>
                  <a:lnTo>
                    <a:pt x="129" y="78"/>
                  </a:lnTo>
                  <a:lnTo>
                    <a:pt x="124" y="76"/>
                  </a:lnTo>
                  <a:lnTo>
                    <a:pt x="119" y="72"/>
                  </a:lnTo>
                  <a:lnTo>
                    <a:pt x="92" y="53"/>
                  </a:lnTo>
                  <a:lnTo>
                    <a:pt x="65" y="33"/>
                  </a:lnTo>
                  <a:lnTo>
                    <a:pt x="59" y="30"/>
                  </a:lnTo>
                  <a:lnTo>
                    <a:pt x="55" y="27"/>
                  </a:lnTo>
                  <a:lnTo>
                    <a:pt x="50" y="25"/>
                  </a:lnTo>
                  <a:lnTo>
                    <a:pt x="46" y="23"/>
                  </a:lnTo>
                  <a:lnTo>
                    <a:pt x="40" y="21"/>
                  </a:lnTo>
                  <a:lnTo>
                    <a:pt x="36" y="20"/>
                  </a:lnTo>
                  <a:lnTo>
                    <a:pt x="32" y="19"/>
                  </a:lnTo>
                  <a:lnTo>
                    <a:pt x="28" y="20"/>
                  </a:lnTo>
                  <a:lnTo>
                    <a:pt x="24" y="20"/>
                  </a:lnTo>
                  <a:lnTo>
                    <a:pt x="21" y="20"/>
                  </a:lnTo>
                  <a:lnTo>
                    <a:pt x="16" y="22"/>
                  </a:lnTo>
                  <a:lnTo>
                    <a:pt x="11" y="23"/>
                  </a:lnTo>
                  <a:lnTo>
                    <a:pt x="8" y="24"/>
                  </a:lnTo>
                  <a:lnTo>
                    <a:pt x="5" y="26"/>
                  </a:lnTo>
                  <a:lnTo>
                    <a:pt x="2" y="27"/>
                  </a:lnTo>
                  <a:lnTo>
                    <a:pt x="0" y="29"/>
                  </a:lnTo>
                  <a:lnTo>
                    <a:pt x="0" y="27"/>
                  </a:lnTo>
                  <a:lnTo>
                    <a:pt x="1" y="25"/>
                  </a:lnTo>
                  <a:lnTo>
                    <a:pt x="3" y="23"/>
                  </a:lnTo>
                  <a:lnTo>
                    <a:pt x="5" y="21"/>
                  </a:lnTo>
                  <a:lnTo>
                    <a:pt x="6" y="19"/>
                  </a:lnTo>
                  <a:lnTo>
                    <a:pt x="9" y="18"/>
                  </a:lnTo>
                  <a:lnTo>
                    <a:pt x="14" y="15"/>
                  </a:lnTo>
                  <a:lnTo>
                    <a:pt x="20" y="12"/>
                  </a:lnTo>
                  <a:lnTo>
                    <a:pt x="28" y="9"/>
                  </a:lnTo>
                  <a:lnTo>
                    <a:pt x="34" y="6"/>
                  </a:lnTo>
                  <a:lnTo>
                    <a:pt x="41" y="3"/>
                  </a:lnTo>
                  <a:lnTo>
                    <a:pt x="46" y="1"/>
                  </a:lnTo>
                  <a:lnTo>
                    <a:pt x="50" y="0"/>
                  </a:lnTo>
                  <a:lnTo>
                    <a:pt x="54" y="0"/>
                  </a:lnTo>
                  <a:lnTo>
                    <a:pt x="59" y="0"/>
                  </a:lnTo>
                  <a:lnTo>
                    <a:pt x="62" y="1"/>
                  </a:lnTo>
                  <a:lnTo>
                    <a:pt x="66" y="2"/>
                  </a:lnTo>
                  <a:lnTo>
                    <a:pt x="70" y="3"/>
                  </a:lnTo>
                  <a:lnTo>
                    <a:pt x="75" y="6"/>
                  </a:lnTo>
                  <a:lnTo>
                    <a:pt x="79" y="9"/>
                  </a:lnTo>
                  <a:lnTo>
                    <a:pt x="85" y="12"/>
                  </a:lnTo>
                  <a:lnTo>
                    <a:pt x="113" y="31"/>
                  </a:lnTo>
                  <a:lnTo>
                    <a:pt x="136" y="49"/>
                  </a:lnTo>
                  <a:lnTo>
                    <a:pt x="143" y="53"/>
                  </a:lnTo>
                  <a:lnTo>
                    <a:pt x="148" y="56"/>
                  </a:lnTo>
                  <a:lnTo>
                    <a:pt x="152" y="58"/>
                  </a:lnTo>
                  <a:lnTo>
                    <a:pt x="156" y="59"/>
                  </a:lnTo>
                  <a:lnTo>
                    <a:pt x="161" y="61"/>
                  </a:lnTo>
                  <a:lnTo>
                    <a:pt x="166" y="62"/>
                  </a:lnTo>
                  <a:lnTo>
                    <a:pt x="170" y="62"/>
                  </a:lnTo>
                  <a:lnTo>
                    <a:pt x="174" y="62"/>
                  </a:lnTo>
                  <a:lnTo>
                    <a:pt x="178" y="62"/>
                  </a:lnTo>
                  <a:lnTo>
                    <a:pt x="182" y="60"/>
                  </a:lnTo>
                  <a:lnTo>
                    <a:pt x="185" y="59"/>
                  </a:lnTo>
                  <a:lnTo>
                    <a:pt x="188" y="57"/>
                  </a:lnTo>
                  <a:lnTo>
                    <a:pt x="192"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28" name="Group 4"/>
          <p:cNvGrpSpPr>
            <a:grpSpLocks/>
          </p:cNvGrpSpPr>
          <p:nvPr/>
        </p:nvGrpSpPr>
        <p:grpSpPr bwMode="auto">
          <a:xfrm>
            <a:off x="6153064" y="731953"/>
            <a:ext cx="682625" cy="690563"/>
            <a:chOff x="5138" y="768"/>
            <a:chExt cx="430" cy="435"/>
          </a:xfrm>
        </p:grpSpPr>
        <p:sp>
          <p:nvSpPr>
            <p:cNvPr id="129" name="Freeform 5"/>
            <p:cNvSpPr>
              <a:spLocks/>
            </p:cNvSpPr>
            <p:nvPr/>
          </p:nvSpPr>
          <p:spPr bwMode="auto">
            <a:xfrm>
              <a:off x="5250" y="926"/>
              <a:ext cx="164" cy="168"/>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0" name="Freeform 6"/>
            <p:cNvSpPr>
              <a:spLocks/>
            </p:cNvSpPr>
            <p:nvPr/>
          </p:nvSpPr>
          <p:spPr bwMode="auto">
            <a:xfrm>
              <a:off x="5332" y="961"/>
              <a:ext cx="236" cy="242"/>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1" name="Freeform 7"/>
            <p:cNvSpPr>
              <a:spLocks/>
            </p:cNvSpPr>
            <p:nvPr/>
          </p:nvSpPr>
          <p:spPr bwMode="auto">
            <a:xfrm>
              <a:off x="5138" y="768"/>
              <a:ext cx="236" cy="242"/>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2" name="Freeform 8"/>
            <p:cNvSpPr>
              <a:spLocks/>
            </p:cNvSpPr>
            <p:nvPr/>
          </p:nvSpPr>
          <p:spPr bwMode="auto">
            <a:xfrm>
              <a:off x="5316" y="902"/>
              <a:ext cx="89" cy="48"/>
            </a:xfrm>
            <a:custGeom>
              <a:avLst/>
              <a:gdLst>
                <a:gd name="T0" fmla="*/ 88 w 89"/>
                <a:gd name="T1" fmla="*/ 47 h 48"/>
                <a:gd name="T2" fmla="*/ 37 w 89"/>
                <a:gd name="T3" fmla="*/ 1 h 48"/>
                <a:gd name="T4" fmla="*/ 37 w 89"/>
                <a:gd name="T5" fmla="*/ 1 h 48"/>
                <a:gd name="T6" fmla="*/ 32 w 89"/>
                <a:gd name="T7" fmla="*/ 5 h 48"/>
                <a:gd name="T8" fmla="*/ 32 w 89"/>
                <a:gd name="T9" fmla="*/ 5 h 48"/>
                <a:gd name="T10" fmla="*/ 32 w 89"/>
                <a:gd name="T11" fmla="*/ 5 h 48"/>
                <a:gd name="T12" fmla="*/ 27 w 89"/>
                <a:gd name="T13" fmla="*/ 6 h 48"/>
                <a:gd name="T14" fmla="*/ 27 w 89"/>
                <a:gd name="T15" fmla="*/ 6 h 48"/>
                <a:gd name="T16" fmla="*/ 25 w 89"/>
                <a:gd name="T17" fmla="*/ 7 h 48"/>
                <a:gd name="T18" fmla="*/ 23 w 89"/>
                <a:gd name="T19" fmla="*/ 9 h 48"/>
                <a:gd name="T20" fmla="*/ 23 w 89"/>
                <a:gd name="T21" fmla="*/ 9 h 48"/>
                <a:gd name="T22" fmla="*/ 29 w 89"/>
                <a:gd name="T23" fmla="*/ 0 h 48"/>
                <a:gd name="T24" fmla="*/ 23 w 89"/>
                <a:gd name="T25" fmla="*/ 5 h 48"/>
                <a:gd name="T26" fmla="*/ 23 w 89"/>
                <a:gd name="T27" fmla="*/ 5 h 48"/>
                <a:gd name="T28" fmla="*/ 21 w 89"/>
                <a:gd name="T29" fmla="*/ 6 h 48"/>
                <a:gd name="T30" fmla="*/ 19 w 89"/>
                <a:gd name="T31" fmla="*/ 8 h 48"/>
                <a:gd name="T32" fmla="*/ 17 w 89"/>
                <a:gd name="T33" fmla="*/ 6 h 48"/>
                <a:gd name="T34" fmla="*/ 16 w 89"/>
                <a:gd name="T35" fmla="*/ 8 h 48"/>
                <a:gd name="T36" fmla="*/ 16 w 89"/>
                <a:gd name="T37" fmla="*/ 8 h 48"/>
                <a:gd name="T38" fmla="*/ 16 w 89"/>
                <a:gd name="T39" fmla="*/ 8 h 48"/>
                <a:gd name="T40" fmla="*/ 11 w 89"/>
                <a:gd name="T41" fmla="*/ 11 h 48"/>
                <a:gd name="T42" fmla="*/ 9 w 89"/>
                <a:gd name="T43" fmla="*/ 9 h 48"/>
                <a:gd name="T44" fmla="*/ 8 w 89"/>
                <a:gd name="T45" fmla="*/ 10 h 48"/>
                <a:gd name="T46" fmla="*/ 4 w 89"/>
                <a:gd name="T47" fmla="*/ 13 h 48"/>
                <a:gd name="T48" fmla="*/ 4 w 89"/>
                <a:gd name="T49" fmla="*/ 13 h 48"/>
                <a:gd name="T50" fmla="*/ 8 w 89"/>
                <a:gd name="T51" fmla="*/ 10 h 48"/>
                <a:gd name="T52" fmla="*/ 2 w 89"/>
                <a:gd name="T53" fmla="*/ 15 h 48"/>
                <a:gd name="T54" fmla="*/ 2 w 89"/>
                <a:gd name="T55" fmla="*/ 15 h 48"/>
                <a:gd name="T56" fmla="*/ 0 w 89"/>
                <a:gd name="T57" fmla="*/ 13 h 48"/>
                <a:gd name="T58" fmla="*/ 0 w 89"/>
                <a:gd name="T59" fmla="*/ 13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9"/>
                <a:gd name="T91" fmla="*/ 0 h 48"/>
                <a:gd name="T92" fmla="*/ 89 w 89"/>
                <a:gd name="T93" fmla="*/ 48 h 4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9" h="48">
                  <a:moveTo>
                    <a:pt x="88" y="47"/>
                  </a:moveTo>
                  <a:lnTo>
                    <a:pt x="37" y="1"/>
                  </a:lnTo>
                  <a:lnTo>
                    <a:pt x="32" y="5"/>
                  </a:lnTo>
                  <a:lnTo>
                    <a:pt x="27" y="6"/>
                  </a:lnTo>
                  <a:lnTo>
                    <a:pt x="25" y="7"/>
                  </a:lnTo>
                  <a:lnTo>
                    <a:pt x="23" y="9"/>
                  </a:lnTo>
                  <a:lnTo>
                    <a:pt x="29" y="0"/>
                  </a:lnTo>
                  <a:lnTo>
                    <a:pt x="23" y="5"/>
                  </a:lnTo>
                  <a:lnTo>
                    <a:pt x="21" y="6"/>
                  </a:lnTo>
                  <a:lnTo>
                    <a:pt x="19" y="8"/>
                  </a:lnTo>
                  <a:lnTo>
                    <a:pt x="17" y="6"/>
                  </a:lnTo>
                  <a:lnTo>
                    <a:pt x="16" y="8"/>
                  </a:lnTo>
                  <a:lnTo>
                    <a:pt x="11" y="11"/>
                  </a:lnTo>
                  <a:lnTo>
                    <a:pt x="9" y="9"/>
                  </a:lnTo>
                  <a:lnTo>
                    <a:pt x="8" y="10"/>
                  </a:lnTo>
                  <a:lnTo>
                    <a:pt x="4" y="13"/>
                  </a:lnTo>
                  <a:lnTo>
                    <a:pt x="8" y="10"/>
                  </a:lnTo>
                  <a:lnTo>
                    <a:pt x="2" y="15"/>
                  </a:lnTo>
                  <a:lnTo>
                    <a:pt x="0" y="13"/>
                  </a:lnTo>
                </a:path>
              </a:pathLst>
            </a:custGeom>
            <a:noFill/>
            <a:ln w="12700" cap="rnd">
              <a:solidFill>
                <a:srgbClr val="FFFFFF"/>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3" name="Freeform 9"/>
            <p:cNvSpPr>
              <a:spLocks/>
            </p:cNvSpPr>
            <p:nvPr/>
          </p:nvSpPr>
          <p:spPr bwMode="auto">
            <a:xfrm>
              <a:off x="5286" y="985"/>
              <a:ext cx="69" cy="32"/>
            </a:xfrm>
            <a:custGeom>
              <a:avLst/>
              <a:gdLst>
                <a:gd name="T0" fmla="*/ 68 w 69"/>
                <a:gd name="T1" fmla="*/ 28 h 32"/>
                <a:gd name="T2" fmla="*/ 68 w 69"/>
                <a:gd name="T3" fmla="*/ 24 h 32"/>
                <a:gd name="T4" fmla="*/ 66 w 69"/>
                <a:gd name="T5" fmla="*/ 26 h 32"/>
                <a:gd name="T6" fmla="*/ 68 w 69"/>
                <a:gd name="T7" fmla="*/ 24 h 32"/>
                <a:gd name="T8" fmla="*/ 66 w 69"/>
                <a:gd name="T9" fmla="*/ 22 h 32"/>
                <a:gd name="T10" fmla="*/ 64 w 69"/>
                <a:gd name="T11" fmla="*/ 20 h 32"/>
                <a:gd name="T12" fmla="*/ 66 w 69"/>
                <a:gd name="T13" fmla="*/ 19 h 32"/>
                <a:gd name="T14" fmla="*/ 66 w 69"/>
                <a:gd name="T15" fmla="*/ 19 h 32"/>
                <a:gd name="T16" fmla="*/ 66 w 69"/>
                <a:gd name="T17" fmla="*/ 19 h 32"/>
                <a:gd name="T18" fmla="*/ 64 w 69"/>
                <a:gd name="T19" fmla="*/ 16 h 32"/>
                <a:gd name="T20" fmla="*/ 64 w 69"/>
                <a:gd name="T21" fmla="*/ 16 h 32"/>
                <a:gd name="T22" fmla="*/ 62 w 69"/>
                <a:gd name="T23" fmla="*/ 15 h 32"/>
                <a:gd name="T24" fmla="*/ 60 w 69"/>
                <a:gd name="T25" fmla="*/ 12 h 32"/>
                <a:gd name="T26" fmla="*/ 60 w 69"/>
                <a:gd name="T27" fmla="*/ 12 h 32"/>
                <a:gd name="T28" fmla="*/ 58 w 69"/>
                <a:gd name="T29" fmla="*/ 10 h 32"/>
                <a:gd name="T30" fmla="*/ 58 w 69"/>
                <a:gd name="T31" fmla="*/ 10 h 32"/>
                <a:gd name="T32" fmla="*/ 56 w 69"/>
                <a:gd name="T33" fmla="*/ 9 h 32"/>
                <a:gd name="T34" fmla="*/ 53 w 69"/>
                <a:gd name="T35" fmla="*/ 4 h 32"/>
                <a:gd name="T36" fmla="*/ 51 w 69"/>
                <a:gd name="T37" fmla="*/ 3 h 32"/>
                <a:gd name="T38" fmla="*/ 45 w 69"/>
                <a:gd name="T39" fmla="*/ 4 h 32"/>
                <a:gd name="T40" fmla="*/ 43 w 69"/>
                <a:gd name="T41" fmla="*/ 2 h 32"/>
                <a:gd name="T42" fmla="*/ 41 w 69"/>
                <a:gd name="T43" fmla="*/ 0 h 32"/>
                <a:gd name="T44" fmla="*/ 37 w 69"/>
                <a:gd name="T45" fmla="*/ 3 h 32"/>
                <a:gd name="T46" fmla="*/ 36 w 69"/>
                <a:gd name="T47" fmla="*/ 1 h 32"/>
                <a:gd name="T48" fmla="*/ 32 w 69"/>
                <a:gd name="T49" fmla="*/ 1 h 32"/>
                <a:gd name="T50" fmla="*/ 26 w 69"/>
                <a:gd name="T51" fmla="*/ 1 h 32"/>
                <a:gd name="T52" fmla="*/ 24 w 69"/>
                <a:gd name="T53" fmla="*/ 3 h 32"/>
                <a:gd name="T54" fmla="*/ 22 w 69"/>
                <a:gd name="T55" fmla="*/ 4 h 32"/>
                <a:gd name="T56" fmla="*/ 18 w 69"/>
                <a:gd name="T57" fmla="*/ 4 h 32"/>
                <a:gd name="T58" fmla="*/ 14 w 69"/>
                <a:gd name="T59" fmla="*/ 7 h 32"/>
                <a:gd name="T60" fmla="*/ 13 w 69"/>
                <a:gd name="T61" fmla="*/ 9 h 32"/>
                <a:gd name="T62" fmla="*/ 11 w 69"/>
                <a:gd name="T63" fmla="*/ 11 h 32"/>
                <a:gd name="T64" fmla="*/ 9 w 69"/>
                <a:gd name="T65" fmla="*/ 12 h 32"/>
                <a:gd name="T66" fmla="*/ 7 w 69"/>
                <a:gd name="T67" fmla="*/ 14 h 32"/>
                <a:gd name="T68" fmla="*/ 7 w 69"/>
                <a:gd name="T69" fmla="*/ 14 h 32"/>
                <a:gd name="T70" fmla="*/ 5 w 69"/>
                <a:gd name="T71" fmla="*/ 16 h 32"/>
                <a:gd name="T72" fmla="*/ 4 w 69"/>
                <a:gd name="T73" fmla="*/ 17 h 32"/>
                <a:gd name="T74" fmla="*/ 5 w 69"/>
                <a:gd name="T75" fmla="*/ 19 h 32"/>
                <a:gd name="T76" fmla="*/ 3 w 69"/>
                <a:gd name="T77" fmla="*/ 21 h 32"/>
                <a:gd name="T78" fmla="*/ 3 w 69"/>
                <a:gd name="T79" fmla="*/ 21 h 32"/>
                <a:gd name="T80" fmla="*/ 3 w 69"/>
                <a:gd name="T81" fmla="*/ 21 h 32"/>
                <a:gd name="T82" fmla="*/ 3 w 69"/>
                <a:gd name="T83" fmla="*/ 25 h 32"/>
                <a:gd name="T84" fmla="*/ 2 w 69"/>
                <a:gd name="T85" fmla="*/ 26 h 32"/>
                <a:gd name="T86" fmla="*/ 2 w 69"/>
                <a:gd name="T87" fmla="*/ 26 h 32"/>
                <a:gd name="T88" fmla="*/ 2 w 69"/>
                <a:gd name="T89" fmla="*/ 29 h 32"/>
                <a:gd name="T90" fmla="*/ 2 w 69"/>
                <a:gd name="T91" fmla="*/ 29 h 32"/>
                <a:gd name="T92" fmla="*/ 2 w 69"/>
                <a:gd name="T93" fmla="*/ 29 h 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9"/>
                <a:gd name="T142" fmla="*/ 0 h 32"/>
                <a:gd name="T143" fmla="*/ 69 w 69"/>
                <a:gd name="T144" fmla="*/ 32 h 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9" h="32">
                  <a:moveTo>
                    <a:pt x="68" y="28"/>
                  </a:moveTo>
                  <a:lnTo>
                    <a:pt x="68" y="28"/>
                  </a:lnTo>
                  <a:lnTo>
                    <a:pt x="68" y="24"/>
                  </a:lnTo>
                  <a:lnTo>
                    <a:pt x="66" y="26"/>
                  </a:lnTo>
                  <a:lnTo>
                    <a:pt x="68" y="24"/>
                  </a:lnTo>
                  <a:lnTo>
                    <a:pt x="66" y="22"/>
                  </a:lnTo>
                  <a:lnTo>
                    <a:pt x="64" y="20"/>
                  </a:lnTo>
                  <a:lnTo>
                    <a:pt x="66" y="19"/>
                  </a:lnTo>
                  <a:lnTo>
                    <a:pt x="64" y="16"/>
                  </a:lnTo>
                  <a:lnTo>
                    <a:pt x="62" y="15"/>
                  </a:lnTo>
                  <a:lnTo>
                    <a:pt x="64" y="16"/>
                  </a:lnTo>
                  <a:lnTo>
                    <a:pt x="62" y="15"/>
                  </a:lnTo>
                  <a:lnTo>
                    <a:pt x="60" y="12"/>
                  </a:lnTo>
                  <a:lnTo>
                    <a:pt x="58" y="10"/>
                  </a:lnTo>
                  <a:lnTo>
                    <a:pt x="56" y="9"/>
                  </a:lnTo>
                  <a:lnTo>
                    <a:pt x="55" y="7"/>
                  </a:lnTo>
                  <a:lnTo>
                    <a:pt x="53" y="4"/>
                  </a:lnTo>
                  <a:lnTo>
                    <a:pt x="51" y="3"/>
                  </a:lnTo>
                  <a:lnTo>
                    <a:pt x="47" y="2"/>
                  </a:lnTo>
                  <a:lnTo>
                    <a:pt x="45" y="4"/>
                  </a:lnTo>
                  <a:lnTo>
                    <a:pt x="47" y="2"/>
                  </a:lnTo>
                  <a:lnTo>
                    <a:pt x="43" y="2"/>
                  </a:lnTo>
                  <a:lnTo>
                    <a:pt x="45" y="0"/>
                  </a:lnTo>
                  <a:lnTo>
                    <a:pt x="41" y="0"/>
                  </a:lnTo>
                  <a:lnTo>
                    <a:pt x="40" y="1"/>
                  </a:lnTo>
                  <a:lnTo>
                    <a:pt x="37" y="3"/>
                  </a:lnTo>
                  <a:lnTo>
                    <a:pt x="36" y="1"/>
                  </a:lnTo>
                  <a:lnTo>
                    <a:pt x="32" y="1"/>
                  </a:lnTo>
                  <a:lnTo>
                    <a:pt x="30" y="2"/>
                  </a:lnTo>
                  <a:lnTo>
                    <a:pt x="26" y="1"/>
                  </a:lnTo>
                  <a:lnTo>
                    <a:pt x="24" y="3"/>
                  </a:lnTo>
                  <a:lnTo>
                    <a:pt x="22" y="4"/>
                  </a:lnTo>
                  <a:lnTo>
                    <a:pt x="20" y="3"/>
                  </a:lnTo>
                  <a:lnTo>
                    <a:pt x="18" y="4"/>
                  </a:lnTo>
                  <a:lnTo>
                    <a:pt x="15" y="3"/>
                  </a:lnTo>
                  <a:lnTo>
                    <a:pt x="14" y="7"/>
                  </a:lnTo>
                  <a:lnTo>
                    <a:pt x="13" y="9"/>
                  </a:lnTo>
                  <a:lnTo>
                    <a:pt x="11" y="11"/>
                  </a:lnTo>
                  <a:lnTo>
                    <a:pt x="9" y="12"/>
                  </a:lnTo>
                  <a:lnTo>
                    <a:pt x="7" y="14"/>
                  </a:lnTo>
                  <a:lnTo>
                    <a:pt x="5" y="16"/>
                  </a:lnTo>
                  <a:lnTo>
                    <a:pt x="8" y="18"/>
                  </a:lnTo>
                  <a:lnTo>
                    <a:pt x="4" y="17"/>
                  </a:lnTo>
                  <a:lnTo>
                    <a:pt x="5" y="19"/>
                  </a:lnTo>
                  <a:lnTo>
                    <a:pt x="3" y="21"/>
                  </a:lnTo>
                  <a:lnTo>
                    <a:pt x="3" y="25"/>
                  </a:lnTo>
                  <a:lnTo>
                    <a:pt x="2" y="26"/>
                  </a:lnTo>
                  <a:lnTo>
                    <a:pt x="0" y="28"/>
                  </a:lnTo>
                  <a:lnTo>
                    <a:pt x="2" y="29"/>
                  </a:lnTo>
                  <a:lnTo>
                    <a:pt x="0" y="31"/>
                  </a:lnTo>
                  <a:lnTo>
                    <a:pt x="2" y="29"/>
                  </a:lnTo>
                </a:path>
              </a:pathLst>
            </a:custGeom>
            <a:noFill/>
            <a:ln w="12700" cap="rnd">
              <a:solidFill>
                <a:schemeClr val="accent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4" name="Line 10"/>
            <p:cNvSpPr>
              <a:spLocks noChangeShapeType="1"/>
            </p:cNvSpPr>
            <p:nvPr/>
          </p:nvSpPr>
          <p:spPr bwMode="auto">
            <a:xfrm flipH="1">
              <a:off x="5322" y="973"/>
              <a:ext cx="30" cy="16"/>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5" name="Line 11"/>
            <p:cNvSpPr>
              <a:spLocks noChangeShapeType="1"/>
            </p:cNvSpPr>
            <p:nvPr/>
          </p:nvSpPr>
          <p:spPr bwMode="auto">
            <a:xfrm flipV="1">
              <a:off x="5319" y="1019"/>
              <a:ext cx="8" cy="3"/>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36" name="Group 18"/>
          <p:cNvGrpSpPr>
            <a:grpSpLocks/>
          </p:cNvGrpSpPr>
          <p:nvPr/>
        </p:nvGrpSpPr>
        <p:grpSpPr bwMode="auto">
          <a:xfrm rot="188043">
            <a:off x="1878798" y="1252263"/>
            <a:ext cx="4660900" cy="3194050"/>
            <a:chOff x="1430" y="1060"/>
            <a:chExt cx="3787" cy="1857"/>
          </a:xfrm>
        </p:grpSpPr>
        <p:sp>
          <p:nvSpPr>
            <p:cNvPr id="137" name="Freeform 19"/>
            <p:cNvSpPr>
              <a:spLocks/>
            </p:cNvSpPr>
            <p:nvPr/>
          </p:nvSpPr>
          <p:spPr bwMode="auto">
            <a:xfrm>
              <a:off x="1732" y="2696"/>
              <a:ext cx="51" cy="123"/>
            </a:xfrm>
            <a:custGeom>
              <a:avLst/>
              <a:gdLst>
                <a:gd name="T0" fmla="*/ 37 w 51"/>
                <a:gd name="T1" fmla="*/ 45 h 123"/>
                <a:gd name="T2" fmla="*/ 35 w 51"/>
                <a:gd name="T3" fmla="*/ 37 h 123"/>
                <a:gd name="T4" fmla="*/ 34 w 51"/>
                <a:gd name="T5" fmla="*/ 29 h 123"/>
                <a:gd name="T6" fmla="*/ 36 w 51"/>
                <a:gd name="T7" fmla="*/ 22 h 123"/>
                <a:gd name="T8" fmla="*/ 36 w 51"/>
                <a:gd name="T9" fmla="*/ 17 h 123"/>
                <a:gd name="T10" fmla="*/ 38 w 51"/>
                <a:gd name="T11" fmla="*/ 13 h 123"/>
                <a:gd name="T12" fmla="*/ 42 w 51"/>
                <a:gd name="T13" fmla="*/ 9 h 123"/>
                <a:gd name="T14" fmla="*/ 45 w 51"/>
                <a:gd name="T15" fmla="*/ 6 h 123"/>
                <a:gd name="T16" fmla="*/ 50 w 51"/>
                <a:gd name="T17" fmla="*/ 3 h 123"/>
                <a:gd name="T18" fmla="*/ 45 w 51"/>
                <a:gd name="T19" fmla="*/ 1 h 123"/>
                <a:gd name="T20" fmla="*/ 41 w 51"/>
                <a:gd name="T21" fmla="*/ 0 h 123"/>
                <a:gd name="T22" fmla="*/ 33 w 51"/>
                <a:gd name="T23" fmla="*/ 0 h 123"/>
                <a:gd name="T24" fmla="*/ 28 w 51"/>
                <a:gd name="T25" fmla="*/ 0 h 123"/>
                <a:gd name="T26" fmla="*/ 23 w 51"/>
                <a:gd name="T27" fmla="*/ 1 h 123"/>
                <a:gd name="T28" fmla="*/ 18 w 51"/>
                <a:gd name="T29" fmla="*/ 3 h 123"/>
                <a:gd name="T30" fmla="*/ 13 w 51"/>
                <a:gd name="T31" fmla="*/ 4 h 123"/>
                <a:gd name="T32" fmla="*/ 7 w 51"/>
                <a:gd name="T33" fmla="*/ 6 h 123"/>
                <a:gd name="T34" fmla="*/ 4 w 51"/>
                <a:gd name="T35" fmla="*/ 8 h 123"/>
                <a:gd name="T36" fmla="*/ 1 w 51"/>
                <a:gd name="T37" fmla="*/ 11 h 123"/>
                <a:gd name="T38" fmla="*/ 0 w 51"/>
                <a:gd name="T39" fmla="*/ 15 h 123"/>
                <a:gd name="T40" fmla="*/ 0 w 51"/>
                <a:gd name="T41" fmla="*/ 19 h 123"/>
                <a:gd name="T42" fmla="*/ 0 w 51"/>
                <a:gd name="T43" fmla="*/ 22 h 123"/>
                <a:gd name="T44" fmla="*/ 4 w 51"/>
                <a:gd name="T45" fmla="*/ 63 h 123"/>
                <a:gd name="T46" fmla="*/ 10 w 51"/>
                <a:gd name="T47" fmla="*/ 99 h 123"/>
                <a:gd name="T48" fmla="*/ 11 w 51"/>
                <a:gd name="T49" fmla="*/ 103 h 123"/>
                <a:gd name="T50" fmla="*/ 11 w 51"/>
                <a:gd name="T51" fmla="*/ 106 h 123"/>
                <a:gd name="T52" fmla="*/ 10 w 51"/>
                <a:gd name="T53" fmla="*/ 108 h 123"/>
                <a:gd name="T54" fmla="*/ 7 w 51"/>
                <a:gd name="T55" fmla="*/ 111 h 123"/>
                <a:gd name="T56" fmla="*/ 4 w 51"/>
                <a:gd name="T57" fmla="*/ 114 h 123"/>
                <a:gd name="T58" fmla="*/ 14 w 51"/>
                <a:gd name="T59" fmla="*/ 119 h 123"/>
                <a:gd name="T60" fmla="*/ 25 w 51"/>
                <a:gd name="T61" fmla="*/ 122 h 123"/>
                <a:gd name="T62" fmla="*/ 32 w 51"/>
                <a:gd name="T63" fmla="*/ 121 h 123"/>
                <a:gd name="T64" fmla="*/ 37 w 51"/>
                <a:gd name="T65" fmla="*/ 121 h 123"/>
                <a:gd name="T66" fmla="*/ 41 w 51"/>
                <a:gd name="T67" fmla="*/ 118 h 123"/>
                <a:gd name="T68" fmla="*/ 45 w 51"/>
                <a:gd name="T69" fmla="*/ 116 h 123"/>
                <a:gd name="T70" fmla="*/ 47 w 51"/>
                <a:gd name="T71" fmla="*/ 112 h 123"/>
                <a:gd name="T72" fmla="*/ 47 w 51"/>
                <a:gd name="T73" fmla="*/ 109 h 123"/>
                <a:gd name="T74" fmla="*/ 47 w 51"/>
                <a:gd name="T75" fmla="*/ 105 h 123"/>
                <a:gd name="T76" fmla="*/ 47 w 51"/>
                <a:gd name="T77" fmla="*/ 100 h 123"/>
                <a:gd name="T78" fmla="*/ 46 w 51"/>
                <a:gd name="T79" fmla="*/ 94 h 123"/>
                <a:gd name="T80" fmla="*/ 44 w 51"/>
                <a:gd name="T81" fmla="*/ 86 h 123"/>
                <a:gd name="T82" fmla="*/ 37 w 51"/>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1"/>
                <a:gd name="T127" fmla="*/ 0 h 123"/>
                <a:gd name="T128" fmla="*/ 51 w 51"/>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1" h="123">
                  <a:moveTo>
                    <a:pt x="37" y="45"/>
                  </a:moveTo>
                  <a:lnTo>
                    <a:pt x="35" y="37"/>
                  </a:lnTo>
                  <a:lnTo>
                    <a:pt x="34" y="29"/>
                  </a:lnTo>
                  <a:lnTo>
                    <a:pt x="36" y="22"/>
                  </a:lnTo>
                  <a:lnTo>
                    <a:pt x="36" y="17"/>
                  </a:lnTo>
                  <a:lnTo>
                    <a:pt x="38" y="13"/>
                  </a:lnTo>
                  <a:lnTo>
                    <a:pt x="42" y="9"/>
                  </a:lnTo>
                  <a:lnTo>
                    <a:pt x="45" y="6"/>
                  </a:lnTo>
                  <a:lnTo>
                    <a:pt x="50" y="3"/>
                  </a:lnTo>
                  <a:lnTo>
                    <a:pt x="45" y="1"/>
                  </a:lnTo>
                  <a:lnTo>
                    <a:pt x="41" y="0"/>
                  </a:lnTo>
                  <a:lnTo>
                    <a:pt x="33" y="0"/>
                  </a:lnTo>
                  <a:lnTo>
                    <a:pt x="28" y="0"/>
                  </a:lnTo>
                  <a:lnTo>
                    <a:pt x="23" y="1"/>
                  </a:lnTo>
                  <a:lnTo>
                    <a:pt x="18" y="3"/>
                  </a:lnTo>
                  <a:lnTo>
                    <a:pt x="13" y="4"/>
                  </a:lnTo>
                  <a:lnTo>
                    <a:pt x="7" y="6"/>
                  </a:lnTo>
                  <a:lnTo>
                    <a:pt x="4" y="8"/>
                  </a:lnTo>
                  <a:lnTo>
                    <a:pt x="1" y="11"/>
                  </a:lnTo>
                  <a:lnTo>
                    <a:pt x="0" y="15"/>
                  </a:lnTo>
                  <a:lnTo>
                    <a:pt x="0" y="19"/>
                  </a:lnTo>
                  <a:lnTo>
                    <a:pt x="0" y="22"/>
                  </a:lnTo>
                  <a:lnTo>
                    <a:pt x="4" y="63"/>
                  </a:lnTo>
                  <a:lnTo>
                    <a:pt x="10" y="99"/>
                  </a:lnTo>
                  <a:lnTo>
                    <a:pt x="11" y="103"/>
                  </a:lnTo>
                  <a:lnTo>
                    <a:pt x="11" y="106"/>
                  </a:lnTo>
                  <a:lnTo>
                    <a:pt x="10" y="108"/>
                  </a:lnTo>
                  <a:lnTo>
                    <a:pt x="7" y="111"/>
                  </a:lnTo>
                  <a:lnTo>
                    <a:pt x="4" y="114"/>
                  </a:lnTo>
                  <a:lnTo>
                    <a:pt x="14" y="119"/>
                  </a:lnTo>
                  <a:lnTo>
                    <a:pt x="25" y="122"/>
                  </a:lnTo>
                  <a:lnTo>
                    <a:pt x="32" y="121"/>
                  </a:lnTo>
                  <a:lnTo>
                    <a:pt x="37" y="121"/>
                  </a:lnTo>
                  <a:lnTo>
                    <a:pt x="41" y="118"/>
                  </a:lnTo>
                  <a:lnTo>
                    <a:pt x="45" y="116"/>
                  </a:lnTo>
                  <a:lnTo>
                    <a:pt x="47" y="112"/>
                  </a:lnTo>
                  <a:lnTo>
                    <a:pt x="47" y="109"/>
                  </a:lnTo>
                  <a:lnTo>
                    <a:pt x="47" y="105"/>
                  </a:lnTo>
                  <a:lnTo>
                    <a:pt x="47" y="100"/>
                  </a:lnTo>
                  <a:lnTo>
                    <a:pt x="46" y="94"/>
                  </a:lnTo>
                  <a:lnTo>
                    <a:pt x="44" y="86"/>
                  </a:lnTo>
                  <a:lnTo>
                    <a:pt x="37"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8" name="Freeform 20"/>
            <p:cNvSpPr>
              <a:spLocks/>
            </p:cNvSpPr>
            <p:nvPr/>
          </p:nvSpPr>
          <p:spPr bwMode="auto">
            <a:xfrm>
              <a:off x="1583" y="2773"/>
              <a:ext cx="50" cy="119"/>
            </a:xfrm>
            <a:custGeom>
              <a:avLst/>
              <a:gdLst>
                <a:gd name="T0" fmla="*/ 34 w 50"/>
                <a:gd name="T1" fmla="*/ 43 h 119"/>
                <a:gd name="T2" fmla="*/ 33 w 50"/>
                <a:gd name="T3" fmla="*/ 37 h 119"/>
                <a:gd name="T4" fmla="*/ 34 w 50"/>
                <a:gd name="T5" fmla="*/ 29 h 119"/>
                <a:gd name="T6" fmla="*/ 34 w 50"/>
                <a:gd name="T7" fmla="*/ 22 h 119"/>
                <a:gd name="T8" fmla="*/ 35 w 50"/>
                <a:gd name="T9" fmla="*/ 17 h 119"/>
                <a:gd name="T10" fmla="*/ 37 w 50"/>
                <a:gd name="T11" fmla="*/ 12 h 119"/>
                <a:gd name="T12" fmla="*/ 39 w 50"/>
                <a:gd name="T13" fmla="*/ 9 h 119"/>
                <a:gd name="T14" fmla="*/ 42 w 50"/>
                <a:gd name="T15" fmla="*/ 6 h 119"/>
                <a:gd name="T16" fmla="*/ 49 w 50"/>
                <a:gd name="T17" fmla="*/ 3 h 119"/>
                <a:gd name="T18" fmla="*/ 44 w 50"/>
                <a:gd name="T19" fmla="*/ 1 h 119"/>
                <a:gd name="T20" fmla="*/ 39 w 50"/>
                <a:gd name="T21" fmla="*/ 0 h 119"/>
                <a:gd name="T22" fmla="*/ 32 w 50"/>
                <a:gd name="T23" fmla="*/ 0 h 119"/>
                <a:gd name="T24" fmla="*/ 26 w 50"/>
                <a:gd name="T25" fmla="*/ 0 h 119"/>
                <a:gd name="T26" fmla="*/ 21 w 50"/>
                <a:gd name="T27" fmla="*/ 2 h 119"/>
                <a:gd name="T28" fmla="*/ 17 w 50"/>
                <a:gd name="T29" fmla="*/ 3 h 119"/>
                <a:gd name="T30" fmla="*/ 12 w 50"/>
                <a:gd name="T31" fmla="*/ 4 h 119"/>
                <a:gd name="T32" fmla="*/ 7 w 50"/>
                <a:gd name="T33" fmla="*/ 6 h 119"/>
                <a:gd name="T34" fmla="*/ 3 w 50"/>
                <a:gd name="T35" fmla="*/ 8 h 119"/>
                <a:gd name="T36" fmla="*/ 2 w 50"/>
                <a:gd name="T37" fmla="*/ 12 h 119"/>
                <a:gd name="T38" fmla="*/ 1 w 50"/>
                <a:gd name="T39" fmla="*/ 15 h 119"/>
                <a:gd name="T40" fmla="*/ 0 w 50"/>
                <a:gd name="T41" fmla="*/ 18 h 119"/>
                <a:gd name="T42" fmla="*/ 1 w 50"/>
                <a:gd name="T43" fmla="*/ 22 h 119"/>
                <a:gd name="T44" fmla="*/ 3 w 50"/>
                <a:gd name="T45" fmla="*/ 62 h 119"/>
                <a:gd name="T46" fmla="*/ 10 w 50"/>
                <a:gd name="T47" fmla="*/ 98 h 119"/>
                <a:gd name="T48" fmla="*/ 10 w 50"/>
                <a:gd name="T49" fmla="*/ 103 h 119"/>
                <a:gd name="T50" fmla="*/ 11 w 50"/>
                <a:gd name="T51" fmla="*/ 105 h 119"/>
                <a:gd name="T52" fmla="*/ 11 w 50"/>
                <a:gd name="T53" fmla="*/ 107 h 119"/>
                <a:gd name="T54" fmla="*/ 9 w 50"/>
                <a:gd name="T55" fmla="*/ 110 h 119"/>
                <a:gd name="T56" fmla="*/ 6 w 50"/>
                <a:gd name="T57" fmla="*/ 111 h 119"/>
                <a:gd name="T58" fmla="*/ 16 w 50"/>
                <a:gd name="T59" fmla="*/ 115 h 119"/>
                <a:gd name="T60" fmla="*/ 25 w 50"/>
                <a:gd name="T61" fmla="*/ 118 h 119"/>
                <a:gd name="T62" fmla="*/ 30 w 50"/>
                <a:gd name="T63" fmla="*/ 118 h 119"/>
                <a:gd name="T64" fmla="*/ 34 w 50"/>
                <a:gd name="T65" fmla="*/ 117 h 119"/>
                <a:gd name="T66" fmla="*/ 38 w 50"/>
                <a:gd name="T67" fmla="*/ 116 h 119"/>
                <a:gd name="T68" fmla="*/ 42 w 50"/>
                <a:gd name="T69" fmla="*/ 114 h 119"/>
                <a:gd name="T70" fmla="*/ 44 w 50"/>
                <a:gd name="T71" fmla="*/ 112 h 119"/>
                <a:gd name="T72" fmla="*/ 45 w 50"/>
                <a:gd name="T73" fmla="*/ 110 h 119"/>
                <a:gd name="T74" fmla="*/ 45 w 50"/>
                <a:gd name="T75" fmla="*/ 107 h 119"/>
                <a:gd name="T76" fmla="*/ 44 w 50"/>
                <a:gd name="T77" fmla="*/ 104 h 119"/>
                <a:gd name="T78" fmla="*/ 43 w 50"/>
                <a:gd name="T79" fmla="*/ 99 h 119"/>
                <a:gd name="T80" fmla="*/ 41 w 50"/>
                <a:gd name="T81" fmla="*/ 92 h 119"/>
                <a:gd name="T82" fmla="*/ 40 w 50"/>
                <a:gd name="T83" fmla="*/ 85 h 119"/>
                <a:gd name="T84" fmla="*/ 34 w 50"/>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119"/>
                <a:gd name="T131" fmla="*/ 50 w 50"/>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119">
                  <a:moveTo>
                    <a:pt x="34" y="43"/>
                  </a:moveTo>
                  <a:lnTo>
                    <a:pt x="33" y="37"/>
                  </a:lnTo>
                  <a:lnTo>
                    <a:pt x="34" y="29"/>
                  </a:lnTo>
                  <a:lnTo>
                    <a:pt x="34" y="22"/>
                  </a:lnTo>
                  <a:lnTo>
                    <a:pt x="35" y="17"/>
                  </a:lnTo>
                  <a:lnTo>
                    <a:pt x="37" y="12"/>
                  </a:lnTo>
                  <a:lnTo>
                    <a:pt x="39" y="9"/>
                  </a:lnTo>
                  <a:lnTo>
                    <a:pt x="42" y="6"/>
                  </a:lnTo>
                  <a:lnTo>
                    <a:pt x="49" y="3"/>
                  </a:lnTo>
                  <a:lnTo>
                    <a:pt x="44" y="1"/>
                  </a:lnTo>
                  <a:lnTo>
                    <a:pt x="39" y="0"/>
                  </a:lnTo>
                  <a:lnTo>
                    <a:pt x="32" y="0"/>
                  </a:lnTo>
                  <a:lnTo>
                    <a:pt x="26" y="0"/>
                  </a:lnTo>
                  <a:lnTo>
                    <a:pt x="21"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6" y="115"/>
                  </a:lnTo>
                  <a:lnTo>
                    <a:pt x="25" y="118"/>
                  </a:lnTo>
                  <a:lnTo>
                    <a:pt x="30" y="118"/>
                  </a:lnTo>
                  <a:lnTo>
                    <a:pt x="34" y="117"/>
                  </a:lnTo>
                  <a:lnTo>
                    <a:pt x="38" y="116"/>
                  </a:lnTo>
                  <a:lnTo>
                    <a:pt x="42" y="114"/>
                  </a:lnTo>
                  <a:lnTo>
                    <a:pt x="44" y="112"/>
                  </a:lnTo>
                  <a:lnTo>
                    <a:pt x="45" y="110"/>
                  </a:lnTo>
                  <a:lnTo>
                    <a:pt x="45" y="107"/>
                  </a:lnTo>
                  <a:lnTo>
                    <a:pt x="44" y="104"/>
                  </a:lnTo>
                  <a:lnTo>
                    <a:pt x="43" y="99"/>
                  </a:lnTo>
                  <a:lnTo>
                    <a:pt x="41" y="92"/>
                  </a:lnTo>
                  <a:lnTo>
                    <a:pt x="40" y="85"/>
                  </a:lnTo>
                  <a:lnTo>
                    <a:pt x="34"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39" name="Freeform 21"/>
            <p:cNvSpPr>
              <a:spLocks/>
            </p:cNvSpPr>
            <p:nvPr/>
          </p:nvSpPr>
          <p:spPr bwMode="auto">
            <a:xfrm>
              <a:off x="2029" y="2551"/>
              <a:ext cx="49" cy="123"/>
            </a:xfrm>
            <a:custGeom>
              <a:avLst/>
              <a:gdLst>
                <a:gd name="T0" fmla="*/ 35 w 49"/>
                <a:gd name="T1" fmla="*/ 45 h 123"/>
                <a:gd name="T2" fmla="*/ 34 w 49"/>
                <a:gd name="T3" fmla="*/ 37 h 123"/>
                <a:gd name="T4" fmla="*/ 32 w 49"/>
                <a:gd name="T5" fmla="*/ 29 h 123"/>
                <a:gd name="T6" fmla="*/ 34 w 49"/>
                <a:gd name="T7" fmla="*/ 22 h 123"/>
                <a:gd name="T8" fmla="*/ 35 w 49"/>
                <a:gd name="T9" fmla="*/ 17 h 123"/>
                <a:gd name="T10" fmla="*/ 37 w 49"/>
                <a:gd name="T11" fmla="*/ 13 h 123"/>
                <a:gd name="T12" fmla="*/ 40 w 49"/>
                <a:gd name="T13" fmla="*/ 9 h 123"/>
                <a:gd name="T14" fmla="*/ 43 w 49"/>
                <a:gd name="T15" fmla="*/ 6 h 123"/>
                <a:gd name="T16" fmla="*/ 48 w 49"/>
                <a:gd name="T17" fmla="*/ 3 h 123"/>
                <a:gd name="T18" fmla="*/ 43 w 49"/>
                <a:gd name="T19" fmla="*/ 1 h 123"/>
                <a:gd name="T20" fmla="*/ 39 w 49"/>
                <a:gd name="T21" fmla="*/ 0 h 123"/>
                <a:gd name="T22" fmla="*/ 32 w 49"/>
                <a:gd name="T23" fmla="*/ 0 h 123"/>
                <a:gd name="T24" fmla="*/ 27 w 49"/>
                <a:gd name="T25" fmla="*/ 0 h 123"/>
                <a:gd name="T26" fmla="*/ 22 w 49"/>
                <a:gd name="T27" fmla="*/ 1 h 123"/>
                <a:gd name="T28" fmla="*/ 17 w 49"/>
                <a:gd name="T29" fmla="*/ 3 h 123"/>
                <a:gd name="T30" fmla="*/ 13 w 49"/>
                <a:gd name="T31" fmla="*/ 4 h 123"/>
                <a:gd name="T32" fmla="*/ 7 w 49"/>
                <a:gd name="T33" fmla="*/ 6 h 123"/>
                <a:gd name="T34" fmla="*/ 4 w 49"/>
                <a:gd name="T35" fmla="*/ 8 h 123"/>
                <a:gd name="T36" fmla="*/ 1 w 49"/>
                <a:gd name="T37" fmla="*/ 11 h 123"/>
                <a:gd name="T38" fmla="*/ 0 w 49"/>
                <a:gd name="T39" fmla="*/ 15 h 123"/>
                <a:gd name="T40" fmla="*/ 0 w 49"/>
                <a:gd name="T41" fmla="*/ 19 h 123"/>
                <a:gd name="T42" fmla="*/ 0 w 49"/>
                <a:gd name="T43" fmla="*/ 22 h 123"/>
                <a:gd name="T44" fmla="*/ 4 w 49"/>
                <a:gd name="T45" fmla="*/ 63 h 123"/>
                <a:gd name="T46" fmla="*/ 9 w 49"/>
                <a:gd name="T47" fmla="*/ 99 h 123"/>
                <a:gd name="T48" fmla="*/ 11 w 49"/>
                <a:gd name="T49" fmla="*/ 103 h 123"/>
                <a:gd name="T50" fmla="*/ 10 w 49"/>
                <a:gd name="T51" fmla="*/ 106 h 123"/>
                <a:gd name="T52" fmla="*/ 9 w 49"/>
                <a:gd name="T53" fmla="*/ 108 h 123"/>
                <a:gd name="T54" fmla="*/ 7 w 49"/>
                <a:gd name="T55" fmla="*/ 111 h 123"/>
                <a:gd name="T56" fmla="*/ 4 w 49"/>
                <a:gd name="T57" fmla="*/ 114 h 123"/>
                <a:gd name="T58" fmla="*/ 14 w 49"/>
                <a:gd name="T59" fmla="*/ 119 h 123"/>
                <a:gd name="T60" fmla="*/ 24 w 49"/>
                <a:gd name="T61" fmla="*/ 122 h 123"/>
                <a:gd name="T62" fmla="*/ 31 w 49"/>
                <a:gd name="T63" fmla="*/ 121 h 123"/>
                <a:gd name="T64" fmla="*/ 35 w 49"/>
                <a:gd name="T65" fmla="*/ 121 h 123"/>
                <a:gd name="T66" fmla="*/ 39 w 49"/>
                <a:gd name="T67" fmla="*/ 118 h 123"/>
                <a:gd name="T68" fmla="*/ 43 w 49"/>
                <a:gd name="T69" fmla="*/ 116 h 123"/>
                <a:gd name="T70" fmla="*/ 45 w 49"/>
                <a:gd name="T71" fmla="*/ 112 h 123"/>
                <a:gd name="T72" fmla="*/ 45 w 49"/>
                <a:gd name="T73" fmla="*/ 109 h 123"/>
                <a:gd name="T74" fmla="*/ 45 w 49"/>
                <a:gd name="T75" fmla="*/ 105 h 123"/>
                <a:gd name="T76" fmla="*/ 45 w 49"/>
                <a:gd name="T77" fmla="*/ 100 h 123"/>
                <a:gd name="T78" fmla="*/ 44 w 49"/>
                <a:gd name="T79" fmla="*/ 94 h 123"/>
                <a:gd name="T80" fmla="*/ 42 w 49"/>
                <a:gd name="T81" fmla="*/ 86 h 123"/>
                <a:gd name="T82" fmla="*/ 35 w 49"/>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3"/>
                <a:gd name="T128" fmla="*/ 49 w 49"/>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3">
                  <a:moveTo>
                    <a:pt x="35" y="45"/>
                  </a:moveTo>
                  <a:lnTo>
                    <a:pt x="34" y="37"/>
                  </a:lnTo>
                  <a:lnTo>
                    <a:pt x="32" y="29"/>
                  </a:lnTo>
                  <a:lnTo>
                    <a:pt x="34" y="22"/>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4" y="122"/>
                  </a:lnTo>
                  <a:lnTo>
                    <a:pt x="31" y="121"/>
                  </a:lnTo>
                  <a:lnTo>
                    <a:pt x="35" y="121"/>
                  </a:lnTo>
                  <a:lnTo>
                    <a:pt x="39" y="118"/>
                  </a:lnTo>
                  <a:lnTo>
                    <a:pt x="43" y="116"/>
                  </a:lnTo>
                  <a:lnTo>
                    <a:pt x="45" y="112"/>
                  </a:lnTo>
                  <a:lnTo>
                    <a:pt x="45" y="109"/>
                  </a:lnTo>
                  <a:lnTo>
                    <a:pt x="45" y="105"/>
                  </a:lnTo>
                  <a:lnTo>
                    <a:pt x="45" y="100"/>
                  </a:lnTo>
                  <a:lnTo>
                    <a:pt x="44" y="94"/>
                  </a:lnTo>
                  <a:lnTo>
                    <a:pt x="42" y="86"/>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0" name="Freeform 22"/>
            <p:cNvSpPr>
              <a:spLocks/>
            </p:cNvSpPr>
            <p:nvPr/>
          </p:nvSpPr>
          <p:spPr bwMode="auto">
            <a:xfrm>
              <a:off x="1880" y="2622"/>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1" name="Freeform 23"/>
            <p:cNvSpPr>
              <a:spLocks/>
            </p:cNvSpPr>
            <p:nvPr/>
          </p:nvSpPr>
          <p:spPr bwMode="auto">
            <a:xfrm>
              <a:off x="2328" y="2404"/>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2" name="Freeform 24"/>
            <p:cNvSpPr>
              <a:spLocks/>
            </p:cNvSpPr>
            <p:nvPr/>
          </p:nvSpPr>
          <p:spPr bwMode="auto">
            <a:xfrm>
              <a:off x="2183" y="2478"/>
              <a:ext cx="48" cy="121"/>
            </a:xfrm>
            <a:custGeom>
              <a:avLst/>
              <a:gdLst>
                <a:gd name="T0" fmla="*/ 33 w 48"/>
                <a:gd name="T1" fmla="*/ 44 h 121"/>
                <a:gd name="T2" fmla="*/ 32 w 48"/>
                <a:gd name="T3" fmla="*/ 38 h 121"/>
                <a:gd name="T4" fmla="*/ 32 w 48"/>
                <a:gd name="T5" fmla="*/ 30 h 121"/>
                <a:gd name="T6" fmla="*/ 32 w 48"/>
                <a:gd name="T7" fmla="*/ 22 h 121"/>
                <a:gd name="T8" fmla="*/ 33 w 48"/>
                <a:gd name="T9" fmla="*/ 17 h 121"/>
                <a:gd name="T10" fmla="*/ 36 w 48"/>
                <a:gd name="T11" fmla="*/ 13 h 121"/>
                <a:gd name="T12" fmla="*/ 38 w 48"/>
                <a:gd name="T13" fmla="*/ 9 h 121"/>
                <a:gd name="T14" fmla="*/ 41 w 48"/>
                <a:gd name="T15" fmla="*/ 6 h 121"/>
                <a:gd name="T16" fmla="*/ 47 w 48"/>
                <a:gd name="T17" fmla="*/ 3 h 121"/>
                <a:gd name="T18" fmla="*/ 42 w 48"/>
                <a:gd name="T19" fmla="*/ 1 h 121"/>
                <a:gd name="T20" fmla="*/ 37 w 48"/>
                <a:gd name="T21" fmla="*/ 0 h 121"/>
                <a:gd name="T22" fmla="*/ 31 w 48"/>
                <a:gd name="T23" fmla="*/ 0 h 121"/>
                <a:gd name="T24" fmla="*/ 25 w 48"/>
                <a:gd name="T25" fmla="*/ 0 h 121"/>
                <a:gd name="T26" fmla="*/ 20 w 48"/>
                <a:gd name="T27" fmla="*/ 2 h 121"/>
                <a:gd name="T28" fmla="*/ 16 w 48"/>
                <a:gd name="T29" fmla="*/ 3 h 121"/>
                <a:gd name="T30" fmla="*/ 11 w 48"/>
                <a:gd name="T31" fmla="*/ 4 h 121"/>
                <a:gd name="T32" fmla="*/ 7 w 48"/>
                <a:gd name="T33" fmla="*/ 7 h 121"/>
                <a:gd name="T34" fmla="*/ 2 w 48"/>
                <a:gd name="T35" fmla="*/ 8 h 121"/>
                <a:gd name="T36" fmla="*/ 1 w 48"/>
                <a:gd name="T37" fmla="*/ 12 h 121"/>
                <a:gd name="T38" fmla="*/ 0 w 48"/>
                <a:gd name="T39" fmla="*/ 15 h 121"/>
                <a:gd name="T40" fmla="*/ 0 w 48"/>
                <a:gd name="T41" fmla="*/ 18 h 121"/>
                <a:gd name="T42" fmla="*/ 0 w 48"/>
                <a:gd name="T43" fmla="*/ 23 h 121"/>
                <a:gd name="T44" fmla="*/ 3 w 48"/>
                <a:gd name="T45" fmla="*/ 64 h 121"/>
                <a:gd name="T46" fmla="*/ 10 w 48"/>
                <a:gd name="T47" fmla="*/ 99 h 121"/>
                <a:gd name="T48" fmla="*/ 9 w 48"/>
                <a:gd name="T49" fmla="*/ 104 h 121"/>
                <a:gd name="T50" fmla="*/ 10 w 48"/>
                <a:gd name="T51" fmla="*/ 106 h 121"/>
                <a:gd name="T52" fmla="*/ 10 w 48"/>
                <a:gd name="T53" fmla="*/ 109 h 121"/>
                <a:gd name="T54" fmla="*/ 8 w 48"/>
                <a:gd name="T55" fmla="*/ 112 h 121"/>
                <a:gd name="T56" fmla="*/ 5 w 48"/>
                <a:gd name="T57" fmla="*/ 113 h 121"/>
                <a:gd name="T58" fmla="*/ 15 w 48"/>
                <a:gd name="T59" fmla="*/ 117 h 121"/>
                <a:gd name="T60" fmla="*/ 24 w 48"/>
                <a:gd name="T61" fmla="*/ 120 h 121"/>
                <a:gd name="T62" fmla="*/ 29 w 48"/>
                <a:gd name="T63" fmla="*/ 120 h 121"/>
                <a:gd name="T64" fmla="*/ 33 w 48"/>
                <a:gd name="T65" fmla="*/ 119 h 121"/>
                <a:gd name="T66" fmla="*/ 36 w 48"/>
                <a:gd name="T67" fmla="*/ 118 h 121"/>
                <a:gd name="T68" fmla="*/ 40 w 48"/>
                <a:gd name="T69" fmla="*/ 116 h 121"/>
                <a:gd name="T70" fmla="*/ 43 w 48"/>
                <a:gd name="T71" fmla="*/ 114 h 121"/>
                <a:gd name="T72" fmla="*/ 43 w 48"/>
                <a:gd name="T73" fmla="*/ 112 h 121"/>
                <a:gd name="T74" fmla="*/ 43 w 48"/>
                <a:gd name="T75" fmla="*/ 109 h 121"/>
                <a:gd name="T76" fmla="*/ 43 w 48"/>
                <a:gd name="T77" fmla="*/ 106 h 121"/>
                <a:gd name="T78" fmla="*/ 42 w 48"/>
                <a:gd name="T79" fmla="*/ 101 h 121"/>
                <a:gd name="T80" fmla="*/ 40 w 48"/>
                <a:gd name="T81" fmla="*/ 94 h 121"/>
                <a:gd name="T82" fmla="*/ 38 w 48"/>
                <a:gd name="T83" fmla="*/ 86 h 121"/>
                <a:gd name="T84" fmla="*/ 33 w 48"/>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
                <a:gd name="T130" fmla="*/ 0 h 121"/>
                <a:gd name="T131" fmla="*/ 48 w 48"/>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 h="121">
                  <a:moveTo>
                    <a:pt x="33" y="44"/>
                  </a:moveTo>
                  <a:lnTo>
                    <a:pt x="32" y="38"/>
                  </a:lnTo>
                  <a:lnTo>
                    <a:pt x="32" y="30"/>
                  </a:lnTo>
                  <a:lnTo>
                    <a:pt x="32" y="22"/>
                  </a:lnTo>
                  <a:lnTo>
                    <a:pt x="33" y="17"/>
                  </a:lnTo>
                  <a:lnTo>
                    <a:pt x="36" y="13"/>
                  </a:lnTo>
                  <a:lnTo>
                    <a:pt x="38" y="9"/>
                  </a:lnTo>
                  <a:lnTo>
                    <a:pt x="41" y="6"/>
                  </a:lnTo>
                  <a:lnTo>
                    <a:pt x="47" y="3"/>
                  </a:lnTo>
                  <a:lnTo>
                    <a:pt x="42" y="1"/>
                  </a:lnTo>
                  <a:lnTo>
                    <a:pt x="37" y="0"/>
                  </a:lnTo>
                  <a:lnTo>
                    <a:pt x="31" y="0"/>
                  </a:lnTo>
                  <a:lnTo>
                    <a:pt x="25" y="0"/>
                  </a:lnTo>
                  <a:lnTo>
                    <a:pt x="20" y="2"/>
                  </a:lnTo>
                  <a:lnTo>
                    <a:pt x="16" y="3"/>
                  </a:lnTo>
                  <a:lnTo>
                    <a:pt x="11" y="4"/>
                  </a:lnTo>
                  <a:lnTo>
                    <a:pt x="7" y="7"/>
                  </a:lnTo>
                  <a:lnTo>
                    <a:pt x="2" y="8"/>
                  </a:lnTo>
                  <a:lnTo>
                    <a:pt x="1" y="12"/>
                  </a:lnTo>
                  <a:lnTo>
                    <a:pt x="0" y="15"/>
                  </a:lnTo>
                  <a:lnTo>
                    <a:pt x="0" y="18"/>
                  </a:lnTo>
                  <a:lnTo>
                    <a:pt x="0" y="23"/>
                  </a:lnTo>
                  <a:lnTo>
                    <a:pt x="3" y="64"/>
                  </a:lnTo>
                  <a:lnTo>
                    <a:pt x="10" y="99"/>
                  </a:lnTo>
                  <a:lnTo>
                    <a:pt x="9" y="104"/>
                  </a:lnTo>
                  <a:lnTo>
                    <a:pt x="10" y="106"/>
                  </a:lnTo>
                  <a:lnTo>
                    <a:pt x="10" y="109"/>
                  </a:lnTo>
                  <a:lnTo>
                    <a:pt x="8" y="112"/>
                  </a:lnTo>
                  <a:lnTo>
                    <a:pt x="5" y="113"/>
                  </a:lnTo>
                  <a:lnTo>
                    <a:pt x="15" y="117"/>
                  </a:lnTo>
                  <a:lnTo>
                    <a:pt x="24" y="120"/>
                  </a:lnTo>
                  <a:lnTo>
                    <a:pt x="29" y="120"/>
                  </a:lnTo>
                  <a:lnTo>
                    <a:pt x="33" y="119"/>
                  </a:lnTo>
                  <a:lnTo>
                    <a:pt x="36" y="118"/>
                  </a:lnTo>
                  <a:lnTo>
                    <a:pt x="40" y="116"/>
                  </a:lnTo>
                  <a:lnTo>
                    <a:pt x="43" y="114"/>
                  </a:lnTo>
                  <a:lnTo>
                    <a:pt x="43" y="112"/>
                  </a:lnTo>
                  <a:lnTo>
                    <a:pt x="43" y="109"/>
                  </a:lnTo>
                  <a:lnTo>
                    <a:pt x="43" y="106"/>
                  </a:lnTo>
                  <a:lnTo>
                    <a:pt x="42" y="101"/>
                  </a:lnTo>
                  <a:lnTo>
                    <a:pt x="40" y="94"/>
                  </a:lnTo>
                  <a:lnTo>
                    <a:pt x="38" y="86"/>
                  </a:lnTo>
                  <a:lnTo>
                    <a:pt x="33"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3" name="Freeform 25"/>
            <p:cNvSpPr>
              <a:spLocks/>
            </p:cNvSpPr>
            <p:nvPr/>
          </p:nvSpPr>
          <p:spPr bwMode="auto">
            <a:xfrm>
              <a:off x="2628" y="2256"/>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4" name="Freeform 26"/>
            <p:cNvSpPr>
              <a:spLocks/>
            </p:cNvSpPr>
            <p:nvPr/>
          </p:nvSpPr>
          <p:spPr bwMode="auto">
            <a:xfrm>
              <a:off x="2480" y="2329"/>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5" name="Freeform 27"/>
            <p:cNvSpPr>
              <a:spLocks/>
            </p:cNvSpPr>
            <p:nvPr/>
          </p:nvSpPr>
          <p:spPr bwMode="auto">
            <a:xfrm>
              <a:off x="2929" y="2108"/>
              <a:ext cx="48" cy="123"/>
            </a:xfrm>
            <a:custGeom>
              <a:avLst/>
              <a:gdLst>
                <a:gd name="T0" fmla="*/ 35 w 48"/>
                <a:gd name="T1" fmla="*/ 45 h 123"/>
                <a:gd name="T2" fmla="*/ 33 w 48"/>
                <a:gd name="T3" fmla="*/ 37 h 123"/>
                <a:gd name="T4" fmla="*/ 32 w 48"/>
                <a:gd name="T5" fmla="*/ 29 h 123"/>
                <a:gd name="T6" fmla="*/ 34 w 48"/>
                <a:gd name="T7" fmla="*/ 22 h 123"/>
                <a:gd name="T8" fmla="*/ 34 w 48"/>
                <a:gd name="T9" fmla="*/ 17 h 123"/>
                <a:gd name="T10" fmla="*/ 36 w 48"/>
                <a:gd name="T11" fmla="*/ 13 h 123"/>
                <a:gd name="T12" fmla="*/ 39 w 48"/>
                <a:gd name="T13" fmla="*/ 9 h 123"/>
                <a:gd name="T14" fmla="*/ 43 w 48"/>
                <a:gd name="T15" fmla="*/ 6 h 123"/>
                <a:gd name="T16" fmla="*/ 47 w 48"/>
                <a:gd name="T17" fmla="*/ 3 h 123"/>
                <a:gd name="T18" fmla="*/ 43 w 48"/>
                <a:gd name="T19" fmla="*/ 1 h 123"/>
                <a:gd name="T20" fmla="*/ 39 w 48"/>
                <a:gd name="T21" fmla="*/ 0 h 123"/>
                <a:gd name="T22" fmla="*/ 31 w 48"/>
                <a:gd name="T23" fmla="*/ 0 h 123"/>
                <a:gd name="T24" fmla="*/ 26 w 48"/>
                <a:gd name="T25" fmla="*/ 0 h 123"/>
                <a:gd name="T26" fmla="*/ 21 w 48"/>
                <a:gd name="T27" fmla="*/ 1 h 123"/>
                <a:gd name="T28" fmla="*/ 17 w 48"/>
                <a:gd name="T29" fmla="*/ 3 h 123"/>
                <a:gd name="T30" fmla="*/ 12 w 48"/>
                <a:gd name="T31" fmla="*/ 4 h 123"/>
                <a:gd name="T32" fmla="*/ 7 w 48"/>
                <a:gd name="T33" fmla="*/ 6 h 123"/>
                <a:gd name="T34" fmla="*/ 3 w 48"/>
                <a:gd name="T35" fmla="*/ 8 h 123"/>
                <a:gd name="T36" fmla="*/ 1 w 48"/>
                <a:gd name="T37" fmla="*/ 11 h 123"/>
                <a:gd name="T38" fmla="*/ 0 w 48"/>
                <a:gd name="T39" fmla="*/ 15 h 123"/>
                <a:gd name="T40" fmla="*/ 0 w 48"/>
                <a:gd name="T41" fmla="*/ 19 h 123"/>
                <a:gd name="T42" fmla="*/ 0 w 48"/>
                <a:gd name="T43" fmla="*/ 22 h 123"/>
                <a:gd name="T44" fmla="*/ 3 w 48"/>
                <a:gd name="T45" fmla="*/ 63 h 123"/>
                <a:gd name="T46" fmla="*/ 9 w 48"/>
                <a:gd name="T47" fmla="*/ 99 h 123"/>
                <a:gd name="T48" fmla="*/ 10 w 48"/>
                <a:gd name="T49" fmla="*/ 103 h 123"/>
                <a:gd name="T50" fmla="*/ 10 w 48"/>
                <a:gd name="T51" fmla="*/ 106 h 123"/>
                <a:gd name="T52" fmla="*/ 9 w 48"/>
                <a:gd name="T53" fmla="*/ 108 h 123"/>
                <a:gd name="T54" fmla="*/ 7 w 48"/>
                <a:gd name="T55" fmla="*/ 111 h 123"/>
                <a:gd name="T56" fmla="*/ 3 w 48"/>
                <a:gd name="T57" fmla="*/ 114 h 123"/>
                <a:gd name="T58" fmla="*/ 13 w 48"/>
                <a:gd name="T59" fmla="*/ 119 h 123"/>
                <a:gd name="T60" fmla="*/ 24 w 48"/>
                <a:gd name="T61" fmla="*/ 122 h 123"/>
                <a:gd name="T62" fmla="*/ 30 w 48"/>
                <a:gd name="T63" fmla="*/ 121 h 123"/>
                <a:gd name="T64" fmla="*/ 35 w 48"/>
                <a:gd name="T65" fmla="*/ 121 h 123"/>
                <a:gd name="T66" fmla="*/ 38 w 48"/>
                <a:gd name="T67" fmla="*/ 118 h 123"/>
                <a:gd name="T68" fmla="*/ 42 w 48"/>
                <a:gd name="T69" fmla="*/ 116 h 123"/>
                <a:gd name="T70" fmla="*/ 44 w 48"/>
                <a:gd name="T71" fmla="*/ 112 h 123"/>
                <a:gd name="T72" fmla="*/ 45 w 48"/>
                <a:gd name="T73" fmla="*/ 109 h 123"/>
                <a:gd name="T74" fmla="*/ 45 w 48"/>
                <a:gd name="T75" fmla="*/ 105 h 123"/>
                <a:gd name="T76" fmla="*/ 44 w 48"/>
                <a:gd name="T77" fmla="*/ 100 h 123"/>
                <a:gd name="T78" fmla="*/ 44 w 48"/>
                <a:gd name="T79" fmla="*/ 94 h 123"/>
                <a:gd name="T80" fmla="*/ 42 w 48"/>
                <a:gd name="T81" fmla="*/ 86 h 123"/>
                <a:gd name="T82" fmla="*/ 35 w 48"/>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123"/>
                <a:gd name="T128" fmla="*/ 48 w 48"/>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123">
                  <a:moveTo>
                    <a:pt x="35" y="45"/>
                  </a:moveTo>
                  <a:lnTo>
                    <a:pt x="33" y="37"/>
                  </a:lnTo>
                  <a:lnTo>
                    <a:pt x="32" y="29"/>
                  </a:lnTo>
                  <a:lnTo>
                    <a:pt x="34" y="22"/>
                  </a:lnTo>
                  <a:lnTo>
                    <a:pt x="34" y="17"/>
                  </a:lnTo>
                  <a:lnTo>
                    <a:pt x="36" y="13"/>
                  </a:lnTo>
                  <a:lnTo>
                    <a:pt x="39" y="9"/>
                  </a:lnTo>
                  <a:lnTo>
                    <a:pt x="43" y="6"/>
                  </a:lnTo>
                  <a:lnTo>
                    <a:pt x="47" y="3"/>
                  </a:lnTo>
                  <a:lnTo>
                    <a:pt x="43" y="1"/>
                  </a:lnTo>
                  <a:lnTo>
                    <a:pt x="39" y="0"/>
                  </a:lnTo>
                  <a:lnTo>
                    <a:pt x="31" y="0"/>
                  </a:lnTo>
                  <a:lnTo>
                    <a:pt x="26" y="0"/>
                  </a:lnTo>
                  <a:lnTo>
                    <a:pt x="21" y="1"/>
                  </a:lnTo>
                  <a:lnTo>
                    <a:pt x="17" y="3"/>
                  </a:lnTo>
                  <a:lnTo>
                    <a:pt x="12" y="4"/>
                  </a:lnTo>
                  <a:lnTo>
                    <a:pt x="7" y="6"/>
                  </a:lnTo>
                  <a:lnTo>
                    <a:pt x="3" y="8"/>
                  </a:lnTo>
                  <a:lnTo>
                    <a:pt x="1" y="11"/>
                  </a:lnTo>
                  <a:lnTo>
                    <a:pt x="0" y="15"/>
                  </a:lnTo>
                  <a:lnTo>
                    <a:pt x="0" y="19"/>
                  </a:lnTo>
                  <a:lnTo>
                    <a:pt x="0" y="22"/>
                  </a:lnTo>
                  <a:lnTo>
                    <a:pt x="3" y="63"/>
                  </a:lnTo>
                  <a:lnTo>
                    <a:pt x="9" y="99"/>
                  </a:lnTo>
                  <a:lnTo>
                    <a:pt x="10" y="103"/>
                  </a:lnTo>
                  <a:lnTo>
                    <a:pt x="10" y="106"/>
                  </a:lnTo>
                  <a:lnTo>
                    <a:pt x="9" y="108"/>
                  </a:lnTo>
                  <a:lnTo>
                    <a:pt x="7" y="111"/>
                  </a:lnTo>
                  <a:lnTo>
                    <a:pt x="3" y="114"/>
                  </a:lnTo>
                  <a:lnTo>
                    <a:pt x="13" y="119"/>
                  </a:lnTo>
                  <a:lnTo>
                    <a:pt x="24" y="122"/>
                  </a:lnTo>
                  <a:lnTo>
                    <a:pt x="30" y="121"/>
                  </a:lnTo>
                  <a:lnTo>
                    <a:pt x="35" y="121"/>
                  </a:lnTo>
                  <a:lnTo>
                    <a:pt x="38" y="118"/>
                  </a:lnTo>
                  <a:lnTo>
                    <a:pt x="42" y="116"/>
                  </a:lnTo>
                  <a:lnTo>
                    <a:pt x="44" y="112"/>
                  </a:lnTo>
                  <a:lnTo>
                    <a:pt x="45" y="109"/>
                  </a:lnTo>
                  <a:lnTo>
                    <a:pt x="45" y="105"/>
                  </a:lnTo>
                  <a:lnTo>
                    <a:pt x="44" y="100"/>
                  </a:lnTo>
                  <a:lnTo>
                    <a:pt x="44" y="94"/>
                  </a:lnTo>
                  <a:lnTo>
                    <a:pt x="42" y="86"/>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6" name="Freeform 28"/>
            <p:cNvSpPr>
              <a:spLocks/>
            </p:cNvSpPr>
            <p:nvPr/>
          </p:nvSpPr>
          <p:spPr bwMode="auto">
            <a:xfrm>
              <a:off x="2777" y="2181"/>
              <a:ext cx="53" cy="120"/>
            </a:xfrm>
            <a:custGeom>
              <a:avLst/>
              <a:gdLst>
                <a:gd name="T0" fmla="*/ 36 w 53"/>
                <a:gd name="T1" fmla="*/ 44 h 120"/>
                <a:gd name="T2" fmla="*/ 35 w 53"/>
                <a:gd name="T3" fmla="*/ 37 h 120"/>
                <a:gd name="T4" fmla="*/ 36 w 53"/>
                <a:gd name="T5" fmla="*/ 29 h 120"/>
                <a:gd name="T6" fmla="*/ 36 w 53"/>
                <a:gd name="T7" fmla="*/ 22 h 120"/>
                <a:gd name="T8" fmla="*/ 37 w 53"/>
                <a:gd name="T9" fmla="*/ 17 h 120"/>
                <a:gd name="T10" fmla="*/ 40 w 53"/>
                <a:gd name="T11" fmla="*/ 13 h 120"/>
                <a:gd name="T12" fmla="*/ 42 w 53"/>
                <a:gd name="T13" fmla="*/ 9 h 120"/>
                <a:gd name="T14" fmla="*/ 45 w 53"/>
                <a:gd name="T15" fmla="*/ 6 h 120"/>
                <a:gd name="T16" fmla="*/ 52 w 53"/>
                <a:gd name="T17" fmla="*/ 3 h 120"/>
                <a:gd name="T18" fmla="*/ 47 w 53"/>
                <a:gd name="T19" fmla="*/ 1 h 120"/>
                <a:gd name="T20" fmla="*/ 41 w 53"/>
                <a:gd name="T21" fmla="*/ 0 h 120"/>
                <a:gd name="T22" fmla="*/ 34 w 53"/>
                <a:gd name="T23" fmla="*/ 0 h 120"/>
                <a:gd name="T24" fmla="*/ 28 w 53"/>
                <a:gd name="T25" fmla="*/ 0 h 120"/>
                <a:gd name="T26" fmla="*/ 23 w 53"/>
                <a:gd name="T27" fmla="*/ 2 h 120"/>
                <a:gd name="T28" fmla="*/ 18 w 53"/>
                <a:gd name="T29" fmla="*/ 3 h 120"/>
                <a:gd name="T30" fmla="*/ 12 w 53"/>
                <a:gd name="T31" fmla="*/ 4 h 120"/>
                <a:gd name="T32" fmla="*/ 8 w 53"/>
                <a:gd name="T33" fmla="*/ 7 h 120"/>
                <a:gd name="T34" fmla="*/ 3 w 53"/>
                <a:gd name="T35" fmla="*/ 8 h 120"/>
                <a:gd name="T36" fmla="*/ 2 w 53"/>
                <a:gd name="T37" fmla="*/ 12 h 120"/>
                <a:gd name="T38" fmla="*/ 1 w 53"/>
                <a:gd name="T39" fmla="*/ 15 h 120"/>
                <a:gd name="T40" fmla="*/ 0 w 53"/>
                <a:gd name="T41" fmla="*/ 18 h 120"/>
                <a:gd name="T42" fmla="*/ 1 w 53"/>
                <a:gd name="T43" fmla="*/ 22 h 120"/>
                <a:gd name="T44" fmla="*/ 3 w 53"/>
                <a:gd name="T45" fmla="*/ 63 h 120"/>
                <a:gd name="T46" fmla="*/ 11 w 53"/>
                <a:gd name="T47" fmla="*/ 98 h 120"/>
                <a:gd name="T48" fmla="*/ 10 w 53"/>
                <a:gd name="T49" fmla="*/ 104 h 120"/>
                <a:gd name="T50" fmla="*/ 11 w 53"/>
                <a:gd name="T51" fmla="*/ 105 h 120"/>
                <a:gd name="T52" fmla="*/ 11 w 53"/>
                <a:gd name="T53" fmla="*/ 108 h 120"/>
                <a:gd name="T54" fmla="*/ 9 w 53"/>
                <a:gd name="T55" fmla="*/ 111 h 120"/>
                <a:gd name="T56" fmla="*/ 6 w 53"/>
                <a:gd name="T57" fmla="*/ 112 h 120"/>
                <a:gd name="T58" fmla="*/ 17 w 53"/>
                <a:gd name="T59" fmla="*/ 116 h 120"/>
                <a:gd name="T60" fmla="*/ 27 w 53"/>
                <a:gd name="T61" fmla="*/ 119 h 120"/>
                <a:gd name="T62" fmla="*/ 32 w 53"/>
                <a:gd name="T63" fmla="*/ 119 h 120"/>
                <a:gd name="T64" fmla="*/ 36 w 53"/>
                <a:gd name="T65" fmla="*/ 118 h 120"/>
                <a:gd name="T66" fmla="*/ 40 w 53"/>
                <a:gd name="T67" fmla="*/ 117 h 120"/>
                <a:gd name="T68" fmla="*/ 45 w 53"/>
                <a:gd name="T69" fmla="*/ 115 h 120"/>
                <a:gd name="T70" fmla="*/ 47 w 53"/>
                <a:gd name="T71" fmla="*/ 113 h 120"/>
                <a:gd name="T72" fmla="*/ 48 w 53"/>
                <a:gd name="T73" fmla="*/ 111 h 120"/>
                <a:gd name="T74" fmla="*/ 48 w 53"/>
                <a:gd name="T75" fmla="*/ 108 h 120"/>
                <a:gd name="T76" fmla="*/ 47 w 53"/>
                <a:gd name="T77" fmla="*/ 105 h 120"/>
                <a:gd name="T78" fmla="*/ 46 w 53"/>
                <a:gd name="T79" fmla="*/ 100 h 120"/>
                <a:gd name="T80" fmla="*/ 44 w 53"/>
                <a:gd name="T81" fmla="*/ 93 h 120"/>
                <a:gd name="T82" fmla="*/ 42 w 53"/>
                <a:gd name="T83" fmla="*/ 85 h 120"/>
                <a:gd name="T84" fmla="*/ 36 w 53"/>
                <a:gd name="T85" fmla="*/ 44 h 1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120"/>
                <a:gd name="T131" fmla="*/ 53 w 53"/>
                <a:gd name="T132" fmla="*/ 120 h 1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120">
                  <a:moveTo>
                    <a:pt x="36" y="44"/>
                  </a:moveTo>
                  <a:lnTo>
                    <a:pt x="35" y="37"/>
                  </a:lnTo>
                  <a:lnTo>
                    <a:pt x="36" y="29"/>
                  </a:lnTo>
                  <a:lnTo>
                    <a:pt x="36" y="22"/>
                  </a:lnTo>
                  <a:lnTo>
                    <a:pt x="37" y="17"/>
                  </a:lnTo>
                  <a:lnTo>
                    <a:pt x="40" y="13"/>
                  </a:lnTo>
                  <a:lnTo>
                    <a:pt x="42" y="9"/>
                  </a:lnTo>
                  <a:lnTo>
                    <a:pt x="45" y="6"/>
                  </a:lnTo>
                  <a:lnTo>
                    <a:pt x="52" y="3"/>
                  </a:lnTo>
                  <a:lnTo>
                    <a:pt x="47" y="1"/>
                  </a:lnTo>
                  <a:lnTo>
                    <a:pt x="41" y="0"/>
                  </a:lnTo>
                  <a:lnTo>
                    <a:pt x="34" y="0"/>
                  </a:lnTo>
                  <a:lnTo>
                    <a:pt x="28" y="0"/>
                  </a:lnTo>
                  <a:lnTo>
                    <a:pt x="23" y="2"/>
                  </a:lnTo>
                  <a:lnTo>
                    <a:pt x="18" y="3"/>
                  </a:lnTo>
                  <a:lnTo>
                    <a:pt x="12" y="4"/>
                  </a:lnTo>
                  <a:lnTo>
                    <a:pt x="8" y="7"/>
                  </a:lnTo>
                  <a:lnTo>
                    <a:pt x="3" y="8"/>
                  </a:lnTo>
                  <a:lnTo>
                    <a:pt x="2" y="12"/>
                  </a:lnTo>
                  <a:lnTo>
                    <a:pt x="1" y="15"/>
                  </a:lnTo>
                  <a:lnTo>
                    <a:pt x="0" y="18"/>
                  </a:lnTo>
                  <a:lnTo>
                    <a:pt x="1" y="22"/>
                  </a:lnTo>
                  <a:lnTo>
                    <a:pt x="3" y="63"/>
                  </a:lnTo>
                  <a:lnTo>
                    <a:pt x="11" y="98"/>
                  </a:lnTo>
                  <a:lnTo>
                    <a:pt x="10" y="104"/>
                  </a:lnTo>
                  <a:lnTo>
                    <a:pt x="11" y="105"/>
                  </a:lnTo>
                  <a:lnTo>
                    <a:pt x="11" y="108"/>
                  </a:lnTo>
                  <a:lnTo>
                    <a:pt x="9" y="111"/>
                  </a:lnTo>
                  <a:lnTo>
                    <a:pt x="6" y="112"/>
                  </a:lnTo>
                  <a:lnTo>
                    <a:pt x="17" y="116"/>
                  </a:lnTo>
                  <a:lnTo>
                    <a:pt x="27" y="119"/>
                  </a:lnTo>
                  <a:lnTo>
                    <a:pt x="32" y="119"/>
                  </a:lnTo>
                  <a:lnTo>
                    <a:pt x="36" y="118"/>
                  </a:lnTo>
                  <a:lnTo>
                    <a:pt x="40" y="117"/>
                  </a:lnTo>
                  <a:lnTo>
                    <a:pt x="45" y="115"/>
                  </a:lnTo>
                  <a:lnTo>
                    <a:pt x="47" y="113"/>
                  </a:lnTo>
                  <a:lnTo>
                    <a:pt x="48" y="111"/>
                  </a:lnTo>
                  <a:lnTo>
                    <a:pt x="48" y="108"/>
                  </a:lnTo>
                  <a:lnTo>
                    <a:pt x="47" y="105"/>
                  </a:lnTo>
                  <a:lnTo>
                    <a:pt x="46" y="100"/>
                  </a:lnTo>
                  <a:lnTo>
                    <a:pt x="44" y="93"/>
                  </a:lnTo>
                  <a:lnTo>
                    <a:pt x="42" y="85"/>
                  </a:lnTo>
                  <a:lnTo>
                    <a:pt x="36"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7" name="Freeform 29"/>
            <p:cNvSpPr>
              <a:spLocks/>
            </p:cNvSpPr>
            <p:nvPr/>
          </p:nvSpPr>
          <p:spPr bwMode="auto">
            <a:xfrm>
              <a:off x="3227" y="1959"/>
              <a:ext cx="49" cy="124"/>
            </a:xfrm>
            <a:custGeom>
              <a:avLst/>
              <a:gdLst>
                <a:gd name="T0" fmla="*/ 35 w 49"/>
                <a:gd name="T1" fmla="*/ 46 h 124"/>
                <a:gd name="T2" fmla="*/ 34 w 49"/>
                <a:gd name="T3" fmla="*/ 38 h 124"/>
                <a:gd name="T4" fmla="*/ 32 w 49"/>
                <a:gd name="T5" fmla="*/ 30 h 124"/>
                <a:gd name="T6" fmla="*/ 34 w 49"/>
                <a:gd name="T7" fmla="*/ 23 h 124"/>
                <a:gd name="T8" fmla="*/ 35 w 49"/>
                <a:gd name="T9" fmla="*/ 17 h 124"/>
                <a:gd name="T10" fmla="*/ 37 w 49"/>
                <a:gd name="T11" fmla="*/ 13 h 124"/>
                <a:gd name="T12" fmla="*/ 40 w 49"/>
                <a:gd name="T13" fmla="*/ 9 h 124"/>
                <a:gd name="T14" fmla="*/ 43 w 49"/>
                <a:gd name="T15" fmla="*/ 6 h 124"/>
                <a:gd name="T16" fmla="*/ 48 w 49"/>
                <a:gd name="T17" fmla="*/ 3 h 124"/>
                <a:gd name="T18" fmla="*/ 43 w 49"/>
                <a:gd name="T19" fmla="*/ 1 h 124"/>
                <a:gd name="T20" fmla="*/ 39 w 49"/>
                <a:gd name="T21" fmla="*/ 0 h 124"/>
                <a:gd name="T22" fmla="*/ 32 w 49"/>
                <a:gd name="T23" fmla="*/ 0 h 124"/>
                <a:gd name="T24" fmla="*/ 27 w 49"/>
                <a:gd name="T25" fmla="*/ 0 h 124"/>
                <a:gd name="T26" fmla="*/ 22 w 49"/>
                <a:gd name="T27" fmla="*/ 1 h 124"/>
                <a:gd name="T28" fmla="*/ 17 w 49"/>
                <a:gd name="T29" fmla="*/ 3 h 124"/>
                <a:gd name="T30" fmla="*/ 13 w 49"/>
                <a:gd name="T31" fmla="*/ 4 h 124"/>
                <a:gd name="T32" fmla="*/ 7 w 49"/>
                <a:gd name="T33" fmla="*/ 6 h 124"/>
                <a:gd name="T34" fmla="*/ 4 w 49"/>
                <a:gd name="T35" fmla="*/ 8 h 124"/>
                <a:gd name="T36" fmla="*/ 1 w 49"/>
                <a:gd name="T37" fmla="*/ 11 h 124"/>
                <a:gd name="T38" fmla="*/ 0 w 49"/>
                <a:gd name="T39" fmla="*/ 16 h 124"/>
                <a:gd name="T40" fmla="*/ 0 w 49"/>
                <a:gd name="T41" fmla="*/ 19 h 124"/>
                <a:gd name="T42" fmla="*/ 0 w 49"/>
                <a:gd name="T43" fmla="*/ 22 h 124"/>
                <a:gd name="T44" fmla="*/ 4 w 49"/>
                <a:gd name="T45" fmla="*/ 64 h 124"/>
                <a:gd name="T46" fmla="*/ 9 w 49"/>
                <a:gd name="T47" fmla="*/ 99 h 124"/>
                <a:gd name="T48" fmla="*/ 11 w 49"/>
                <a:gd name="T49" fmla="*/ 104 h 124"/>
                <a:gd name="T50" fmla="*/ 10 w 49"/>
                <a:gd name="T51" fmla="*/ 106 h 124"/>
                <a:gd name="T52" fmla="*/ 9 w 49"/>
                <a:gd name="T53" fmla="*/ 109 h 124"/>
                <a:gd name="T54" fmla="*/ 7 w 49"/>
                <a:gd name="T55" fmla="*/ 112 h 124"/>
                <a:gd name="T56" fmla="*/ 4 w 49"/>
                <a:gd name="T57" fmla="*/ 115 h 124"/>
                <a:gd name="T58" fmla="*/ 14 w 49"/>
                <a:gd name="T59" fmla="*/ 120 h 124"/>
                <a:gd name="T60" fmla="*/ 24 w 49"/>
                <a:gd name="T61" fmla="*/ 123 h 124"/>
                <a:gd name="T62" fmla="*/ 31 w 49"/>
                <a:gd name="T63" fmla="*/ 122 h 124"/>
                <a:gd name="T64" fmla="*/ 35 w 49"/>
                <a:gd name="T65" fmla="*/ 122 h 124"/>
                <a:gd name="T66" fmla="*/ 39 w 49"/>
                <a:gd name="T67" fmla="*/ 119 h 124"/>
                <a:gd name="T68" fmla="*/ 43 w 49"/>
                <a:gd name="T69" fmla="*/ 117 h 124"/>
                <a:gd name="T70" fmla="*/ 45 w 49"/>
                <a:gd name="T71" fmla="*/ 113 h 124"/>
                <a:gd name="T72" fmla="*/ 45 w 49"/>
                <a:gd name="T73" fmla="*/ 110 h 124"/>
                <a:gd name="T74" fmla="*/ 45 w 49"/>
                <a:gd name="T75" fmla="*/ 106 h 124"/>
                <a:gd name="T76" fmla="*/ 45 w 49"/>
                <a:gd name="T77" fmla="*/ 101 h 124"/>
                <a:gd name="T78" fmla="*/ 44 w 49"/>
                <a:gd name="T79" fmla="*/ 95 h 124"/>
                <a:gd name="T80" fmla="*/ 42 w 49"/>
                <a:gd name="T81" fmla="*/ 86 h 124"/>
                <a:gd name="T82" fmla="*/ 35 w 49"/>
                <a:gd name="T83" fmla="*/ 46 h 1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4"/>
                <a:gd name="T128" fmla="*/ 49 w 49"/>
                <a:gd name="T129" fmla="*/ 124 h 1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4">
                  <a:moveTo>
                    <a:pt x="35" y="46"/>
                  </a:moveTo>
                  <a:lnTo>
                    <a:pt x="34" y="38"/>
                  </a:lnTo>
                  <a:lnTo>
                    <a:pt x="32" y="30"/>
                  </a:lnTo>
                  <a:lnTo>
                    <a:pt x="34" y="23"/>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6"/>
                  </a:lnTo>
                  <a:lnTo>
                    <a:pt x="0" y="19"/>
                  </a:lnTo>
                  <a:lnTo>
                    <a:pt x="0" y="22"/>
                  </a:lnTo>
                  <a:lnTo>
                    <a:pt x="4" y="64"/>
                  </a:lnTo>
                  <a:lnTo>
                    <a:pt x="9" y="99"/>
                  </a:lnTo>
                  <a:lnTo>
                    <a:pt x="11" y="104"/>
                  </a:lnTo>
                  <a:lnTo>
                    <a:pt x="10" y="106"/>
                  </a:lnTo>
                  <a:lnTo>
                    <a:pt x="9" y="109"/>
                  </a:lnTo>
                  <a:lnTo>
                    <a:pt x="7" y="112"/>
                  </a:lnTo>
                  <a:lnTo>
                    <a:pt x="4" y="115"/>
                  </a:lnTo>
                  <a:lnTo>
                    <a:pt x="14" y="120"/>
                  </a:lnTo>
                  <a:lnTo>
                    <a:pt x="24" y="123"/>
                  </a:lnTo>
                  <a:lnTo>
                    <a:pt x="31" y="122"/>
                  </a:lnTo>
                  <a:lnTo>
                    <a:pt x="35" y="122"/>
                  </a:lnTo>
                  <a:lnTo>
                    <a:pt x="39" y="119"/>
                  </a:lnTo>
                  <a:lnTo>
                    <a:pt x="43" y="117"/>
                  </a:lnTo>
                  <a:lnTo>
                    <a:pt x="45" y="113"/>
                  </a:lnTo>
                  <a:lnTo>
                    <a:pt x="45" y="110"/>
                  </a:lnTo>
                  <a:lnTo>
                    <a:pt x="45" y="106"/>
                  </a:lnTo>
                  <a:lnTo>
                    <a:pt x="45" y="101"/>
                  </a:lnTo>
                  <a:lnTo>
                    <a:pt x="44" y="95"/>
                  </a:lnTo>
                  <a:lnTo>
                    <a:pt x="42" y="86"/>
                  </a:lnTo>
                  <a:lnTo>
                    <a:pt x="35" y="46"/>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8" name="Freeform 30"/>
            <p:cNvSpPr>
              <a:spLocks/>
            </p:cNvSpPr>
            <p:nvPr/>
          </p:nvSpPr>
          <p:spPr bwMode="auto">
            <a:xfrm>
              <a:off x="3076" y="2035"/>
              <a:ext cx="51" cy="119"/>
            </a:xfrm>
            <a:custGeom>
              <a:avLst/>
              <a:gdLst>
                <a:gd name="T0" fmla="*/ 35 w 51"/>
                <a:gd name="T1" fmla="*/ 43 h 119"/>
                <a:gd name="T2" fmla="*/ 34 w 51"/>
                <a:gd name="T3" fmla="*/ 37 h 119"/>
                <a:gd name="T4" fmla="*/ 35 w 51"/>
                <a:gd name="T5" fmla="*/ 29 h 119"/>
                <a:gd name="T6" fmla="*/ 35 w 51"/>
                <a:gd name="T7" fmla="*/ 22 h 119"/>
                <a:gd name="T8" fmla="*/ 36 w 51"/>
                <a:gd name="T9" fmla="*/ 17 h 119"/>
                <a:gd name="T10" fmla="*/ 38 w 51"/>
                <a:gd name="T11" fmla="*/ 12 h 119"/>
                <a:gd name="T12" fmla="*/ 40 w 51"/>
                <a:gd name="T13" fmla="*/ 9 h 119"/>
                <a:gd name="T14" fmla="*/ 43 w 51"/>
                <a:gd name="T15" fmla="*/ 6 h 119"/>
                <a:gd name="T16" fmla="*/ 50 w 51"/>
                <a:gd name="T17" fmla="*/ 3 h 119"/>
                <a:gd name="T18" fmla="*/ 45 w 51"/>
                <a:gd name="T19" fmla="*/ 1 h 119"/>
                <a:gd name="T20" fmla="*/ 40 w 51"/>
                <a:gd name="T21" fmla="*/ 0 h 119"/>
                <a:gd name="T22" fmla="*/ 33 w 51"/>
                <a:gd name="T23" fmla="*/ 0 h 119"/>
                <a:gd name="T24" fmla="*/ 27 w 51"/>
                <a:gd name="T25" fmla="*/ 0 h 119"/>
                <a:gd name="T26" fmla="*/ 22 w 51"/>
                <a:gd name="T27" fmla="*/ 2 h 119"/>
                <a:gd name="T28" fmla="*/ 17 w 51"/>
                <a:gd name="T29" fmla="*/ 3 h 119"/>
                <a:gd name="T30" fmla="*/ 12 w 51"/>
                <a:gd name="T31" fmla="*/ 4 h 119"/>
                <a:gd name="T32" fmla="*/ 7 w 51"/>
                <a:gd name="T33" fmla="*/ 6 h 119"/>
                <a:gd name="T34" fmla="*/ 3 w 51"/>
                <a:gd name="T35" fmla="*/ 8 h 119"/>
                <a:gd name="T36" fmla="*/ 2 w 51"/>
                <a:gd name="T37" fmla="*/ 12 h 119"/>
                <a:gd name="T38" fmla="*/ 1 w 51"/>
                <a:gd name="T39" fmla="*/ 15 h 119"/>
                <a:gd name="T40" fmla="*/ 0 w 51"/>
                <a:gd name="T41" fmla="*/ 18 h 119"/>
                <a:gd name="T42" fmla="*/ 1 w 51"/>
                <a:gd name="T43" fmla="*/ 22 h 119"/>
                <a:gd name="T44" fmla="*/ 3 w 51"/>
                <a:gd name="T45" fmla="*/ 62 h 119"/>
                <a:gd name="T46" fmla="*/ 10 w 51"/>
                <a:gd name="T47" fmla="*/ 98 h 119"/>
                <a:gd name="T48" fmla="*/ 10 w 51"/>
                <a:gd name="T49" fmla="*/ 103 h 119"/>
                <a:gd name="T50" fmla="*/ 11 w 51"/>
                <a:gd name="T51" fmla="*/ 105 h 119"/>
                <a:gd name="T52" fmla="*/ 11 w 51"/>
                <a:gd name="T53" fmla="*/ 107 h 119"/>
                <a:gd name="T54" fmla="*/ 9 w 51"/>
                <a:gd name="T55" fmla="*/ 110 h 119"/>
                <a:gd name="T56" fmla="*/ 6 w 51"/>
                <a:gd name="T57" fmla="*/ 111 h 119"/>
                <a:gd name="T58" fmla="*/ 17 w 51"/>
                <a:gd name="T59" fmla="*/ 115 h 119"/>
                <a:gd name="T60" fmla="*/ 26 w 51"/>
                <a:gd name="T61" fmla="*/ 118 h 119"/>
                <a:gd name="T62" fmla="*/ 31 w 51"/>
                <a:gd name="T63" fmla="*/ 118 h 119"/>
                <a:gd name="T64" fmla="*/ 35 w 51"/>
                <a:gd name="T65" fmla="*/ 117 h 119"/>
                <a:gd name="T66" fmla="*/ 39 w 51"/>
                <a:gd name="T67" fmla="*/ 116 h 119"/>
                <a:gd name="T68" fmla="*/ 43 w 51"/>
                <a:gd name="T69" fmla="*/ 114 h 119"/>
                <a:gd name="T70" fmla="*/ 45 w 51"/>
                <a:gd name="T71" fmla="*/ 112 h 119"/>
                <a:gd name="T72" fmla="*/ 46 w 51"/>
                <a:gd name="T73" fmla="*/ 110 h 119"/>
                <a:gd name="T74" fmla="*/ 46 w 51"/>
                <a:gd name="T75" fmla="*/ 107 h 119"/>
                <a:gd name="T76" fmla="*/ 45 w 51"/>
                <a:gd name="T77" fmla="*/ 104 h 119"/>
                <a:gd name="T78" fmla="*/ 44 w 51"/>
                <a:gd name="T79" fmla="*/ 99 h 119"/>
                <a:gd name="T80" fmla="*/ 42 w 51"/>
                <a:gd name="T81" fmla="*/ 92 h 119"/>
                <a:gd name="T82" fmla="*/ 41 w 51"/>
                <a:gd name="T83" fmla="*/ 85 h 119"/>
                <a:gd name="T84" fmla="*/ 35 w 51"/>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19"/>
                <a:gd name="T131" fmla="*/ 51 w 51"/>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19">
                  <a:moveTo>
                    <a:pt x="35" y="43"/>
                  </a:moveTo>
                  <a:lnTo>
                    <a:pt x="34" y="37"/>
                  </a:lnTo>
                  <a:lnTo>
                    <a:pt x="35" y="29"/>
                  </a:lnTo>
                  <a:lnTo>
                    <a:pt x="35" y="22"/>
                  </a:lnTo>
                  <a:lnTo>
                    <a:pt x="36" y="17"/>
                  </a:lnTo>
                  <a:lnTo>
                    <a:pt x="38" y="12"/>
                  </a:lnTo>
                  <a:lnTo>
                    <a:pt x="40" y="9"/>
                  </a:lnTo>
                  <a:lnTo>
                    <a:pt x="43" y="6"/>
                  </a:lnTo>
                  <a:lnTo>
                    <a:pt x="50" y="3"/>
                  </a:lnTo>
                  <a:lnTo>
                    <a:pt x="45" y="1"/>
                  </a:lnTo>
                  <a:lnTo>
                    <a:pt x="40" y="0"/>
                  </a:lnTo>
                  <a:lnTo>
                    <a:pt x="33" y="0"/>
                  </a:lnTo>
                  <a:lnTo>
                    <a:pt x="27" y="0"/>
                  </a:lnTo>
                  <a:lnTo>
                    <a:pt x="22"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7" y="115"/>
                  </a:lnTo>
                  <a:lnTo>
                    <a:pt x="26" y="118"/>
                  </a:lnTo>
                  <a:lnTo>
                    <a:pt x="31" y="118"/>
                  </a:lnTo>
                  <a:lnTo>
                    <a:pt x="35" y="117"/>
                  </a:lnTo>
                  <a:lnTo>
                    <a:pt x="39" y="116"/>
                  </a:lnTo>
                  <a:lnTo>
                    <a:pt x="43" y="114"/>
                  </a:lnTo>
                  <a:lnTo>
                    <a:pt x="45" y="112"/>
                  </a:lnTo>
                  <a:lnTo>
                    <a:pt x="46" y="110"/>
                  </a:lnTo>
                  <a:lnTo>
                    <a:pt x="46" y="107"/>
                  </a:lnTo>
                  <a:lnTo>
                    <a:pt x="45" y="104"/>
                  </a:lnTo>
                  <a:lnTo>
                    <a:pt x="44" y="99"/>
                  </a:lnTo>
                  <a:lnTo>
                    <a:pt x="42" y="92"/>
                  </a:lnTo>
                  <a:lnTo>
                    <a:pt x="41" y="85"/>
                  </a:lnTo>
                  <a:lnTo>
                    <a:pt x="35"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49" name="Freeform 31"/>
            <p:cNvSpPr>
              <a:spLocks/>
            </p:cNvSpPr>
            <p:nvPr/>
          </p:nvSpPr>
          <p:spPr bwMode="auto">
            <a:xfrm>
              <a:off x="3526" y="1813"/>
              <a:ext cx="50" cy="123"/>
            </a:xfrm>
            <a:custGeom>
              <a:avLst/>
              <a:gdLst>
                <a:gd name="T0" fmla="*/ 36 w 50"/>
                <a:gd name="T1" fmla="*/ 45 h 123"/>
                <a:gd name="T2" fmla="*/ 35 w 50"/>
                <a:gd name="T3" fmla="*/ 37 h 123"/>
                <a:gd name="T4" fmla="*/ 33 w 50"/>
                <a:gd name="T5" fmla="*/ 29 h 123"/>
                <a:gd name="T6" fmla="*/ 35 w 50"/>
                <a:gd name="T7" fmla="*/ 22 h 123"/>
                <a:gd name="T8" fmla="*/ 36 w 50"/>
                <a:gd name="T9" fmla="*/ 17 h 123"/>
                <a:gd name="T10" fmla="*/ 38 w 50"/>
                <a:gd name="T11" fmla="*/ 13 h 123"/>
                <a:gd name="T12" fmla="*/ 41 w 50"/>
                <a:gd name="T13" fmla="*/ 9 h 123"/>
                <a:gd name="T14" fmla="*/ 44 w 50"/>
                <a:gd name="T15" fmla="*/ 6 h 123"/>
                <a:gd name="T16" fmla="*/ 49 w 50"/>
                <a:gd name="T17" fmla="*/ 3 h 123"/>
                <a:gd name="T18" fmla="*/ 44 w 50"/>
                <a:gd name="T19" fmla="*/ 1 h 123"/>
                <a:gd name="T20" fmla="*/ 40 w 50"/>
                <a:gd name="T21" fmla="*/ 0 h 123"/>
                <a:gd name="T22" fmla="*/ 33 w 50"/>
                <a:gd name="T23" fmla="*/ 0 h 123"/>
                <a:gd name="T24" fmla="*/ 27 w 50"/>
                <a:gd name="T25" fmla="*/ 0 h 123"/>
                <a:gd name="T26" fmla="*/ 22 w 50"/>
                <a:gd name="T27" fmla="*/ 1 h 123"/>
                <a:gd name="T28" fmla="*/ 18 w 50"/>
                <a:gd name="T29" fmla="*/ 3 h 123"/>
                <a:gd name="T30" fmla="*/ 13 w 50"/>
                <a:gd name="T31" fmla="*/ 4 h 123"/>
                <a:gd name="T32" fmla="*/ 7 w 50"/>
                <a:gd name="T33" fmla="*/ 6 h 123"/>
                <a:gd name="T34" fmla="*/ 4 w 50"/>
                <a:gd name="T35" fmla="*/ 8 h 123"/>
                <a:gd name="T36" fmla="*/ 1 w 50"/>
                <a:gd name="T37" fmla="*/ 11 h 123"/>
                <a:gd name="T38" fmla="*/ 0 w 50"/>
                <a:gd name="T39" fmla="*/ 15 h 123"/>
                <a:gd name="T40" fmla="*/ 0 w 50"/>
                <a:gd name="T41" fmla="*/ 19 h 123"/>
                <a:gd name="T42" fmla="*/ 0 w 50"/>
                <a:gd name="T43" fmla="*/ 22 h 123"/>
                <a:gd name="T44" fmla="*/ 4 w 50"/>
                <a:gd name="T45" fmla="*/ 63 h 123"/>
                <a:gd name="T46" fmla="*/ 9 w 50"/>
                <a:gd name="T47" fmla="*/ 99 h 123"/>
                <a:gd name="T48" fmla="*/ 11 w 50"/>
                <a:gd name="T49" fmla="*/ 103 h 123"/>
                <a:gd name="T50" fmla="*/ 10 w 50"/>
                <a:gd name="T51" fmla="*/ 106 h 123"/>
                <a:gd name="T52" fmla="*/ 9 w 50"/>
                <a:gd name="T53" fmla="*/ 108 h 123"/>
                <a:gd name="T54" fmla="*/ 7 w 50"/>
                <a:gd name="T55" fmla="*/ 111 h 123"/>
                <a:gd name="T56" fmla="*/ 4 w 50"/>
                <a:gd name="T57" fmla="*/ 114 h 123"/>
                <a:gd name="T58" fmla="*/ 14 w 50"/>
                <a:gd name="T59" fmla="*/ 119 h 123"/>
                <a:gd name="T60" fmla="*/ 25 w 50"/>
                <a:gd name="T61" fmla="*/ 122 h 123"/>
                <a:gd name="T62" fmla="*/ 31 w 50"/>
                <a:gd name="T63" fmla="*/ 121 h 123"/>
                <a:gd name="T64" fmla="*/ 36 w 50"/>
                <a:gd name="T65" fmla="*/ 121 h 123"/>
                <a:gd name="T66" fmla="*/ 40 w 50"/>
                <a:gd name="T67" fmla="*/ 118 h 123"/>
                <a:gd name="T68" fmla="*/ 44 w 50"/>
                <a:gd name="T69" fmla="*/ 116 h 123"/>
                <a:gd name="T70" fmla="*/ 46 w 50"/>
                <a:gd name="T71" fmla="*/ 112 h 123"/>
                <a:gd name="T72" fmla="*/ 46 w 50"/>
                <a:gd name="T73" fmla="*/ 109 h 123"/>
                <a:gd name="T74" fmla="*/ 46 w 50"/>
                <a:gd name="T75" fmla="*/ 105 h 123"/>
                <a:gd name="T76" fmla="*/ 46 w 50"/>
                <a:gd name="T77" fmla="*/ 100 h 123"/>
                <a:gd name="T78" fmla="*/ 45 w 50"/>
                <a:gd name="T79" fmla="*/ 94 h 123"/>
                <a:gd name="T80" fmla="*/ 43 w 50"/>
                <a:gd name="T81" fmla="*/ 86 h 123"/>
                <a:gd name="T82" fmla="*/ 36 w 50"/>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
                <a:gd name="T127" fmla="*/ 0 h 123"/>
                <a:gd name="T128" fmla="*/ 50 w 50"/>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 h="123">
                  <a:moveTo>
                    <a:pt x="36" y="45"/>
                  </a:moveTo>
                  <a:lnTo>
                    <a:pt x="35" y="37"/>
                  </a:lnTo>
                  <a:lnTo>
                    <a:pt x="33" y="29"/>
                  </a:lnTo>
                  <a:lnTo>
                    <a:pt x="35" y="22"/>
                  </a:lnTo>
                  <a:lnTo>
                    <a:pt x="36" y="17"/>
                  </a:lnTo>
                  <a:lnTo>
                    <a:pt x="38" y="13"/>
                  </a:lnTo>
                  <a:lnTo>
                    <a:pt x="41" y="9"/>
                  </a:lnTo>
                  <a:lnTo>
                    <a:pt x="44" y="6"/>
                  </a:lnTo>
                  <a:lnTo>
                    <a:pt x="49" y="3"/>
                  </a:lnTo>
                  <a:lnTo>
                    <a:pt x="44" y="1"/>
                  </a:lnTo>
                  <a:lnTo>
                    <a:pt x="40" y="0"/>
                  </a:lnTo>
                  <a:lnTo>
                    <a:pt x="33" y="0"/>
                  </a:lnTo>
                  <a:lnTo>
                    <a:pt x="27" y="0"/>
                  </a:lnTo>
                  <a:lnTo>
                    <a:pt x="22" y="1"/>
                  </a:lnTo>
                  <a:lnTo>
                    <a:pt x="18"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5" y="122"/>
                  </a:lnTo>
                  <a:lnTo>
                    <a:pt x="31" y="121"/>
                  </a:lnTo>
                  <a:lnTo>
                    <a:pt x="36" y="121"/>
                  </a:lnTo>
                  <a:lnTo>
                    <a:pt x="40" y="118"/>
                  </a:lnTo>
                  <a:lnTo>
                    <a:pt x="44" y="116"/>
                  </a:lnTo>
                  <a:lnTo>
                    <a:pt x="46" y="112"/>
                  </a:lnTo>
                  <a:lnTo>
                    <a:pt x="46" y="109"/>
                  </a:lnTo>
                  <a:lnTo>
                    <a:pt x="46" y="105"/>
                  </a:lnTo>
                  <a:lnTo>
                    <a:pt x="46" y="100"/>
                  </a:lnTo>
                  <a:lnTo>
                    <a:pt x="45" y="94"/>
                  </a:lnTo>
                  <a:lnTo>
                    <a:pt x="43" y="86"/>
                  </a:lnTo>
                  <a:lnTo>
                    <a:pt x="36"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0" name="Freeform 32"/>
            <p:cNvSpPr>
              <a:spLocks/>
            </p:cNvSpPr>
            <p:nvPr/>
          </p:nvSpPr>
          <p:spPr bwMode="auto">
            <a:xfrm>
              <a:off x="3377" y="1890"/>
              <a:ext cx="49" cy="119"/>
            </a:xfrm>
            <a:custGeom>
              <a:avLst/>
              <a:gdLst>
                <a:gd name="T0" fmla="*/ 34 w 49"/>
                <a:gd name="T1" fmla="*/ 43 h 119"/>
                <a:gd name="T2" fmla="*/ 33 w 49"/>
                <a:gd name="T3" fmla="*/ 37 h 119"/>
                <a:gd name="T4" fmla="*/ 33 w 49"/>
                <a:gd name="T5" fmla="*/ 29 h 119"/>
                <a:gd name="T6" fmla="*/ 33 w 49"/>
                <a:gd name="T7" fmla="*/ 22 h 119"/>
                <a:gd name="T8" fmla="*/ 34 w 49"/>
                <a:gd name="T9" fmla="*/ 17 h 119"/>
                <a:gd name="T10" fmla="*/ 37 w 49"/>
                <a:gd name="T11" fmla="*/ 12 h 119"/>
                <a:gd name="T12" fmla="*/ 39 w 49"/>
                <a:gd name="T13" fmla="*/ 9 h 119"/>
                <a:gd name="T14" fmla="*/ 42 w 49"/>
                <a:gd name="T15" fmla="*/ 6 h 119"/>
                <a:gd name="T16" fmla="*/ 48 w 49"/>
                <a:gd name="T17" fmla="*/ 3 h 119"/>
                <a:gd name="T18" fmla="*/ 43 w 49"/>
                <a:gd name="T19" fmla="*/ 1 h 119"/>
                <a:gd name="T20" fmla="*/ 38 w 49"/>
                <a:gd name="T21" fmla="*/ 0 h 119"/>
                <a:gd name="T22" fmla="*/ 32 w 49"/>
                <a:gd name="T23" fmla="*/ 0 h 119"/>
                <a:gd name="T24" fmla="*/ 26 w 49"/>
                <a:gd name="T25" fmla="*/ 0 h 119"/>
                <a:gd name="T26" fmla="*/ 21 w 49"/>
                <a:gd name="T27" fmla="*/ 2 h 119"/>
                <a:gd name="T28" fmla="*/ 16 w 49"/>
                <a:gd name="T29" fmla="*/ 3 h 119"/>
                <a:gd name="T30" fmla="*/ 11 w 49"/>
                <a:gd name="T31" fmla="*/ 4 h 119"/>
                <a:gd name="T32" fmla="*/ 7 w 49"/>
                <a:gd name="T33" fmla="*/ 6 h 119"/>
                <a:gd name="T34" fmla="*/ 2 w 49"/>
                <a:gd name="T35" fmla="*/ 8 h 119"/>
                <a:gd name="T36" fmla="*/ 1 w 49"/>
                <a:gd name="T37" fmla="*/ 12 h 119"/>
                <a:gd name="T38" fmla="*/ 0 w 49"/>
                <a:gd name="T39" fmla="*/ 15 h 119"/>
                <a:gd name="T40" fmla="*/ 0 w 49"/>
                <a:gd name="T41" fmla="*/ 18 h 119"/>
                <a:gd name="T42" fmla="*/ 0 w 49"/>
                <a:gd name="T43" fmla="*/ 22 h 119"/>
                <a:gd name="T44" fmla="*/ 3 w 49"/>
                <a:gd name="T45" fmla="*/ 62 h 119"/>
                <a:gd name="T46" fmla="*/ 10 w 49"/>
                <a:gd name="T47" fmla="*/ 98 h 119"/>
                <a:gd name="T48" fmla="*/ 9 w 49"/>
                <a:gd name="T49" fmla="*/ 103 h 119"/>
                <a:gd name="T50" fmla="*/ 10 w 49"/>
                <a:gd name="T51" fmla="*/ 105 h 119"/>
                <a:gd name="T52" fmla="*/ 10 w 49"/>
                <a:gd name="T53" fmla="*/ 107 h 119"/>
                <a:gd name="T54" fmla="*/ 8 w 49"/>
                <a:gd name="T55" fmla="*/ 110 h 119"/>
                <a:gd name="T56" fmla="*/ 5 w 49"/>
                <a:gd name="T57" fmla="*/ 111 h 119"/>
                <a:gd name="T58" fmla="*/ 16 w 49"/>
                <a:gd name="T59" fmla="*/ 115 h 119"/>
                <a:gd name="T60" fmla="*/ 25 w 49"/>
                <a:gd name="T61" fmla="*/ 118 h 119"/>
                <a:gd name="T62" fmla="*/ 30 w 49"/>
                <a:gd name="T63" fmla="*/ 118 h 119"/>
                <a:gd name="T64" fmla="*/ 34 w 49"/>
                <a:gd name="T65" fmla="*/ 117 h 119"/>
                <a:gd name="T66" fmla="*/ 37 w 49"/>
                <a:gd name="T67" fmla="*/ 116 h 119"/>
                <a:gd name="T68" fmla="*/ 41 w 49"/>
                <a:gd name="T69" fmla="*/ 114 h 119"/>
                <a:gd name="T70" fmla="*/ 44 w 49"/>
                <a:gd name="T71" fmla="*/ 112 h 119"/>
                <a:gd name="T72" fmla="*/ 44 w 49"/>
                <a:gd name="T73" fmla="*/ 110 h 119"/>
                <a:gd name="T74" fmla="*/ 44 w 49"/>
                <a:gd name="T75" fmla="*/ 107 h 119"/>
                <a:gd name="T76" fmla="*/ 44 w 49"/>
                <a:gd name="T77" fmla="*/ 104 h 119"/>
                <a:gd name="T78" fmla="*/ 43 w 49"/>
                <a:gd name="T79" fmla="*/ 99 h 119"/>
                <a:gd name="T80" fmla="*/ 41 w 49"/>
                <a:gd name="T81" fmla="*/ 92 h 119"/>
                <a:gd name="T82" fmla="*/ 39 w 49"/>
                <a:gd name="T83" fmla="*/ 85 h 119"/>
                <a:gd name="T84" fmla="*/ 34 w 49"/>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
                <a:gd name="T130" fmla="*/ 0 h 119"/>
                <a:gd name="T131" fmla="*/ 49 w 49"/>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 h="119">
                  <a:moveTo>
                    <a:pt x="34" y="43"/>
                  </a:moveTo>
                  <a:lnTo>
                    <a:pt x="33" y="37"/>
                  </a:lnTo>
                  <a:lnTo>
                    <a:pt x="33" y="29"/>
                  </a:lnTo>
                  <a:lnTo>
                    <a:pt x="33" y="22"/>
                  </a:lnTo>
                  <a:lnTo>
                    <a:pt x="34" y="17"/>
                  </a:lnTo>
                  <a:lnTo>
                    <a:pt x="37" y="12"/>
                  </a:lnTo>
                  <a:lnTo>
                    <a:pt x="39" y="9"/>
                  </a:lnTo>
                  <a:lnTo>
                    <a:pt x="42" y="6"/>
                  </a:lnTo>
                  <a:lnTo>
                    <a:pt x="48" y="3"/>
                  </a:lnTo>
                  <a:lnTo>
                    <a:pt x="43" y="1"/>
                  </a:lnTo>
                  <a:lnTo>
                    <a:pt x="38" y="0"/>
                  </a:lnTo>
                  <a:lnTo>
                    <a:pt x="32" y="0"/>
                  </a:lnTo>
                  <a:lnTo>
                    <a:pt x="26" y="0"/>
                  </a:lnTo>
                  <a:lnTo>
                    <a:pt x="21" y="2"/>
                  </a:lnTo>
                  <a:lnTo>
                    <a:pt x="16" y="3"/>
                  </a:lnTo>
                  <a:lnTo>
                    <a:pt x="11" y="4"/>
                  </a:lnTo>
                  <a:lnTo>
                    <a:pt x="7" y="6"/>
                  </a:lnTo>
                  <a:lnTo>
                    <a:pt x="2" y="8"/>
                  </a:lnTo>
                  <a:lnTo>
                    <a:pt x="1" y="12"/>
                  </a:lnTo>
                  <a:lnTo>
                    <a:pt x="0" y="15"/>
                  </a:lnTo>
                  <a:lnTo>
                    <a:pt x="0" y="18"/>
                  </a:lnTo>
                  <a:lnTo>
                    <a:pt x="0" y="22"/>
                  </a:lnTo>
                  <a:lnTo>
                    <a:pt x="3" y="62"/>
                  </a:lnTo>
                  <a:lnTo>
                    <a:pt x="10" y="98"/>
                  </a:lnTo>
                  <a:lnTo>
                    <a:pt x="9" y="103"/>
                  </a:lnTo>
                  <a:lnTo>
                    <a:pt x="10" y="105"/>
                  </a:lnTo>
                  <a:lnTo>
                    <a:pt x="10" y="107"/>
                  </a:lnTo>
                  <a:lnTo>
                    <a:pt x="8" y="110"/>
                  </a:lnTo>
                  <a:lnTo>
                    <a:pt x="5" y="111"/>
                  </a:lnTo>
                  <a:lnTo>
                    <a:pt x="16" y="115"/>
                  </a:lnTo>
                  <a:lnTo>
                    <a:pt x="25" y="118"/>
                  </a:lnTo>
                  <a:lnTo>
                    <a:pt x="30" y="118"/>
                  </a:lnTo>
                  <a:lnTo>
                    <a:pt x="34" y="117"/>
                  </a:lnTo>
                  <a:lnTo>
                    <a:pt x="37" y="116"/>
                  </a:lnTo>
                  <a:lnTo>
                    <a:pt x="41" y="114"/>
                  </a:lnTo>
                  <a:lnTo>
                    <a:pt x="44" y="112"/>
                  </a:lnTo>
                  <a:lnTo>
                    <a:pt x="44" y="110"/>
                  </a:lnTo>
                  <a:lnTo>
                    <a:pt x="44" y="107"/>
                  </a:lnTo>
                  <a:lnTo>
                    <a:pt x="44" y="104"/>
                  </a:lnTo>
                  <a:lnTo>
                    <a:pt x="43" y="99"/>
                  </a:lnTo>
                  <a:lnTo>
                    <a:pt x="41" y="92"/>
                  </a:lnTo>
                  <a:lnTo>
                    <a:pt x="39" y="85"/>
                  </a:lnTo>
                  <a:lnTo>
                    <a:pt x="34"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1" name="Freeform 33"/>
            <p:cNvSpPr>
              <a:spLocks/>
            </p:cNvSpPr>
            <p:nvPr/>
          </p:nvSpPr>
          <p:spPr bwMode="auto">
            <a:xfrm>
              <a:off x="3822" y="1668"/>
              <a:ext cx="50" cy="123"/>
            </a:xfrm>
            <a:custGeom>
              <a:avLst/>
              <a:gdLst>
                <a:gd name="T0" fmla="*/ 36 w 50"/>
                <a:gd name="T1" fmla="*/ 45 h 123"/>
                <a:gd name="T2" fmla="*/ 35 w 50"/>
                <a:gd name="T3" fmla="*/ 37 h 123"/>
                <a:gd name="T4" fmla="*/ 33 w 50"/>
                <a:gd name="T5" fmla="*/ 29 h 123"/>
                <a:gd name="T6" fmla="*/ 35 w 50"/>
                <a:gd name="T7" fmla="*/ 22 h 123"/>
                <a:gd name="T8" fmla="*/ 36 w 50"/>
                <a:gd name="T9" fmla="*/ 17 h 123"/>
                <a:gd name="T10" fmla="*/ 38 w 50"/>
                <a:gd name="T11" fmla="*/ 13 h 123"/>
                <a:gd name="T12" fmla="*/ 41 w 50"/>
                <a:gd name="T13" fmla="*/ 9 h 123"/>
                <a:gd name="T14" fmla="*/ 44 w 50"/>
                <a:gd name="T15" fmla="*/ 6 h 123"/>
                <a:gd name="T16" fmla="*/ 49 w 50"/>
                <a:gd name="T17" fmla="*/ 3 h 123"/>
                <a:gd name="T18" fmla="*/ 44 w 50"/>
                <a:gd name="T19" fmla="*/ 1 h 123"/>
                <a:gd name="T20" fmla="*/ 40 w 50"/>
                <a:gd name="T21" fmla="*/ 0 h 123"/>
                <a:gd name="T22" fmla="*/ 33 w 50"/>
                <a:gd name="T23" fmla="*/ 0 h 123"/>
                <a:gd name="T24" fmla="*/ 27 w 50"/>
                <a:gd name="T25" fmla="*/ 0 h 123"/>
                <a:gd name="T26" fmla="*/ 22 w 50"/>
                <a:gd name="T27" fmla="*/ 1 h 123"/>
                <a:gd name="T28" fmla="*/ 18 w 50"/>
                <a:gd name="T29" fmla="*/ 3 h 123"/>
                <a:gd name="T30" fmla="*/ 13 w 50"/>
                <a:gd name="T31" fmla="*/ 4 h 123"/>
                <a:gd name="T32" fmla="*/ 7 w 50"/>
                <a:gd name="T33" fmla="*/ 6 h 123"/>
                <a:gd name="T34" fmla="*/ 4 w 50"/>
                <a:gd name="T35" fmla="*/ 8 h 123"/>
                <a:gd name="T36" fmla="*/ 1 w 50"/>
                <a:gd name="T37" fmla="*/ 11 h 123"/>
                <a:gd name="T38" fmla="*/ 0 w 50"/>
                <a:gd name="T39" fmla="*/ 15 h 123"/>
                <a:gd name="T40" fmla="*/ 0 w 50"/>
                <a:gd name="T41" fmla="*/ 19 h 123"/>
                <a:gd name="T42" fmla="*/ 0 w 50"/>
                <a:gd name="T43" fmla="*/ 22 h 123"/>
                <a:gd name="T44" fmla="*/ 4 w 50"/>
                <a:gd name="T45" fmla="*/ 63 h 123"/>
                <a:gd name="T46" fmla="*/ 9 w 50"/>
                <a:gd name="T47" fmla="*/ 99 h 123"/>
                <a:gd name="T48" fmla="*/ 11 w 50"/>
                <a:gd name="T49" fmla="*/ 103 h 123"/>
                <a:gd name="T50" fmla="*/ 10 w 50"/>
                <a:gd name="T51" fmla="*/ 106 h 123"/>
                <a:gd name="T52" fmla="*/ 9 w 50"/>
                <a:gd name="T53" fmla="*/ 108 h 123"/>
                <a:gd name="T54" fmla="*/ 7 w 50"/>
                <a:gd name="T55" fmla="*/ 111 h 123"/>
                <a:gd name="T56" fmla="*/ 4 w 50"/>
                <a:gd name="T57" fmla="*/ 114 h 123"/>
                <a:gd name="T58" fmla="*/ 14 w 50"/>
                <a:gd name="T59" fmla="*/ 119 h 123"/>
                <a:gd name="T60" fmla="*/ 25 w 50"/>
                <a:gd name="T61" fmla="*/ 122 h 123"/>
                <a:gd name="T62" fmla="*/ 31 w 50"/>
                <a:gd name="T63" fmla="*/ 121 h 123"/>
                <a:gd name="T64" fmla="*/ 36 w 50"/>
                <a:gd name="T65" fmla="*/ 121 h 123"/>
                <a:gd name="T66" fmla="*/ 40 w 50"/>
                <a:gd name="T67" fmla="*/ 118 h 123"/>
                <a:gd name="T68" fmla="*/ 44 w 50"/>
                <a:gd name="T69" fmla="*/ 116 h 123"/>
                <a:gd name="T70" fmla="*/ 46 w 50"/>
                <a:gd name="T71" fmla="*/ 112 h 123"/>
                <a:gd name="T72" fmla="*/ 46 w 50"/>
                <a:gd name="T73" fmla="*/ 109 h 123"/>
                <a:gd name="T74" fmla="*/ 46 w 50"/>
                <a:gd name="T75" fmla="*/ 105 h 123"/>
                <a:gd name="T76" fmla="*/ 46 w 50"/>
                <a:gd name="T77" fmla="*/ 100 h 123"/>
                <a:gd name="T78" fmla="*/ 45 w 50"/>
                <a:gd name="T79" fmla="*/ 94 h 123"/>
                <a:gd name="T80" fmla="*/ 43 w 50"/>
                <a:gd name="T81" fmla="*/ 86 h 123"/>
                <a:gd name="T82" fmla="*/ 36 w 50"/>
                <a:gd name="T83" fmla="*/ 45 h 1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
                <a:gd name="T127" fmla="*/ 0 h 123"/>
                <a:gd name="T128" fmla="*/ 50 w 50"/>
                <a:gd name="T129" fmla="*/ 123 h 1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 h="123">
                  <a:moveTo>
                    <a:pt x="36" y="45"/>
                  </a:moveTo>
                  <a:lnTo>
                    <a:pt x="35" y="37"/>
                  </a:lnTo>
                  <a:lnTo>
                    <a:pt x="33" y="29"/>
                  </a:lnTo>
                  <a:lnTo>
                    <a:pt x="35" y="22"/>
                  </a:lnTo>
                  <a:lnTo>
                    <a:pt x="36" y="17"/>
                  </a:lnTo>
                  <a:lnTo>
                    <a:pt x="38" y="13"/>
                  </a:lnTo>
                  <a:lnTo>
                    <a:pt x="41" y="9"/>
                  </a:lnTo>
                  <a:lnTo>
                    <a:pt x="44" y="6"/>
                  </a:lnTo>
                  <a:lnTo>
                    <a:pt x="49" y="3"/>
                  </a:lnTo>
                  <a:lnTo>
                    <a:pt x="44" y="1"/>
                  </a:lnTo>
                  <a:lnTo>
                    <a:pt x="40" y="0"/>
                  </a:lnTo>
                  <a:lnTo>
                    <a:pt x="33" y="0"/>
                  </a:lnTo>
                  <a:lnTo>
                    <a:pt x="27" y="0"/>
                  </a:lnTo>
                  <a:lnTo>
                    <a:pt x="22" y="1"/>
                  </a:lnTo>
                  <a:lnTo>
                    <a:pt x="18" y="3"/>
                  </a:lnTo>
                  <a:lnTo>
                    <a:pt x="13" y="4"/>
                  </a:lnTo>
                  <a:lnTo>
                    <a:pt x="7" y="6"/>
                  </a:lnTo>
                  <a:lnTo>
                    <a:pt x="4" y="8"/>
                  </a:lnTo>
                  <a:lnTo>
                    <a:pt x="1" y="11"/>
                  </a:lnTo>
                  <a:lnTo>
                    <a:pt x="0" y="15"/>
                  </a:lnTo>
                  <a:lnTo>
                    <a:pt x="0" y="19"/>
                  </a:lnTo>
                  <a:lnTo>
                    <a:pt x="0" y="22"/>
                  </a:lnTo>
                  <a:lnTo>
                    <a:pt x="4" y="63"/>
                  </a:lnTo>
                  <a:lnTo>
                    <a:pt x="9" y="99"/>
                  </a:lnTo>
                  <a:lnTo>
                    <a:pt x="11" y="103"/>
                  </a:lnTo>
                  <a:lnTo>
                    <a:pt x="10" y="106"/>
                  </a:lnTo>
                  <a:lnTo>
                    <a:pt x="9" y="108"/>
                  </a:lnTo>
                  <a:lnTo>
                    <a:pt x="7" y="111"/>
                  </a:lnTo>
                  <a:lnTo>
                    <a:pt x="4" y="114"/>
                  </a:lnTo>
                  <a:lnTo>
                    <a:pt x="14" y="119"/>
                  </a:lnTo>
                  <a:lnTo>
                    <a:pt x="25" y="122"/>
                  </a:lnTo>
                  <a:lnTo>
                    <a:pt x="31" y="121"/>
                  </a:lnTo>
                  <a:lnTo>
                    <a:pt x="36" y="121"/>
                  </a:lnTo>
                  <a:lnTo>
                    <a:pt x="40" y="118"/>
                  </a:lnTo>
                  <a:lnTo>
                    <a:pt x="44" y="116"/>
                  </a:lnTo>
                  <a:lnTo>
                    <a:pt x="46" y="112"/>
                  </a:lnTo>
                  <a:lnTo>
                    <a:pt x="46" y="109"/>
                  </a:lnTo>
                  <a:lnTo>
                    <a:pt x="46" y="105"/>
                  </a:lnTo>
                  <a:lnTo>
                    <a:pt x="46" y="100"/>
                  </a:lnTo>
                  <a:lnTo>
                    <a:pt x="45" y="94"/>
                  </a:lnTo>
                  <a:lnTo>
                    <a:pt x="43" y="86"/>
                  </a:lnTo>
                  <a:lnTo>
                    <a:pt x="36"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2" name="Freeform 34"/>
            <p:cNvSpPr>
              <a:spLocks/>
            </p:cNvSpPr>
            <p:nvPr/>
          </p:nvSpPr>
          <p:spPr bwMode="auto">
            <a:xfrm>
              <a:off x="3673" y="1739"/>
              <a:ext cx="51" cy="121"/>
            </a:xfrm>
            <a:custGeom>
              <a:avLst/>
              <a:gdLst>
                <a:gd name="T0" fmla="*/ 35 w 51"/>
                <a:gd name="T1" fmla="*/ 44 h 121"/>
                <a:gd name="T2" fmla="*/ 34 w 51"/>
                <a:gd name="T3" fmla="*/ 38 h 121"/>
                <a:gd name="T4" fmla="*/ 35 w 51"/>
                <a:gd name="T5" fmla="*/ 30 h 121"/>
                <a:gd name="T6" fmla="*/ 35 w 51"/>
                <a:gd name="T7" fmla="*/ 22 h 121"/>
                <a:gd name="T8" fmla="*/ 36 w 51"/>
                <a:gd name="T9" fmla="*/ 17 h 121"/>
                <a:gd name="T10" fmla="*/ 38 w 51"/>
                <a:gd name="T11" fmla="*/ 13 h 121"/>
                <a:gd name="T12" fmla="*/ 40 w 51"/>
                <a:gd name="T13" fmla="*/ 9 h 121"/>
                <a:gd name="T14" fmla="*/ 43 w 51"/>
                <a:gd name="T15" fmla="*/ 6 h 121"/>
                <a:gd name="T16" fmla="*/ 50 w 51"/>
                <a:gd name="T17" fmla="*/ 3 h 121"/>
                <a:gd name="T18" fmla="*/ 45 w 51"/>
                <a:gd name="T19" fmla="*/ 1 h 121"/>
                <a:gd name="T20" fmla="*/ 40 w 51"/>
                <a:gd name="T21" fmla="*/ 0 h 121"/>
                <a:gd name="T22" fmla="*/ 33 w 51"/>
                <a:gd name="T23" fmla="*/ 0 h 121"/>
                <a:gd name="T24" fmla="*/ 27 w 51"/>
                <a:gd name="T25" fmla="*/ 0 h 121"/>
                <a:gd name="T26" fmla="*/ 22 w 51"/>
                <a:gd name="T27" fmla="*/ 2 h 121"/>
                <a:gd name="T28" fmla="*/ 17 w 51"/>
                <a:gd name="T29" fmla="*/ 3 h 121"/>
                <a:gd name="T30" fmla="*/ 12 w 51"/>
                <a:gd name="T31" fmla="*/ 4 h 121"/>
                <a:gd name="T32" fmla="*/ 7 w 51"/>
                <a:gd name="T33" fmla="*/ 7 h 121"/>
                <a:gd name="T34" fmla="*/ 3 w 51"/>
                <a:gd name="T35" fmla="*/ 8 h 121"/>
                <a:gd name="T36" fmla="*/ 2 w 51"/>
                <a:gd name="T37" fmla="*/ 12 h 121"/>
                <a:gd name="T38" fmla="*/ 1 w 51"/>
                <a:gd name="T39" fmla="*/ 15 h 121"/>
                <a:gd name="T40" fmla="*/ 0 w 51"/>
                <a:gd name="T41" fmla="*/ 18 h 121"/>
                <a:gd name="T42" fmla="*/ 1 w 51"/>
                <a:gd name="T43" fmla="*/ 23 h 121"/>
                <a:gd name="T44" fmla="*/ 3 w 51"/>
                <a:gd name="T45" fmla="*/ 64 h 121"/>
                <a:gd name="T46" fmla="*/ 10 w 51"/>
                <a:gd name="T47" fmla="*/ 99 h 121"/>
                <a:gd name="T48" fmla="*/ 10 w 51"/>
                <a:gd name="T49" fmla="*/ 104 h 121"/>
                <a:gd name="T50" fmla="*/ 11 w 51"/>
                <a:gd name="T51" fmla="*/ 106 h 121"/>
                <a:gd name="T52" fmla="*/ 11 w 51"/>
                <a:gd name="T53" fmla="*/ 109 h 121"/>
                <a:gd name="T54" fmla="*/ 9 w 51"/>
                <a:gd name="T55" fmla="*/ 112 h 121"/>
                <a:gd name="T56" fmla="*/ 6 w 51"/>
                <a:gd name="T57" fmla="*/ 113 h 121"/>
                <a:gd name="T58" fmla="*/ 17 w 51"/>
                <a:gd name="T59" fmla="*/ 117 h 121"/>
                <a:gd name="T60" fmla="*/ 26 w 51"/>
                <a:gd name="T61" fmla="*/ 120 h 121"/>
                <a:gd name="T62" fmla="*/ 31 w 51"/>
                <a:gd name="T63" fmla="*/ 120 h 121"/>
                <a:gd name="T64" fmla="*/ 35 w 51"/>
                <a:gd name="T65" fmla="*/ 119 h 121"/>
                <a:gd name="T66" fmla="*/ 39 w 51"/>
                <a:gd name="T67" fmla="*/ 118 h 121"/>
                <a:gd name="T68" fmla="*/ 43 w 51"/>
                <a:gd name="T69" fmla="*/ 116 h 121"/>
                <a:gd name="T70" fmla="*/ 45 w 51"/>
                <a:gd name="T71" fmla="*/ 114 h 121"/>
                <a:gd name="T72" fmla="*/ 46 w 51"/>
                <a:gd name="T73" fmla="*/ 112 h 121"/>
                <a:gd name="T74" fmla="*/ 46 w 51"/>
                <a:gd name="T75" fmla="*/ 109 h 121"/>
                <a:gd name="T76" fmla="*/ 45 w 51"/>
                <a:gd name="T77" fmla="*/ 106 h 121"/>
                <a:gd name="T78" fmla="*/ 44 w 51"/>
                <a:gd name="T79" fmla="*/ 101 h 121"/>
                <a:gd name="T80" fmla="*/ 42 w 51"/>
                <a:gd name="T81" fmla="*/ 94 h 121"/>
                <a:gd name="T82" fmla="*/ 41 w 51"/>
                <a:gd name="T83" fmla="*/ 86 h 121"/>
                <a:gd name="T84" fmla="*/ 35 w 51"/>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1"/>
                <a:gd name="T131" fmla="*/ 51 w 51"/>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1">
                  <a:moveTo>
                    <a:pt x="35" y="44"/>
                  </a:moveTo>
                  <a:lnTo>
                    <a:pt x="34" y="38"/>
                  </a:lnTo>
                  <a:lnTo>
                    <a:pt x="35" y="30"/>
                  </a:lnTo>
                  <a:lnTo>
                    <a:pt x="35" y="22"/>
                  </a:lnTo>
                  <a:lnTo>
                    <a:pt x="36" y="17"/>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8"/>
                  </a:lnTo>
                  <a:lnTo>
                    <a:pt x="2" y="12"/>
                  </a:lnTo>
                  <a:lnTo>
                    <a:pt x="1" y="15"/>
                  </a:lnTo>
                  <a:lnTo>
                    <a:pt x="0" y="18"/>
                  </a:lnTo>
                  <a:lnTo>
                    <a:pt x="1" y="23"/>
                  </a:lnTo>
                  <a:lnTo>
                    <a:pt x="3" y="64"/>
                  </a:lnTo>
                  <a:lnTo>
                    <a:pt x="10" y="99"/>
                  </a:lnTo>
                  <a:lnTo>
                    <a:pt x="10" y="104"/>
                  </a:lnTo>
                  <a:lnTo>
                    <a:pt x="11" y="106"/>
                  </a:lnTo>
                  <a:lnTo>
                    <a:pt x="11" y="109"/>
                  </a:lnTo>
                  <a:lnTo>
                    <a:pt x="9" y="112"/>
                  </a:lnTo>
                  <a:lnTo>
                    <a:pt x="6" y="113"/>
                  </a:lnTo>
                  <a:lnTo>
                    <a:pt x="17" y="117"/>
                  </a:lnTo>
                  <a:lnTo>
                    <a:pt x="26" y="120"/>
                  </a:lnTo>
                  <a:lnTo>
                    <a:pt x="31" y="120"/>
                  </a:lnTo>
                  <a:lnTo>
                    <a:pt x="35" y="119"/>
                  </a:lnTo>
                  <a:lnTo>
                    <a:pt x="39" y="118"/>
                  </a:lnTo>
                  <a:lnTo>
                    <a:pt x="43" y="116"/>
                  </a:lnTo>
                  <a:lnTo>
                    <a:pt x="45" y="114"/>
                  </a:lnTo>
                  <a:lnTo>
                    <a:pt x="46" y="112"/>
                  </a:lnTo>
                  <a:lnTo>
                    <a:pt x="46" y="109"/>
                  </a:lnTo>
                  <a:lnTo>
                    <a:pt x="45" y="106"/>
                  </a:lnTo>
                  <a:lnTo>
                    <a:pt x="44" y="101"/>
                  </a:lnTo>
                  <a:lnTo>
                    <a:pt x="42" y="94"/>
                  </a:lnTo>
                  <a:lnTo>
                    <a:pt x="41" y="86"/>
                  </a:lnTo>
                  <a:lnTo>
                    <a:pt x="35"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3" name="Freeform 35"/>
            <p:cNvSpPr>
              <a:spLocks/>
            </p:cNvSpPr>
            <p:nvPr/>
          </p:nvSpPr>
          <p:spPr bwMode="auto">
            <a:xfrm>
              <a:off x="4122" y="1521"/>
              <a:ext cx="49" cy="122"/>
            </a:xfrm>
            <a:custGeom>
              <a:avLst/>
              <a:gdLst>
                <a:gd name="T0" fmla="*/ 35 w 49"/>
                <a:gd name="T1" fmla="*/ 45 h 122"/>
                <a:gd name="T2" fmla="*/ 34 w 49"/>
                <a:gd name="T3" fmla="*/ 37 h 122"/>
                <a:gd name="T4" fmla="*/ 32 w 49"/>
                <a:gd name="T5" fmla="*/ 29 h 122"/>
                <a:gd name="T6" fmla="*/ 34 w 49"/>
                <a:gd name="T7" fmla="*/ 22 h 122"/>
                <a:gd name="T8" fmla="*/ 35 w 49"/>
                <a:gd name="T9" fmla="*/ 17 h 122"/>
                <a:gd name="T10" fmla="*/ 37 w 49"/>
                <a:gd name="T11" fmla="*/ 13 h 122"/>
                <a:gd name="T12" fmla="*/ 40 w 49"/>
                <a:gd name="T13" fmla="*/ 9 h 122"/>
                <a:gd name="T14" fmla="*/ 43 w 49"/>
                <a:gd name="T15" fmla="*/ 6 h 122"/>
                <a:gd name="T16" fmla="*/ 48 w 49"/>
                <a:gd name="T17" fmla="*/ 3 h 122"/>
                <a:gd name="T18" fmla="*/ 43 w 49"/>
                <a:gd name="T19" fmla="*/ 1 h 122"/>
                <a:gd name="T20" fmla="*/ 39 w 49"/>
                <a:gd name="T21" fmla="*/ 0 h 122"/>
                <a:gd name="T22" fmla="*/ 32 w 49"/>
                <a:gd name="T23" fmla="*/ 0 h 122"/>
                <a:gd name="T24" fmla="*/ 27 w 49"/>
                <a:gd name="T25" fmla="*/ 0 h 122"/>
                <a:gd name="T26" fmla="*/ 22 w 49"/>
                <a:gd name="T27" fmla="*/ 1 h 122"/>
                <a:gd name="T28" fmla="*/ 17 w 49"/>
                <a:gd name="T29" fmla="*/ 3 h 122"/>
                <a:gd name="T30" fmla="*/ 13 w 49"/>
                <a:gd name="T31" fmla="*/ 4 h 122"/>
                <a:gd name="T32" fmla="*/ 7 w 49"/>
                <a:gd name="T33" fmla="*/ 6 h 122"/>
                <a:gd name="T34" fmla="*/ 4 w 49"/>
                <a:gd name="T35" fmla="*/ 8 h 122"/>
                <a:gd name="T36" fmla="*/ 1 w 49"/>
                <a:gd name="T37" fmla="*/ 11 h 122"/>
                <a:gd name="T38" fmla="*/ 0 w 49"/>
                <a:gd name="T39" fmla="*/ 15 h 122"/>
                <a:gd name="T40" fmla="*/ 0 w 49"/>
                <a:gd name="T41" fmla="*/ 19 h 122"/>
                <a:gd name="T42" fmla="*/ 0 w 49"/>
                <a:gd name="T43" fmla="*/ 22 h 122"/>
                <a:gd name="T44" fmla="*/ 4 w 49"/>
                <a:gd name="T45" fmla="*/ 63 h 122"/>
                <a:gd name="T46" fmla="*/ 9 w 49"/>
                <a:gd name="T47" fmla="*/ 98 h 122"/>
                <a:gd name="T48" fmla="*/ 11 w 49"/>
                <a:gd name="T49" fmla="*/ 102 h 122"/>
                <a:gd name="T50" fmla="*/ 10 w 49"/>
                <a:gd name="T51" fmla="*/ 105 h 122"/>
                <a:gd name="T52" fmla="*/ 9 w 49"/>
                <a:gd name="T53" fmla="*/ 107 h 122"/>
                <a:gd name="T54" fmla="*/ 7 w 49"/>
                <a:gd name="T55" fmla="*/ 110 h 122"/>
                <a:gd name="T56" fmla="*/ 4 w 49"/>
                <a:gd name="T57" fmla="*/ 113 h 122"/>
                <a:gd name="T58" fmla="*/ 14 w 49"/>
                <a:gd name="T59" fmla="*/ 118 h 122"/>
                <a:gd name="T60" fmla="*/ 24 w 49"/>
                <a:gd name="T61" fmla="*/ 121 h 122"/>
                <a:gd name="T62" fmla="*/ 31 w 49"/>
                <a:gd name="T63" fmla="*/ 120 h 122"/>
                <a:gd name="T64" fmla="*/ 35 w 49"/>
                <a:gd name="T65" fmla="*/ 120 h 122"/>
                <a:gd name="T66" fmla="*/ 39 w 49"/>
                <a:gd name="T67" fmla="*/ 117 h 122"/>
                <a:gd name="T68" fmla="*/ 43 w 49"/>
                <a:gd name="T69" fmla="*/ 115 h 122"/>
                <a:gd name="T70" fmla="*/ 45 w 49"/>
                <a:gd name="T71" fmla="*/ 111 h 122"/>
                <a:gd name="T72" fmla="*/ 45 w 49"/>
                <a:gd name="T73" fmla="*/ 108 h 122"/>
                <a:gd name="T74" fmla="*/ 45 w 49"/>
                <a:gd name="T75" fmla="*/ 104 h 122"/>
                <a:gd name="T76" fmla="*/ 45 w 49"/>
                <a:gd name="T77" fmla="*/ 100 h 122"/>
                <a:gd name="T78" fmla="*/ 44 w 49"/>
                <a:gd name="T79" fmla="*/ 94 h 122"/>
                <a:gd name="T80" fmla="*/ 42 w 49"/>
                <a:gd name="T81" fmla="*/ 85 h 122"/>
                <a:gd name="T82" fmla="*/ 35 w 49"/>
                <a:gd name="T83" fmla="*/ 4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2"/>
                <a:gd name="T128" fmla="*/ 49 w 49"/>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2">
                  <a:moveTo>
                    <a:pt x="35" y="45"/>
                  </a:moveTo>
                  <a:lnTo>
                    <a:pt x="34" y="37"/>
                  </a:lnTo>
                  <a:lnTo>
                    <a:pt x="32" y="29"/>
                  </a:lnTo>
                  <a:lnTo>
                    <a:pt x="34" y="22"/>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9"/>
                  </a:lnTo>
                  <a:lnTo>
                    <a:pt x="0" y="22"/>
                  </a:lnTo>
                  <a:lnTo>
                    <a:pt x="4" y="63"/>
                  </a:lnTo>
                  <a:lnTo>
                    <a:pt x="9" y="98"/>
                  </a:lnTo>
                  <a:lnTo>
                    <a:pt x="11" y="102"/>
                  </a:lnTo>
                  <a:lnTo>
                    <a:pt x="10" y="105"/>
                  </a:lnTo>
                  <a:lnTo>
                    <a:pt x="9" y="107"/>
                  </a:lnTo>
                  <a:lnTo>
                    <a:pt x="7" y="110"/>
                  </a:lnTo>
                  <a:lnTo>
                    <a:pt x="4" y="113"/>
                  </a:lnTo>
                  <a:lnTo>
                    <a:pt x="14" y="118"/>
                  </a:lnTo>
                  <a:lnTo>
                    <a:pt x="24" y="121"/>
                  </a:lnTo>
                  <a:lnTo>
                    <a:pt x="31" y="120"/>
                  </a:lnTo>
                  <a:lnTo>
                    <a:pt x="35" y="120"/>
                  </a:lnTo>
                  <a:lnTo>
                    <a:pt x="39" y="117"/>
                  </a:lnTo>
                  <a:lnTo>
                    <a:pt x="43" y="115"/>
                  </a:lnTo>
                  <a:lnTo>
                    <a:pt x="45" y="111"/>
                  </a:lnTo>
                  <a:lnTo>
                    <a:pt x="45" y="108"/>
                  </a:lnTo>
                  <a:lnTo>
                    <a:pt x="45" y="104"/>
                  </a:lnTo>
                  <a:lnTo>
                    <a:pt x="45" y="100"/>
                  </a:lnTo>
                  <a:lnTo>
                    <a:pt x="44" y="94"/>
                  </a:lnTo>
                  <a:lnTo>
                    <a:pt x="42" y="85"/>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4" name="Freeform 36"/>
            <p:cNvSpPr>
              <a:spLocks/>
            </p:cNvSpPr>
            <p:nvPr/>
          </p:nvSpPr>
          <p:spPr bwMode="auto">
            <a:xfrm>
              <a:off x="3976" y="1595"/>
              <a:ext cx="49" cy="120"/>
            </a:xfrm>
            <a:custGeom>
              <a:avLst/>
              <a:gdLst>
                <a:gd name="T0" fmla="*/ 34 w 49"/>
                <a:gd name="T1" fmla="*/ 44 h 120"/>
                <a:gd name="T2" fmla="*/ 33 w 49"/>
                <a:gd name="T3" fmla="*/ 37 h 120"/>
                <a:gd name="T4" fmla="*/ 33 w 49"/>
                <a:gd name="T5" fmla="*/ 29 h 120"/>
                <a:gd name="T6" fmla="*/ 33 w 49"/>
                <a:gd name="T7" fmla="*/ 22 h 120"/>
                <a:gd name="T8" fmla="*/ 34 w 49"/>
                <a:gd name="T9" fmla="*/ 17 h 120"/>
                <a:gd name="T10" fmla="*/ 37 w 49"/>
                <a:gd name="T11" fmla="*/ 13 h 120"/>
                <a:gd name="T12" fmla="*/ 39 w 49"/>
                <a:gd name="T13" fmla="*/ 9 h 120"/>
                <a:gd name="T14" fmla="*/ 42 w 49"/>
                <a:gd name="T15" fmla="*/ 6 h 120"/>
                <a:gd name="T16" fmla="*/ 48 w 49"/>
                <a:gd name="T17" fmla="*/ 3 h 120"/>
                <a:gd name="T18" fmla="*/ 43 w 49"/>
                <a:gd name="T19" fmla="*/ 1 h 120"/>
                <a:gd name="T20" fmla="*/ 38 w 49"/>
                <a:gd name="T21" fmla="*/ 0 h 120"/>
                <a:gd name="T22" fmla="*/ 32 w 49"/>
                <a:gd name="T23" fmla="*/ 0 h 120"/>
                <a:gd name="T24" fmla="*/ 26 w 49"/>
                <a:gd name="T25" fmla="*/ 0 h 120"/>
                <a:gd name="T26" fmla="*/ 21 w 49"/>
                <a:gd name="T27" fmla="*/ 2 h 120"/>
                <a:gd name="T28" fmla="*/ 16 w 49"/>
                <a:gd name="T29" fmla="*/ 3 h 120"/>
                <a:gd name="T30" fmla="*/ 11 w 49"/>
                <a:gd name="T31" fmla="*/ 4 h 120"/>
                <a:gd name="T32" fmla="*/ 7 w 49"/>
                <a:gd name="T33" fmla="*/ 7 h 120"/>
                <a:gd name="T34" fmla="*/ 2 w 49"/>
                <a:gd name="T35" fmla="*/ 8 h 120"/>
                <a:gd name="T36" fmla="*/ 1 w 49"/>
                <a:gd name="T37" fmla="*/ 12 h 120"/>
                <a:gd name="T38" fmla="*/ 0 w 49"/>
                <a:gd name="T39" fmla="*/ 15 h 120"/>
                <a:gd name="T40" fmla="*/ 0 w 49"/>
                <a:gd name="T41" fmla="*/ 18 h 120"/>
                <a:gd name="T42" fmla="*/ 0 w 49"/>
                <a:gd name="T43" fmla="*/ 22 h 120"/>
                <a:gd name="T44" fmla="*/ 3 w 49"/>
                <a:gd name="T45" fmla="*/ 63 h 120"/>
                <a:gd name="T46" fmla="*/ 10 w 49"/>
                <a:gd name="T47" fmla="*/ 98 h 120"/>
                <a:gd name="T48" fmla="*/ 9 w 49"/>
                <a:gd name="T49" fmla="*/ 104 h 120"/>
                <a:gd name="T50" fmla="*/ 10 w 49"/>
                <a:gd name="T51" fmla="*/ 105 h 120"/>
                <a:gd name="T52" fmla="*/ 10 w 49"/>
                <a:gd name="T53" fmla="*/ 108 h 120"/>
                <a:gd name="T54" fmla="*/ 8 w 49"/>
                <a:gd name="T55" fmla="*/ 111 h 120"/>
                <a:gd name="T56" fmla="*/ 5 w 49"/>
                <a:gd name="T57" fmla="*/ 112 h 120"/>
                <a:gd name="T58" fmla="*/ 16 w 49"/>
                <a:gd name="T59" fmla="*/ 116 h 120"/>
                <a:gd name="T60" fmla="*/ 25 w 49"/>
                <a:gd name="T61" fmla="*/ 119 h 120"/>
                <a:gd name="T62" fmla="*/ 30 w 49"/>
                <a:gd name="T63" fmla="*/ 119 h 120"/>
                <a:gd name="T64" fmla="*/ 34 w 49"/>
                <a:gd name="T65" fmla="*/ 118 h 120"/>
                <a:gd name="T66" fmla="*/ 37 w 49"/>
                <a:gd name="T67" fmla="*/ 117 h 120"/>
                <a:gd name="T68" fmla="*/ 41 w 49"/>
                <a:gd name="T69" fmla="*/ 115 h 120"/>
                <a:gd name="T70" fmla="*/ 44 w 49"/>
                <a:gd name="T71" fmla="*/ 113 h 120"/>
                <a:gd name="T72" fmla="*/ 44 w 49"/>
                <a:gd name="T73" fmla="*/ 111 h 120"/>
                <a:gd name="T74" fmla="*/ 44 w 49"/>
                <a:gd name="T75" fmla="*/ 108 h 120"/>
                <a:gd name="T76" fmla="*/ 44 w 49"/>
                <a:gd name="T77" fmla="*/ 105 h 120"/>
                <a:gd name="T78" fmla="*/ 43 w 49"/>
                <a:gd name="T79" fmla="*/ 100 h 120"/>
                <a:gd name="T80" fmla="*/ 41 w 49"/>
                <a:gd name="T81" fmla="*/ 93 h 120"/>
                <a:gd name="T82" fmla="*/ 39 w 49"/>
                <a:gd name="T83" fmla="*/ 85 h 120"/>
                <a:gd name="T84" fmla="*/ 34 w 49"/>
                <a:gd name="T85" fmla="*/ 44 h 1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
                <a:gd name="T130" fmla="*/ 0 h 120"/>
                <a:gd name="T131" fmla="*/ 49 w 49"/>
                <a:gd name="T132" fmla="*/ 120 h 1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 h="120">
                  <a:moveTo>
                    <a:pt x="34" y="44"/>
                  </a:moveTo>
                  <a:lnTo>
                    <a:pt x="33" y="37"/>
                  </a:lnTo>
                  <a:lnTo>
                    <a:pt x="33" y="29"/>
                  </a:lnTo>
                  <a:lnTo>
                    <a:pt x="33" y="22"/>
                  </a:lnTo>
                  <a:lnTo>
                    <a:pt x="34" y="17"/>
                  </a:lnTo>
                  <a:lnTo>
                    <a:pt x="37" y="13"/>
                  </a:lnTo>
                  <a:lnTo>
                    <a:pt x="39" y="9"/>
                  </a:lnTo>
                  <a:lnTo>
                    <a:pt x="42" y="6"/>
                  </a:lnTo>
                  <a:lnTo>
                    <a:pt x="48" y="3"/>
                  </a:lnTo>
                  <a:lnTo>
                    <a:pt x="43" y="1"/>
                  </a:lnTo>
                  <a:lnTo>
                    <a:pt x="38" y="0"/>
                  </a:lnTo>
                  <a:lnTo>
                    <a:pt x="32" y="0"/>
                  </a:lnTo>
                  <a:lnTo>
                    <a:pt x="26" y="0"/>
                  </a:lnTo>
                  <a:lnTo>
                    <a:pt x="21" y="2"/>
                  </a:lnTo>
                  <a:lnTo>
                    <a:pt x="16" y="3"/>
                  </a:lnTo>
                  <a:lnTo>
                    <a:pt x="11" y="4"/>
                  </a:lnTo>
                  <a:lnTo>
                    <a:pt x="7" y="7"/>
                  </a:lnTo>
                  <a:lnTo>
                    <a:pt x="2" y="8"/>
                  </a:lnTo>
                  <a:lnTo>
                    <a:pt x="1" y="12"/>
                  </a:lnTo>
                  <a:lnTo>
                    <a:pt x="0" y="15"/>
                  </a:lnTo>
                  <a:lnTo>
                    <a:pt x="0" y="18"/>
                  </a:lnTo>
                  <a:lnTo>
                    <a:pt x="0" y="22"/>
                  </a:lnTo>
                  <a:lnTo>
                    <a:pt x="3" y="63"/>
                  </a:lnTo>
                  <a:lnTo>
                    <a:pt x="10" y="98"/>
                  </a:lnTo>
                  <a:lnTo>
                    <a:pt x="9" y="104"/>
                  </a:lnTo>
                  <a:lnTo>
                    <a:pt x="10" y="105"/>
                  </a:lnTo>
                  <a:lnTo>
                    <a:pt x="10" y="108"/>
                  </a:lnTo>
                  <a:lnTo>
                    <a:pt x="8" y="111"/>
                  </a:lnTo>
                  <a:lnTo>
                    <a:pt x="5" y="112"/>
                  </a:lnTo>
                  <a:lnTo>
                    <a:pt x="16" y="116"/>
                  </a:lnTo>
                  <a:lnTo>
                    <a:pt x="25" y="119"/>
                  </a:lnTo>
                  <a:lnTo>
                    <a:pt x="30" y="119"/>
                  </a:lnTo>
                  <a:lnTo>
                    <a:pt x="34" y="118"/>
                  </a:lnTo>
                  <a:lnTo>
                    <a:pt x="37" y="117"/>
                  </a:lnTo>
                  <a:lnTo>
                    <a:pt x="41" y="115"/>
                  </a:lnTo>
                  <a:lnTo>
                    <a:pt x="44" y="113"/>
                  </a:lnTo>
                  <a:lnTo>
                    <a:pt x="44" y="111"/>
                  </a:lnTo>
                  <a:lnTo>
                    <a:pt x="44" y="108"/>
                  </a:lnTo>
                  <a:lnTo>
                    <a:pt x="44" y="105"/>
                  </a:lnTo>
                  <a:lnTo>
                    <a:pt x="43" y="100"/>
                  </a:lnTo>
                  <a:lnTo>
                    <a:pt x="41" y="93"/>
                  </a:lnTo>
                  <a:lnTo>
                    <a:pt x="39" y="85"/>
                  </a:lnTo>
                  <a:lnTo>
                    <a:pt x="34"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5" name="Freeform 37"/>
            <p:cNvSpPr>
              <a:spLocks/>
            </p:cNvSpPr>
            <p:nvPr/>
          </p:nvSpPr>
          <p:spPr bwMode="auto">
            <a:xfrm>
              <a:off x="4422" y="1373"/>
              <a:ext cx="49" cy="121"/>
            </a:xfrm>
            <a:custGeom>
              <a:avLst/>
              <a:gdLst>
                <a:gd name="T0" fmla="*/ 35 w 49"/>
                <a:gd name="T1" fmla="*/ 45 h 121"/>
                <a:gd name="T2" fmla="*/ 34 w 49"/>
                <a:gd name="T3" fmla="*/ 37 h 121"/>
                <a:gd name="T4" fmla="*/ 32 w 49"/>
                <a:gd name="T5" fmla="*/ 29 h 121"/>
                <a:gd name="T6" fmla="*/ 34 w 49"/>
                <a:gd name="T7" fmla="*/ 22 h 121"/>
                <a:gd name="T8" fmla="*/ 35 w 49"/>
                <a:gd name="T9" fmla="*/ 17 h 121"/>
                <a:gd name="T10" fmla="*/ 37 w 49"/>
                <a:gd name="T11" fmla="*/ 13 h 121"/>
                <a:gd name="T12" fmla="*/ 40 w 49"/>
                <a:gd name="T13" fmla="*/ 9 h 121"/>
                <a:gd name="T14" fmla="*/ 43 w 49"/>
                <a:gd name="T15" fmla="*/ 5 h 121"/>
                <a:gd name="T16" fmla="*/ 48 w 49"/>
                <a:gd name="T17" fmla="*/ 3 h 121"/>
                <a:gd name="T18" fmla="*/ 43 w 49"/>
                <a:gd name="T19" fmla="*/ 1 h 121"/>
                <a:gd name="T20" fmla="*/ 39 w 49"/>
                <a:gd name="T21" fmla="*/ 0 h 121"/>
                <a:gd name="T22" fmla="*/ 32 w 49"/>
                <a:gd name="T23" fmla="*/ 0 h 121"/>
                <a:gd name="T24" fmla="*/ 27 w 49"/>
                <a:gd name="T25" fmla="*/ 0 h 121"/>
                <a:gd name="T26" fmla="*/ 22 w 49"/>
                <a:gd name="T27" fmla="*/ 1 h 121"/>
                <a:gd name="T28" fmla="*/ 17 w 49"/>
                <a:gd name="T29" fmla="*/ 3 h 121"/>
                <a:gd name="T30" fmla="*/ 13 w 49"/>
                <a:gd name="T31" fmla="*/ 4 h 121"/>
                <a:gd name="T32" fmla="*/ 7 w 49"/>
                <a:gd name="T33" fmla="*/ 6 h 121"/>
                <a:gd name="T34" fmla="*/ 4 w 49"/>
                <a:gd name="T35" fmla="*/ 8 h 121"/>
                <a:gd name="T36" fmla="*/ 1 w 49"/>
                <a:gd name="T37" fmla="*/ 11 h 121"/>
                <a:gd name="T38" fmla="*/ 0 w 49"/>
                <a:gd name="T39" fmla="*/ 15 h 121"/>
                <a:gd name="T40" fmla="*/ 0 w 49"/>
                <a:gd name="T41" fmla="*/ 18 h 121"/>
                <a:gd name="T42" fmla="*/ 0 w 49"/>
                <a:gd name="T43" fmla="*/ 22 h 121"/>
                <a:gd name="T44" fmla="*/ 4 w 49"/>
                <a:gd name="T45" fmla="*/ 62 h 121"/>
                <a:gd name="T46" fmla="*/ 9 w 49"/>
                <a:gd name="T47" fmla="*/ 97 h 121"/>
                <a:gd name="T48" fmla="*/ 11 w 49"/>
                <a:gd name="T49" fmla="*/ 102 h 121"/>
                <a:gd name="T50" fmla="*/ 10 w 49"/>
                <a:gd name="T51" fmla="*/ 104 h 121"/>
                <a:gd name="T52" fmla="*/ 9 w 49"/>
                <a:gd name="T53" fmla="*/ 106 h 121"/>
                <a:gd name="T54" fmla="*/ 7 w 49"/>
                <a:gd name="T55" fmla="*/ 109 h 121"/>
                <a:gd name="T56" fmla="*/ 4 w 49"/>
                <a:gd name="T57" fmla="*/ 112 h 121"/>
                <a:gd name="T58" fmla="*/ 14 w 49"/>
                <a:gd name="T59" fmla="*/ 117 h 121"/>
                <a:gd name="T60" fmla="*/ 24 w 49"/>
                <a:gd name="T61" fmla="*/ 120 h 121"/>
                <a:gd name="T62" fmla="*/ 31 w 49"/>
                <a:gd name="T63" fmla="*/ 119 h 121"/>
                <a:gd name="T64" fmla="*/ 35 w 49"/>
                <a:gd name="T65" fmla="*/ 119 h 121"/>
                <a:gd name="T66" fmla="*/ 39 w 49"/>
                <a:gd name="T67" fmla="*/ 116 h 121"/>
                <a:gd name="T68" fmla="*/ 43 w 49"/>
                <a:gd name="T69" fmla="*/ 114 h 121"/>
                <a:gd name="T70" fmla="*/ 45 w 49"/>
                <a:gd name="T71" fmla="*/ 110 h 121"/>
                <a:gd name="T72" fmla="*/ 45 w 49"/>
                <a:gd name="T73" fmla="*/ 107 h 121"/>
                <a:gd name="T74" fmla="*/ 45 w 49"/>
                <a:gd name="T75" fmla="*/ 103 h 121"/>
                <a:gd name="T76" fmla="*/ 45 w 49"/>
                <a:gd name="T77" fmla="*/ 99 h 121"/>
                <a:gd name="T78" fmla="*/ 44 w 49"/>
                <a:gd name="T79" fmla="*/ 93 h 121"/>
                <a:gd name="T80" fmla="*/ 42 w 49"/>
                <a:gd name="T81" fmla="*/ 84 h 121"/>
                <a:gd name="T82" fmla="*/ 35 w 49"/>
                <a:gd name="T83" fmla="*/ 45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1"/>
                <a:gd name="T128" fmla="*/ 49 w 49"/>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1">
                  <a:moveTo>
                    <a:pt x="35" y="45"/>
                  </a:moveTo>
                  <a:lnTo>
                    <a:pt x="34" y="37"/>
                  </a:lnTo>
                  <a:lnTo>
                    <a:pt x="32" y="29"/>
                  </a:lnTo>
                  <a:lnTo>
                    <a:pt x="34" y="22"/>
                  </a:lnTo>
                  <a:lnTo>
                    <a:pt x="35" y="17"/>
                  </a:lnTo>
                  <a:lnTo>
                    <a:pt x="37" y="13"/>
                  </a:lnTo>
                  <a:lnTo>
                    <a:pt x="40" y="9"/>
                  </a:lnTo>
                  <a:lnTo>
                    <a:pt x="43" y="5"/>
                  </a:lnTo>
                  <a:lnTo>
                    <a:pt x="48" y="3"/>
                  </a:lnTo>
                  <a:lnTo>
                    <a:pt x="43" y="1"/>
                  </a:lnTo>
                  <a:lnTo>
                    <a:pt x="39" y="0"/>
                  </a:lnTo>
                  <a:lnTo>
                    <a:pt x="32" y="0"/>
                  </a:lnTo>
                  <a:lnTo>
                    <a:pt x="27" y="0"/>
                  </a:lnTo>
                  <a:lnTo>
                    <a:pt x="22" y="1"/>
                  </a:lnTo>
                  <a:lnTo>
                    <a:pt x="17" y="3"/>
                  </a:lnTo>
                  <a:lnTo>
                    <a:pt x="13" y="4"/>
                  </a:lnTo>
                  <a:lnTo>
                    <a:pt x="7" y="6"/>
                  </a:lnTo>
                  <a:lnTo>
                    <a:pt x="4" y="8"/>
                  </a:lnTo>
                  <a:lnTo>
                    <a:pt x="1" y="11"/>
                  </a:lnTo>
                  <a:lnTo>
                    <a:pt x="0" y="15"/>
                  </a:lnTo>
                  <a:lnTo>
                    <a:pt x="0" y="18"/>
                  </a:lnTo>
                  <a:lnTo>
                    <a:pt x="0" y="22"/>
                  </a:lnTo>
                  <a:lnTo>
                    <a:pt x="4" y="62"/>
                  </a:lnTo>
                  <a:lnTo>
                    <a:pt x="9" y="97"/>
                  </a:lnTo>
                  <a:lnTo>
                    <a:pt x="11" y="102"/>
                  </a:lnTo>
                  <a:lnTo>
                    <a:pt x="10" y="104"/>
                  </a:lnTo>
                  <a:lnTo>
                    <a:pt x="9" y="106"/>
                  </a:lnTo>
                  <a:lnTo>
                    <a:pt x="7" y="109"/>
                  </a:lnTo>
                  <a:lnTo>
                    <a:pt x="4" y="112"/>
                  </a:lnTo>
                  <a:lnTo>
                    <a:pt x="14" y="117"/>
                  </a:lnTo>
                  <a:lnTo>
                    <a:pt x="24" y="120"/>
                  </a:lnTo>
                  <a:lnTo>
                    <a:pt x="31" y="119"/>
                  </a:lnTo>
                  <a:lnTo>
                    <a:pt x="35" y="119"/>
                  </a:lnTo>
                  <a:lnTo>
                    <a:pt x="39" y="116"/>
                  </a:lnTo>
                  <a:lnTo>
                    <a:pt x="43" y="114"/>
                  </a:lnTo>
                  <a:lnTo>
                    <a:pt x="45" y="110"/>
                  </a:lnTo>
                  <a:lnTo>
                    <a:pt x="45" y="107"/>
                  </a:lnTo>
                  <a:lnTo>
                    <a:pt x="45" y="103"/>
                  </a:lnTo>
                  <a:lnTo>
                    <a:pt x="45" y="99"/>
                  </a:lnTo>
                  <a:lnTo>
                    <a:pt x="44" y="93"/>
                  </a:lnTo>
                  <a:lnTo>
                    <a:pt x="42" y="84"/>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6" name="Freeform 38"/>
            <p:cNvSpPr>
              <a:spLocks/>
            </p:cNvSpPr>
            <p:nvPr/>
          </p:nvSpPr>
          <p:spPr bwMode="auto">
            <a:xfrm>
              <a:off x="4274" y="1445"/>
              <a:ext cx="51" cy="122"/>
            </a:xfrm>
            <a:custGeom>
              <a:avLst/>
              <a:gdLst>
                <a:gd name="T0" fmla="*/ 35 w 51"/>
                <a:gd name="T1" fmla="*/ 45 h 122"/>
                <a:gd name="T2" fmla="*/ 34 w 51"/>
                <a:gd name="T3" fmla="*/ 38 h 122"/>
                <a:gd name="T4" fmla="*/ 35 w 51"/>
                <a:gd name="T5" fmla="*/ 30 h 122"/>
                <a:gd name="T6" fmla="*/ 35 w 51"/>
                <a:gd name="T7" fmla="*/ 22 h 122"/>
                <a:gd name="T8" fmla="*/ 36 w 51"/>
                <a:gd name="T9" fmla="*/ 18 h 122"/>
                <a:gd name="T10" fmla="*/ 38 w 51"/>
                <a:gd name="T11" fmla="*/ 13 h 122"/>
                <a:gd name="T12" fmla="*/ 40 w 51"/>
                <a:gd name="T13" fmla="*/ 9 h 122"/>
                <a:gd name="T14" fmla="*/ 43 w 51"/>
                <a:gd name="T15" fmla="*/ 6 h 122"/>
                <a:gd name="T16" fmla="*/ 50 w 51"/>
                <a:gd name="T17" fmla="*/ 3 h 122"/>
                <a:gd name="T18" fmla="*/ 45 w 51"/>
                <a:gd name="T19" fmla="*/ 1 h 122"/>
                <a:gd name="T20" fmla="*/ 40 w 51"/>
                <a:gd name="T21" fmla="*/ 0 h 122"/>
                <a:gd name="T22" fmla="*/ 33 w 51"/>
                <a:gd name="T23" fmla="*/ 0 h 122"/>
                <a:gd name="T24" fmla="*/ 27 w 51"/>
                <a:gd name="T25" fmla="*/ 0 h 122"/>
                <a:gd name="T26" fmla="*/ 22 w 51"/>
                <a:gd name="T27" fmla="*/ 2 h 122"/>
                <a:gd name="T28" fmla="*/ 17 w 51"/>
                <a:gd name="T29" fmla="*/ 3 h 122"/>
                <a:gd name="T30" fmla="*/ 12 w 51"/>
                <a:gd name="T31" fmla="*/ 4 h 122"/>
                <a:gd name="T32" fmla="*/ 7 w 51"/>
                <a:gd name="T33" fmla="*/ 7 h 122"/>
                <a:gd name="T34" fmla="*/ 3 w 51"/>
                <a:gd name="T35" fmla="*/ 9 h 122"/>
                <a:gd name="T36" fmla="*/ 2 w 51"/>
                <a:gd name="T37" fmla="*/ 12 h 122"/>
                <a:gd name="T38" fmla="*/ 1 w 51"/>
                <a:gd name="T39" fmla="*/ 15 h 122"/>
                <a:gd name="T40" fmla="*/ 0 w 51"/>
                <a:gd name="T41" fmla="*/ 18 h 122"/>
                <a:gd name="T42" fmla="*/ 1 w 51"/>
                <a:gd name="T43" fmla="*/ 23 h 122"/>
                <a:gd name="T44" fmla="*/ 3 w 51"/>
                <a:gd name="T45" fmla="*/ 64 h 122"/>
                <a:gd name="T46" fmla="*/ 10 w 51"/>
                <a:gd name="T47" fmla="*/ 100 h 122"/>
                <a:gd name="T48" fmla="*/ 10 w 51"/>
                <a:gd name="T49" fmla="*/ 105 h 122"/>
                <a:gd name="T50" fmla="*/ 11 w 51"/>
                <a:gd name="T51" fmla="*/ 107 h 122"/>
                <a:gd name="T52" fmla="*/ 11 w 51"/>
                <a:gd name="T53" fmla="*/ 110 h 122"/>
                <a:gd name="T54" fmla="*/ 9 w 51"/>
                <a:gd name="T55" fmla="*/ 112 h 122"/>
                <a:gd name="T56" fmla="*/ 6 w 51"/>
                <a:gd name="T57" fmla="*/ 114 h 122"/>
                <a:gd name="T58" fmla="*/ 17 w 51"/>
                <a:gd name="T59" fmla="*/ 118 h 122"/>
                <a:gd name="T60" fmla="*/ 26 w 51"/>
                <a:gd name="T61" fmla="*/ 121 h 122"/>
                <a:gd name="T62" fmla="*/ 31 w 51"/>
                <a:gd name="T63" fmla="*/ 121 h 122"/>
                <a:gd name="T64" fmla="*/ 35 w 51"/>
                <a:gd name="T65" fmla="*/ 120 h 122"/>
                <a:gd name="T66" fmla="*/ 39 w 51"/>
                <a:gd name="T67" fmla="*/ 119 h 122"/>
                <a:gd name="T68" fmla="*/ 43 w 51"/>
                <a:gd name="T69" fmla="*/ 117 h 122"/>
                <a:gd name="T70" fmla="*/ 45 w 51"/>
                <a:gd name="T71" fmla="*/ 115 h 122"/>
                <a:gd name="T72" fmla="*/ 46 w 51"/>
                <a:gd name="T73" fmla="*/ 112 h 122"/>
                <a:gd name="T74" fmla="*/ 46 w 51"/>
                <a:gd name="T75" fmla="*/ 110 h 122"/>
                <a:gd name="T76" fmla="*/ 45 w 51"/>
                <a:gd name="T77" fmla="*/ 107 h 122"/>
                <a:gd name="T78" fmla="*/ 44 w 51"/>
                <a:gd name="T79" fmla="*/ 102 h 122"/>
                <a:gd name="T80" fmla="*/ 42 w 51"/>
                <a:gd name="T81" fmla="*/ 94 h 122"/>
                <a:gd name="T82" fmla="*/ 41 w 51"/>
                <a:gd name="T83" fmla="*/ 87 h 122"/>
                <a:gd name="T84" fmla="*/ 35 w 51"/>
                <a:gd name="T85" fmla="*/ 45 h 1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22"/>
                <a:gd name="T131" fmla="*/ 51 w 51"/>
                <a:gd name="T132" fmla="*/ 122 h 1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22">
                  <a:moveTo>
                    <a:pt x="35" y="45"/>
                  </a:moveTo>
                  <a:lnTo>
                    <a:pt x="34" y="38"/>
                  </a:lnTo>
                  <a:lnTo>
                    <a:pt x="35" y="30"/>
                  </a:lnTo>
                  <a:lnTo>
                    <a:pt x="35" y="22"/>
                  </a:lnTo>
                  <a:lnTo>
                    <a:pt x="36" y="18"/>
                  </a:lnTo>
                  <a:lnTo>
                    <a:pt x="38" y="13"/>
                  </a:lnTo>
                  <a:lnTo>
                    <a:pt x="40" y="9"/>
                  </a:lnTo>
                  <a:lnTo>
                    <a:pt x="43" y="6"/>
                  </a:lnTo>
                  <a:lnTo>
                    <a:pt x="50" y="3"/>
                  </a:lnTo>
                  <a:lnTo>
                    <a:pt x="45" y="1"/>
                  </a:lnTo>
                  <a:lnTo>
                    <a:pt x="40" y="0"/>
                  </a:lnTo>
                  <a:lnTo>
                    <a:pt x="33" y="0"/>
                  </a:lnTo>
                  <a:lnTo>
                    <a:pt x="27" y="0"/>
                  </a:lnTo>
                  <a:lnTo>
                    <a:pt x="22" y="2"/>
                  </a:lnTo>
                  <a:lnTo>
                    <a:pt x="17" y="3"/>
                  </a:lnTo>
                  <a:lnTo>
                    <a:pt x="12" y="4"/>
                  </a:lnTo>
                  <a:lnTo>
                    <a:pt x="7" y="7"/>
                  </a:lnTo>
                  <a:lnTo>
                    <a:pt x="3" y="9"/>
                  </a:lnTo>
                  <a:lnTo>
                    <a:pt x="2" y="12"/>
                  </a:lnTo>
                  <a:lnTo>
                    <a:pt x="1" y="15"/>
                  </a:lnTo>
                  <a:lnTo>
                    <a:pt x="0" y="18"/>
                  </a:lnTo>
                  <a:lnTo>
                    <a:pt x="1" y="23"/>
                  </a:lnTo>
                  <a:lnTo>
                    <a:pt x="3" y="64"/>
                  </a:lnTo>
                  <a:lnTo>
                    <a:pt x="10" y="100"/>
                  </a:lnTo>
                  <a:lnTo>
                    <a:pt x="10" y="105"/>
                  </a:lnTo>
                  <a:lnTo>
                    <a:pt x="11" y="107"/>
                  </a:lnTo>
                  <a:lnTo>
                    <a:pt x="11" y="110"/>
                  </a:lnTo>
                  <a:lnTo>
                    <a:pt x="9" y="112"/>
                  </a:lnTo>
                  <a:lnTo>
                    <a:pt x="6" y="114"/>
                  </a:lnTo>
                  <a:lnTo>
                    <a:pt x="17" y="118"/>
                  </a:lnTo>
                  <a:lnTo>
                    <a:pt x="26" y="121"/>
                  </a:lnTo>
                  <a:lnTo>
                    <a:pt x="31" y="121"/>
                  </a:lnTo>
                  <a:lnTo>
                    <a:pt x="35" y="120"/>
                  </a:lnTo>
                  <a:lnTo>
                    <a:pt x="39" y="119"/>
                  </a:lnTo>
                  <a:lnTo>
                    <a:pt x="43" y="117"/>
                  </a:lnTo>
                  <a:lnTo>
                    <a:pt x="45" y="115"/>
                  </a:lnTo>
                  <a:lnTo>
                    <a:pt x="46" y="112"/>
                  </a:lnTo>
                  <a:lnTo>
                    <a:pt x="46" y="110"/>
                  </a:lnTo>
                  <a:lnTo>
                    <a:pt x="45" y="107"/>
                  </a:lnTo>
                  <a:lnTo>
                    <a:pt x="44" y="102"/>
                  </a:lnTo>
                  <a:lnTo>
                    <a:pt x="42" y="94"/>
                  </a:lnTo>
                  <a:lnTo>
                    <a:pt x="41" y="87"/>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7" name="Freeform 39"/>
            <p:cNvSpPr>
              <a:spLocks/>
            </p:cNvSpPr>
            <p:nvPr/>
          </p:nvSpPr>
          <p:spPr bwMode="auto">
            <a:xfrm>
              <a:off x="4722" y="1225"/>
              <a:ext cx="48" cy="122"/>
            </a:xfrm>
            <a:custGeom>
              <a:avLst/>
              <a:gdLst>
                <a:gd name="T0" fmla="*/ 35 w 48"/>
                <a:gd name="T1" fmla="*/ 45 h 122"/>
                <a:gd name="T2" fmla="*/ 33 w 48"/>
                <a:gd name="T3" fmla="*/ 37 h 122"/>
                <a:gd name="T4" fmla="*/ 32 w 48"/>
                <a:gd name="T5" fmla="*/ 29 h 122"/>
                <a:gd name="T6" fmla="*/ 34 w 48"/>
                <a:gd name="T7" fmla="*/ 22 h 122"/>
                <a:gd name="T8" fmla="*/ 34 w 48"/>
                <a:gd name="T9" fmla="*/ 17 h 122"/>
                <a:gd name="T10" fmla="*/ 36 w 48"/>
                <a:gd name="T11" fmla="*/ 13 h 122"/>
                <a:gd name="T12" fmla="*/ 39 w 48"/>
                <a:gd name="T13" fmla="*/ 9 h 122"/>
                <a:gd name="T14" fmla="*/ 43 w 48"/>
                <a:gd name="T15" fmla="*/ 6 h 122"/>
                <a:gd name="T16" fmla="*/ 47 w 48"/>
                <a:gd name="T17" fmla="*/ 3 h 122"/>
                <a:gd name="T18" fmla="*/ 43 w 48"/>
                <a:gd name="T19" fmla="*/ 1 h 122"/>
                <a:gd name="T20" fmla="*/ 39 w 48"/>
                <a:gd name="T21" fmla="*/ 0 h 122"/>
                <a:gd name="T22" fmla="*/ 31 w 48"/>
                <a:gd name="T23" fmla="*/ 0 h 122"/>
                <a:gd name="T24" fmla="*/ 26 w 48"/>
                <a:gd name="T25" fmla="*/ 0 h 122"/>
                <a:gd name="T26" fmla="*/ 21 w 48"/>
                <a:gd name="T27" fmla="*/ 1 h 122"/>
                <a:gd name="T28" fmla="*/ 17 w 48"/>
                <a:gd name="T29" fmla="*/ 3 h 122"/>
                <a:gd name="T30" fmla="*/ 12 w 48"/>
                <a:gd name="T31" fmla="*/ 4 h 122"/>
                <a:gd name="T32" fmla="*/ 7 w 48"/>
                <a:gd name="T33" fmla="*/ 6 h 122"/>
                <a:gd name="T34" fmla="*/ 3 w 48"/>
                <a:gd name="T35" fmla="*/ 8 h 122"/>
                <a:gd name="T36" fmla="*/ 1 w 48"/>
                <a:gd name="T37" fmla="*/ 11 h 122"/>
                <a:gd name="T38" fmla="*/ 0 w 48"/>
                <a:gd name="T39" fmla="*/ 15 h 122"/>
                <a:gd name="T40" fmla="*/ 0 w 48"/>
                <a:gd name="T41" fmla="*/ 19 h 122"/>
                <a:gd name="T42" fmla="*/ 0 w 48"/>
                <a:gd name="T43" fmla="*/ 22 h 122"/>
                <a:gd name="T44" fmla="*/ 3 w 48"/>
                <a:gd name="T45" fmla="*/ 63 h 122"/>
                <a:gd name="T46" fmla="*/ 9 w 48"/>
                <a:gd name="T47" fmla="*/ 98 h 122"/>
                <a:gd name="T48" fmla="*/ 10 w 48"/>
                <a:gd name="T49" fmla="*/ 102 h 122"/>
                <a:gd name="T50" fmla="*/ 10 w 48"/>
                <a:gd name="T51" fmla="*/ 105 h 122"/>
                <a:gd name="T52" fmla="*/ 9 w 48"/>
                <a:gd name="T53" fmla="*/ 107 h 122"/>
                <a:gd name="T54" fmla="*/ 7 w 48"/>
                <a:gd name="T55" fmla="*/ 110 h 122"/>
                <a:gd name="T56" fmla="*/ 3 w 48"/>
                <a:gd name="T57" fmla="*/ 113 h 122"/>
                <a:gd name="T58" fmla="*/ 13 w 48"/>
                <a:gd name="T59" fmla="*/ 118 h 122"/>
                <a:gd name="T60" fmla="*/ 24 w 48"/>
                <a:gd name="T61" fmla="*/ 121 h 122"/>
                <a:gd name="T62" fmla="*/ 30 w 48"/>
                <a:gd name="T63" fmla="*/ 120 h 122"/>
                <a:gd name="T64" fmla="*/ 35 w 48"/>
                <a:gd name="T65" fmla="*/ 120 h 122"/>
                <a:gd name="T66" fmla="*/ 38 w 48"/>
                <a:gd name="T67" fmla="*/ 117 h 122"/>
                <a:gd name="T68" fmla="*/ 42 w 48"/>
                <a:gd name="T69" fmla="*/ 115 h 122"/>
                <a:gd name="T70" fmla="*/ 44 w 48"/>
                <a:gd name="T71" fmla="*/ 111 h 122"/>
                <a:gd name="T72" fmla="*/ 45 w 48"/>
                <a:gd name="T73" fmla="*/ 108 h 122"/>
                <a:gd name="T74" fmla="*/ 45 w 48"/>
                <a:gd name="T75" fmla="*/ 104 h 122"/>
                <a:gd name="T76" fmla="*/ 44 w 48"/>
                <a:gd name="T77" fmla="*/ 100 h 122"/>
                <a:gd name="T78" fmla="*/ 44 w 48"/>
                <a:gd name="T79" fmla="*/ 94 h 122"/>
                <a:gd name="T80" fmla="*/ 42 w 48"/>
                <a:gd name="T81" fmla="*/ 85 h 122"/>
                <a:gd name="T82" fmla="*/ 35 w 48"/>
                <a:gd name="T83" fmla="*/ 4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122"/>
                <a:gd name="T128" fmla="*/ 48 w 48"/>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122">
                  <a:moveTo>
                    <a:pt x="35" y="45"/>
                  </a:moveTo>
                  <a:lnTo>
                    <a:pt x="33" y="37"/>
                  </a:lnTo>
                  <a:lnTo>
                    <a:pt x="32" y="29"/>
                  </a:lnTo>
                  <a:lnTo>
                    <a:pt x="34" y="22"/>
                  </a:lnTo>
                  <a:lnTo>
                    <a:pt x="34" y="17"/>
                  </a:lnTo>
                  <a:lnTo>
                    <a:pt x="36" y="13"/>
                  </a:lnTo>
                  <a:lnTo>
                    <a:pt x="39" y="9"/>
                  </a:lnTo>
                  <a:lnTo>
                    <a:pt x="43" y="6"/>
                  </a:lnTo>
                  <a:lnTo>
                    <a:pt x="47" y="3"/>
                  </a:lnTo>
                  <a:lnTo>
                    <a:pt x="43" y="1"/>
                  </a:lnTo>
                  <a:lnTo>
                    <a:pt x="39" y="0"/>
                  </a:lnTo>
                  <a:lnTo>
                    <a:pt x="31" y="0"/>
                  </a:lnTo>
                  <a:lnTo>
                    <a:pt x="26" y="0"/>
                  </a:lnTo>
                  <a:lnTo>
                    <a:pt x="21" y="1"/>
                  </a:lnTo>
                  <a:lnTo>
                    <a:pt x="17" y="3"/>
                  </a:lnTo>
                  <a:lnTo>
                    <a:pt x="12" y="4"/>
                  </a:lnTo>
                  <a:lnTo>
                    <a:pt x="7" y="6"/>
                  </a:lnTo>
                  <a:lnTo>
                    <a:pt x="3" y="8"/>
                  </a:lnTo>
                  <a:lnTo>
                    <a:pt x="1" y="11"/>
                  </a:lnTo>
                  <a:lnTo>
                    <a:pt x="0" y="15"/>
                  </a:lnTo>
                  <a:lnTo>
                    <a:pt x="0" y="19"/>
                  </a:lnTo>
                  <a:lnTo>
                    <a:pt x="0" y="22"/>
                  </a:lnTo>
                  <a:lnTo>
                    <a:pt x="3" y="63"/>
                  </a:lnTo>
                  <a:lnTo>
                    <a:pt x="9" y="98"/>
                  </a:lnTo>
                  <a:lnTo>
                    <a:pt x="10" y="102"/>
                  </a:lnTo>
                  <a:lnTo>
                    <a:pt x="10" y="105"/>
                  </a:lnTo>
                  <a:lnTo>
                    <a:pt x="9" y="107"/>
                  </a:lnTo>
                  <a:lnTo>
                    <a:pt x="7" y="110"/>
                  </a:lnTo>
                  <a:lnTo>
                    <a:pt x="3" y="113"/>
                  </a:lnTo>
                  <a:lnTo>
                    <a:pt x="13" y="118"/>
                  </a:lnTo>
                  <a:lnTo>
                    <a:pt x="24" y="121"/>
                  </a:lnTo>
                  <a:lnTo>
                    <a:pt x="30" y="120"/>
                  </a:lnTo>
                  <a:lnTo>
                    <a:pt x="35" y="120"/>
                  </a:lnTo>
                  <a:lnTo>
                    <a:pt x="38" y="117"/>
                  </a:lnTo>
                  <a:lnTo>
                    <a:pt x="42" y="115"/>
                  </a:lnTo>
                  <a:lnTo>
                    <a:pt x="44" y="111"/>
                  </a:lnTo>
                  <a:lnTo>
                    <a:pt x="45" y="108"/>
                  </a:lnTo>
                  <a:lnTo>
                    <a:pt x="45" y="104"/>
                  </a:lnTo>
                  <a:lnTo>
                    <a:pt x="44" y="100"/>
                  </a:lnTo>
                  <a:lnTo>
                    <a:pt x="44" y="94"/>
                  </a:lnTo>
                  <a:lnTo>
                    <a:pt x="42" y="85"/>
                  </a:lnTo>
                  <a:lnTo>
                    <a:pt x="35" y="45"/>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8" name="Freeform 40"/>
            <p:cNvSpPr>
              <a:spLocks/>
            </p:cNvSpPr>
            <p:nvPr/>
          </p:nvSpPr>
          <p:spPr bwMode="auto">
            <a:xfrm>
              <a:off x="4571" y="1298"/>
              <a:ext cx="53" cy="121"/>
            </a:xfrm>
            <a:custGeom>
              <a:avLst/>
              <a:gdLst>
                <a:gd name="T0" fmla="*/ 36 w 53"/>
                <a:gd name="T1" fmla="*/ 44 h 121"/>
                <a:gd name="T2" fmla="*/ 35 w 53"/>
                <a:gd name="T3" fmla="*/ 38 h 121"/>
                <a:gd name="T4" fmla="*/ 36 w 53"/>
                <a:gd name="T5" fmla="*/ 30 h 121"/>
                <a:gd name="T6" fmla="*/ 36 w 53"/>
                <a:gd name="T7" fmla="*/ 22 h 121"/>
                <a:gd name="T8" fmla="*/ 37 w 53"/>
                <a:gd name="T9" fmla="*/ 17 h 121"/>
                <a:gd name="T10" fmla="*/ 40 w 53"/>
                <a:gd name="T11" fmla="*/ 13 h 121"/>
                <a:gd name="T12" fmla="*/ 42 w 53"/>
                <a:gd name="T13" fmla="*/ 9 h 121"/>
                <a:gd name="T14" fmla="*/ 45 w 53"/>
                <a:gd name="T15" fmla="*/ 6 h 121"/>
                <a:gd name="T16" fmla="*/ 52 w 53"/>
                <a:gd name="T17" fmla="*/ 3 h 121"/>
                <a:gd name="T18" fmla="*/ 47 w 53"/>
                <a:gd name="T19" fmla="*/ 1 h 121"/>
                <a:gd name="T20" fmla="*/ 41 w 53"/>
                <a:gd name="T21" fmla="*/ 0 h 121"/>
                <a:gd name="T22" fmla="*/ 34 w 53"/>
                <a:gd name="T23" fmla="*/ 0 h 121"/>
                <a:gd name="T24" fmla="*/ 28 w 53"/>
                <a:gd name="T25" fmla="*/ 0 h 121"/>
                <a:gd name="T26" fmla="*/ 23 w 53"/>
                <a:gd name="T27" fmla="*/ 2 h 121"/>
                <a:gd name="T28" fmla="*/ 18 w 53"/>
                <a:gd name="T29" fmla="*/ 3 h 121"/>
                <a:gd name="T30" fmla="*/ 12 w 53"/>
                <a:gd name="T31" fmla="*/ 4 h 121"/>
                <a:gd name="T32" fmla="*/ 8 w 53"/>
                <a:gd name="T33" fmla="*/ 7 h 121"/>
                <a:gd name="T34" fmla="*/ 3 w 53"/>
                <a:gd name="T35" fmla="*/ 8 h 121"/>
                <a:gd name="T36" fmla="*/ 2 w 53"/>
                <a:gd name="T37" fmla="*/ 12 h 121"/>
                <a:gd name="T38" fmla="*/ 1 w 53"/>
                <a:gd name="T39" fmla="*/ 15 h 121"/>
                <a:gd name="T40" fmla="*/ 0 w 53"/>
                <a:gd name="T41" fmla="*/ 18 h 121"/>
                <a:gd name="T42" fmla="*/ 1 w 53"/>
                <a:gd name="T43" fmla="*/ 23 h 121"/>
                <a:gd name="T44" fmla="*/ 3 w 53"/>
                <a:gd name="T45" fmla="*/ 64 h 121"/>
                <a:gd name="T46" fmla="*/ 11 w 53"/>
                <a:gd name="T47" fmla="*/ 99 h 121"/>
                <a:gd name="T48" fmla="*/ 10 w 53"/>
                <a:gd name="T49" fmla="*/ 104 h 121"/>
                <a:gd name="T50" fmla="*/ 11 w 53"/>
                <a:gd name="T51" fmla="*/ 106 h 121"/>
                <a:gd name="T52" fmla="*/ 11 w 53"/>
                <a:gd name="T53" fmla="*/ 109 h 121"/>
                <a:gd name="T54" fmla="*/ 9 w 53"/>
                <a:gd name="T55" fmla="*/ 112 h 121"/>
                <a:gd name="T56" fmla="*/ 6 w 53"/>
                <a:gd name="T57" fmla="*/ 113 h 121"/>
                <a:gd name="T58" fmla="*/ 17 w 53"/>
                <a:gd name="T59" fmla="*/ 117 h 121"/>
                <a:gd name="T60" fmla="*/ 27 w 53"/>
                <a:gd name="T61" fmla="*/ 120 h 121"/>
                <a:gd name="T62" fmla="*/ 32 w 53"/>
                <a:gd name="T63" fmla="*/ 120 h 121"/>
                <a:gd name="T64" fmla="*/ 36 w 53"/>
                <a:gd name="T65" fmla="*/ 119 h 121"/>
                <a:gd name="T66" fmla="*/ 40 w 53"/>
                <a:gd name="T67" fmla="*/ 118 h 121"/>
                <a:gd name="T68" fmla="*/ 45 w 53"/>
                <a:gd name="T69" fmla="*/ 116 h 121"/>
                <a:gd name="T70" fmla="*/ 47 w 53"/>
                <a:gd name="T71" fmla="*/ 114 h 121"/>
                <a:gd name="T72" fmla="*/ 48 w 53"/>
                <a:gd name="T73" fmla="*/ 112 h 121"/>
                <a:gd name="T74" fmla="*/ 48 w 53"/>
                <a:gd name="T75" fmla="*/ 109 h 121"/>
                <a:gd name="T76" fmla="*/ 47 w 53"/>
                <a:gd name="T77" fmla="*/ 106 h 121"/>
                <a:gd name="T78" fmla="*/ 46 w 53"/>
                <a:gd name="T79" fmla="*/ 101 h 121"/>
                <a:gd name="T80" fmla="*/ 44 w 53"/>
                <a:gd name="T81" fmla="*/ 94 h 121"/>
                <a:gd name="T82" fmla="*/ 42 w 53"/>
                <a:gd name="T83" fmla="*/ 86 h 121"/>
                <a:gd name="T84" fmla="*/ 36 w 53"/>
                <a:gd name="T85" fmla="*/ 44 h 1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121"/>
                <a:gd name="T131" fmla="*/ 53 w 53"/>
                <a:gd name="T132" fmla="*/ 121 h 1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121">
                  <a:moveTo>
                    <a:pt x="36" y="44"/>
                  </a:moveTo>
                  <a:lnTo>
                    <a:pt x="35" y="38"/>
                  </a:lnTo>
                  <a:lnTo>
                    <a:pt x="36" y="30"/>
                  </a:lnTo>
                  <a:lnTo>
                    <a:pt x="36" y="22"/>
                  </a:lnTo>
                  <a:lnTo>
                    <a:pt x="37" y="17"/>
                  </a:lnTo>
                  <a:lnTo>
                    <a:pt x="40" y="13"/>
                  </a:lnTo>
                  <a:lnTo>
                    <a:pt x="42" y="9"/>
                  </a:lnTo>
                  <a:lnTo>
                    <a:pt x="45" y="6"/>
                  </a:lnTo>
                  <a:lnTo>
                    <a:pt x="52" y="3"/>
                  </a:lnTo>
                  <a:lnTo>
                    <a:pt x="47" y="1"/>
                  </a:lnTo>
                  <a:lnTo>
                    <a:pt x="41" y="0"/>
                  </a:lnTo>
                  <a:lnTo>
                    <a:pt x="34" y="0"/>
                  </a:lnTo>
                  <a:lnTo>
                    <a:pt x="28" y="0"/>
                  </a:lnTo>
                  <a:lnTo>
                    <a:pt x="23" y="2"/>
                  </a:lnTo>
                  <a:lnTo>
                    <a:pt x="18" y="3"/>
                  </a:lnTo>
                  <a:lnTo>
                    <a:pt x="12" y="4"/>
                  </a:lnTo>
                  <a:lnTo>
                    <a:pt x="8" y="7"/>
                  </a:lnTo>
                  <a:lnTo>
                    <a:pt x="3" y="8"/>
                  </a:lnTo>
                  <a:lnTo>
                    <a:pt x="2" y="12"/>
                  </a:lnTo>
                  <a:lnTo>
                    <a:pt x="1" y="15"/>
                  </a:lnTo>
                  <a:lnTo>
                    <a:pt x="0" y="18"/>
                  </a:lnTo>
                  <a:lnTo>
                    <a:pt x="1" y="23"/>
                  </a:lnTo>
                  <a:lnTo>
                    <a:pt x="3" y="64"/>
                  </a:lnTo>
                  <a:lnTo>
                    <a:pt x="11" y="99"/>
                  </a:lnTo>
                  <a:lnTo>
                    <a:pt x="10" y="104"/>
                  </a:lnTo>
                  <a:lnTo>
                    <a:pt x="11" y="106"/>
                  </a:lnTo>
                  <a:lnTo>
                    <a:pt x="11" y="109"/>
                  </a:lnTo>
                  <a:lnTo>
                    <a:pt x="9" y="112"/>
                  </a:lnTo>
                  <a:lnTo>
                    <a:pt x="6" y="113"/>
                  </a:lnTo>
                  <a:lnTo>
                    <a:pt x="17" y="117"/>
                  </a:lnTo>
                  <a:lnTo>
                    <a:pt x="27" y="120"/>
                  </a:lnTo>
                  <a:lnTo>
                    <a:pt x="32" y="120"/>
                  </a:lnTo>
                  <a:lnTo>
                    <a:pt x="36" y="119"/>
                  </a:lnTo>
                  <a:lnTo>
                    <a:pt x="40" y="118"/>
                  </a:lnTo>
                  <a:lnTo>
                    <a:pt x="45" y="116"/>
                  </a:lnTo>
                  <a:lnTo>
                    <a:pt x="47" y="114"/>
                  </a:lnTo>
                  <a:lnTo>
                    <a:pt x="48" y="112"/>
                  </a:lnTo>
                  <a:lnTo>
                    <a:pt x="48" y="109"/>
                  </a:lnTo>
                  <a:lnTo>
                    <a:pt x="47" y="106"/>
                  </a:lnTo>
                  <a:lnTo>
                    <a:pt x="46" y="101"/>
                  </a:lnTo>
                  <a:lnTo>
                    <a:pt x="44" y="94"/>
                  </a:lnTo>
                  <a:lnTo>
                    <a:pt x="42" y="86"/>
                  </a:lnTo>
                  <a:lnTo>
                    <a:pt x="36" y="44"/>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59" name="Freeform 41"/>
            <p:cNvSpPr>
              <a:spLocks/>
            </p:cNvSpPr>
            <p:nvPr/>
          </p:nvSpPr>
          <p:spPr bwMode="auto">
            <a:xfrm>
              <a:off x="5020" y="1075"/>
              <a:ext cx="49" cy="125"/>
            </a:xfrm>
            <a:custGeom>
              <a:avLst/>
              <a:gdLst>
                <a:gd name="T0" fmla="*/ 35 w 49"/>
                <a:gd name="T1" fmla="*/ 46 h 125"/>
                <a:gd name="T2" fmla="*/ 34 w 49"/>
                <a:gd name="T3" fmla="*/ 38 h 125"/>
                <a:gd name="T4" fmla="*/ 32 w 49"/>
                <a:gd name="T5" fmla="*/ 30 h 125"/>
                <a:gd name="T6" fmla="*/ 34 w 49"/>
                <a:gd name="T7" fmla="*/ 23 h 125"/>
                <a:gd name="T8" fmla="*/ 35 w 49"/>
                <a:gd name="T9" fmla="*/ 17 h 125"/>
                <a:gd name="T10" fmla="*/ 37 w 49"/>
                <a:gd name="T11" fmla="*/ 13 h 125"/>
                <a:gd name="T12" fmla="*/ 40 w 49"/>
                <a:gd name="T13" fmla="*/ 9 h 125"/>
                <a:gd name="T14" fmla="*/ 43 w 49"/>
                <a:gd name="T15" fmla="*/ 6 h 125"/>
                <a:gd name="T16" fmla="*/ 48 w 49"/>
                <a:gd name="T17" fmla="*/ 3 h 125"/>
                <a:gd name="T18" fmla="*/ 43 w 49"/>
                <a:gd name="T19" fmla="*/ 1 h 125"/>
                <a:gd name="T20" fmla="*/ 39 w 49"/>
                <a:gd name="T21" fmla="*/ 0 h 125"/>
                <a:gd name="T22" fmla="*/ 32 w 49"/>
                <a:gd name="T23" fmla="*/ 0 h 125"/>
                <a:gd name="T24" fmla="*/ 27 w 49"/>
                <a:gd name="T25" fmla="*/ 0 h 125"/>
                <a:gd name="T26" fmla="*/ 22 w 49"/>
                <a:gd name="T27" fmla="*/ 1 h 125"/>
                <a:gd name="T28" fmla="*/ 17 w 49"/>
                <a:gd name="T29" fmla="*/ 3 h 125"/>
                <a:gd name="T30" fmla="*/ 13 w 49"/>
                <a:gd name="T31" fmla="*/ 4 h 125"/>
                <a:gd name="T32" fmla="*/ 7 w 49"/>
                <a:gd name="T33" fmla="*/ 6 h 125"/>
                <a:gd name="T34" fmla="*/ 4 w 49"/>
                <a:gd name="T35" fmla="*/ 9 h 125"/>
                <a:gd name="T36" fmla="*/ 1 w 49"/>
                <a:gd name="T37" fmla="*/ 11 h 125"/>
                <a:gd name="T38" fmla="*/ 0 w 49"/>
                <a:gd name="T39" fmla="*/ 16 h 125"/>
                <a:gd name="T40" fmla="*/ 0 w 49"/>
                <a:gd name="T41" fmla="*/ 19 h 125"/>
                <a:gd name="T42" fmla="*/ 0 w 49"/>
                <a:gd name="T43" fmla="*/ 22 h 125"/>
                <a:gd name="T44" fmla="*/ 4 w 49"/>
                <a:gd name="T45" fmla="*/ 64 h 125"/>
                <a:gd name="T46" fmla="*/ 9 w 49"/>
                <a:gd name="T47" fmla="*/ 100 h 125"/>
                <a:gd name="T48" fmla="*/ 11 w 49"/>
                <a:gd name="T49" fmla="*/ 105 h 125"/>
                <a:gd name="T50" fmla="*/ 10 w 49"/>
                <a:gd name="T51" fmla="*/ 107 h 125"/>
                <a:gd name="T52" fmla="*/ 9 w 49"/>
                <a:gd name="T53" fmla="*/ 110 h 125"/>
                <a:gd name="T54" fmla="*/ 7 w 49"/>
                <a:gd name="T55" fmla="*/ 113 h 125"/>
                <a:gd name="T56" fmla="*/ 4 w 49"/>
                <a:gd name="T57" fmla="*/ 116 h 125"/>
                <a:gd name="T58" fmla="*/ 14 w 49"/>
                <a:gd name="T59" fmla="*/ 121 h 125"/>
                <a:gd name="T60" fmla="*/ 24 w 49"/>
                <a:gd name="T61" fmla="*/ 124 h 125"/>
                <a:gd name="T62" fmla="*/ 31 w 49"/>
                <a:gd name="T63" fmla="*/ 123 h 125"/>
                <a:gd name="T64" fmla="*/ 35 w 49"/>
                <a:gd name="T65" fmla="*/ 123 h 125"/>
                <a:gd name="T66" fmla="*/ 39 w 49"/>
                <a:gd name="T67" fmla="*/ 120 h 125"/>
                <a:gd name="T68" fmla="*/ 43 w 49"/>
                <a:gd name="T69" fmla="*/ 118 h 125"/>
                <a:gd name="T70" fmla="*/ 45 w 49"/>
                <a:gd name="T71" fmla="*/ 114 h 125"/>
                <a:gd name="T72" fmla="*/ 45 w 49"/>
                <a:gd name="T73" fmla="*/ 111 h 125"/>
                <a:gd name="T74" fmla="*/ 45 w 49"/>
                <a:gd name="T75" fmla="*/ 106 h 125"/>
                <a:gd name="T76" fmla="*/ 45 w 49"/>
                <a:gd name="T77" fmla="*/ 102 h 125"/>
                <a:gd name="T78" fmla="*/ 44 w 49"/>
                <a:gd name="T79" fmla="*/ 96 h 125"/>
                <a:gd name="T80" fmla="*/ 42 w 49"/>
                <a:gd name="T81" fmla="*/ 87 h 125"/>
                <a:gd name="T82" fmla="*/ 35 w 49"/>
                <a:gd name="T83" fmla="*/ 46 h 1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9"/>
                <a:gd name="T127" fmla="*/ 0 h 125"/>
                <a:gd name="T128" fmla="*/ 49 w 49"/>
                <a:gd name="T129" fmla="*/ 125 h 1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9" h="125">
                  <a:moveTo>
                    <a:pt x="35" y="46"/>
                  </a:moveTo>
                  <a:lnTo>
                    <a:pt x="34" y="38"/>
                  </a:lnTo>
                  <a:lnTo>
                    <a:pt x="32" y="30"/>
                  </a:lnTo>
                  <a:lnTo>
                    <a:pt x="34" y="23"/>
                  </a:lnTo>
                  <a:lnTo>
                    <a:pt x="35" y="17"/>
                  </a:lnTo>
                  <a:lnTo>
                    <a:pt x="37" y="13"/>
                  </a:lnTo>
                  <a:lnTo>
                    <a:pt x="40" y="9"/>
                  </a:lnTo>
                  <a:lnTo>
                    <a:pt x="43" y="6"/>
                  </a:lnTo>
                  <a:lnTo>
                    <a:pt x="48" y="3"/>
                  </a:lnTo>
                  <a:lnTo>
                    <a:pt x="43" y="1"/>
                  </a:lnTo>
                  <a:lnTo>
                    <a:pt x="39" y="0"/>
                  </a:lnTo>
                  <a:lnTo>
                    <a:pt x="32" y="0"/>
                  </a:lnTo>
                  <a:lnTo>
                    <a:pt x="27" y="0"/>
                  </a:lnTo>
                  <a:lnTo>
                    <a:pt x="22" y="1"/>
                  </a:lnTo>
                  <a:lnTo>
                    <a:pt x="17" y="3"/>
                  </a:lnTo>
                  <a:lnTo>
                    <a:pt x="13" y="4"/>
                  </a:lnTo>
                  <a:lnTo>
                    <a:pt x="7" y="6"/>
                  </a:lnTo>
                  <a:lnTo>
                    <a:pt x="4" y="9"/>
                  </a:lnTo>
                  <a:lnTo>
                    <a:pt x="1" y="11"/>
                  </a:lnTo>
                  <a:lnTo>
                    <a:pt x="0" y="16"/>
                  </a:lnTo>
                  <a:lnTo>
                    <a:pt x="0" y="19"/>
                  </a:lnTo>
                  <a:lnTo>
                    <a:pt x="0" y="22"/>
                  </a:lnTo>
                  <a:lnTo>
                    <a:pt x="4" y="64"/>
                  </a:lnTo>
                  <a:lnTo>
                    <a:pt x="9" y="100"/>
                  </a:lnTo>
                  <a:lnTo>
                    <a:pt x="11" y="105"/>
                  </a:lnTo>
                  <a:lnTo>
                    <a:pt x="10" y="107"/>
                  </a:lnTo>
                  <a:lnTo>
                    <a:pt x="9" y="110"/>
                  </a:lnTo>
                  <a:lnTo>
                    <a:pt x="7" y="113"/>
                  </a:lnTo>
                  <a:lnTo>
                    <a:pt x="4" y="116"/>
                  </a:lnTo>
                  <a:lnTo>
                    <a:pt x="14" y="121"/>
                  </a:lnTo>
                  <a:lnTo>
                    <a:pt x="24" y="124"/>
                  </a:lnTo>
                  <a:lnTo>
                    <a:pt x="31" y="123"/>
                  </a:lnTo>
                  <a:lnTo>
                    <a:pt x="35" y="123"/>
                  </a:lnTo>
                  <a:lnTo>
                    <a:pt x="39" y="120"/>
                  </a:lnTo>
                  <a:lnTo>
                    <a:pt x="43" y="118"/>
                  </a:lnTo>
                  <a:lnTo>
                    <a:pt x="45" y="114"/>
                  </a:lnTo>
                  <a:lnTo>
                    <a:pt x="45" y="111"/>
                  </a:lnTo>
                  <a:lnTo>
                    <a:pt x="45" y="106"/>
                  </a:lnTo>
                  <a:lnTo>
                    <a:pt x="45" y="102"/>
                  </a:lnTo>
                  <a:lnTo>
                    <a:pt x="44" y="96"/>
                  </a:lnTo>
                  <a:lnTo>
                    <a:pt x="42" y="87"/>
                  </a:lnTo>
                  <a:lnTo>
                    <a:pt x="35" y="46"/>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0" name="Freeform 42"/>
            <p:cNvSpPr>
              <a:spLocks/>
            </p:cNvSpPr>
            <p:nvPr/>
          </p:nvSpPr>
          <p:spPr bwMode="auto">
            <a:xfrm>
              <a:off x="4869" y="1152"/>
              <a:ext cx="51" cy="119"/>
            </a:xfrm>
            <a:custGeom>
              <a:avLst/>
              <a:gdLst>
                <a:gd name="T0" fmla="*/ 35 w 51"/>
                <a:gd name="T1" fmla="*/ 43 h 119"/>
                <a:gd name="T2" fmla="*/ 34 w 51"/>
                <a:gd name="T3" fmla="*/ 37 h 119"/>
                <a:gd name="T4" fmla="*/ 35 w 51"/>
                <a:gd name="T5" fmla="*/ 29 h 119"/>
                <a:gd name="T6" fmla="*/ 35 w 51"/>
                <a:gd name="T7" fmla="*/ 22 h 119"/>
                <a:gd name="T8" fmla="*/ 36 w 51"/>
                <a:gd name="T9" fmla="*/ 17 h 119"/>
                <a:gd name="T10" fmla="*/ 38 w 51"/>
                <a:gd name="T11" fmla="*/ 12 h 119"/>
                <a:gd name="T12" fmla="*/ 40 w 51"/>
                <a:gd name="T13" fmla="*/ 9 h 119"/>
                <a:gd name="T14" fmla="*/ 43 w 51"/>
                <a:gd name="T15" fmla="*/ 6 h 119"/>
                <a:gd name="T16" fmla="*/ 50 w 51"/>
                <a:gd name="T17" fmla="*/ 3 h 119"/>
                <a:gd name="T18" fmla="*/ 45 w 51"/>
                <a:gd name="T19" fmla="*/ 1 h 119"/>
                <a:gd name="T20" fmla="*/ 40 w 51"/>
                <a:gd name="T21" fmla="*/ 0 h 119"/>
                <a:gd name="T22" fmla="*/ 33 w 51"/>
                <a:gd name="T23" fmla="*/ 0 h 119"/>
                <a:gd name="T24" fmla="*/ 27 w 51"/>
                <a:gd name="T25" fmla="*/ 0 h 119"/>
                <a:gd name="T26" fmla="*/ 22 w 51"/>
                <a:gd name="T27" fmla="*/ 2 h 119"/>
                <a:gd name="T28" fmla="*/ 17 w 51"/>
                <a:gd name="T29" fmla="*/ 3 h 119"/>
                <a:gd name="T30" fmla="*/ 12 w 51"/>
                <a:gd name="T31" fmla="*/ 4 h 119"/>
                <a:gd name="T32" fmla="*/ 7 w 51"/>
                <a:gd name="T33" fmla="*/ 6 h 119"/>
                <a:gd name="T34" fmla="*/ 3 w 51"/>
                <a:gd name="T35" fmla="*/ 8 h 119"/>
                <a:gd name="T36" fmla="*/ 2 w 51"/>
                <a:gd name="T37" fmla="*/ 12 h 119"/>
                <a:gd name="T38" fmla="*/ 1 w 51"/>
                <a:gd name="T39" fmla="*/ 15 h 119"/>
                <a:gd name="T40" fmla="*/ 0 w 51"/>
                <a:gd name="T41" fmla="*/ 18 h 119"/>
                <a:gd name="T42" fmla="*/ 1 w 51"/>
                <a:gd name="T43" fmla="*/ 22 h 119"/>
                <a:gd name="T44" fmla="*/ 3 w 51"/>
                <a:gd name="T45" fmla="*/ 62 h 119"/>
                <a:gd name="T46" fmla="*/ 10 w 51"/>
                <a:gd name="T47" fmla="*/ 98 h 119"/>
                <a:gd name="T48" fmla="*/ 10 w 51"/>
                <a:gd name="T49" fmla="*/ 103 h 119"/>
                <a:gd name="T50" fmla="*/ 11 w 51"/>
                <a:gd name="T51" fmla="*/ 105 h 119"/>
                <a:gd name="T52" fmla="*/ 11 w 51"/>
                <a:gd name="T53" fmla="*/ 107 h 119"/>
                <a:gd name="T54" fmla="*/ 9 w 51"/>
                <a:gd name="T55" fmla="*/ 110 h 119"/>
                <a:gd name="T56" fmla="*/ 6 w 51"/>
                <a:gd name="T57" fmla="*/ 111 h 119"/>
                <a:gd name="T58" fmla="*/ 17 w 51"/>
                <a:gd name="T59" fmla="*/ 115 h 119"/>
                <a:gd name="T60" fmla="*/ 26 w 51"/>
                <a:gd name="T61" fmla="*/ 118 h 119"/>
                <a:gd name="T62" fmla="*/ 31 w 51"/>
                <a:gd name="T63" fmla="*/ 118 h 119"/>
                <a:gd name="T64" fmla="*/ 35 w 51"/>
                <a:gd name="T65" fmla="*/ 117 h 119"/>
                <a:gd name="T66" fmla="*/ 39 w 51"/>
                <a:gd name="T67" fmla="*/ 116 h 119"/>
                <a:gd name="T68" fmla="*/ 43 w 51"/>
                <a:gd name="T69" fmla="*/ 114 h 119"/>
                <a:gd name="T70" fmla="*/ 45 w 51"/>
                <a:gd name="T71" fmla="*/ 112 h 119"/>
                <a:gd name="T72" fmla="*/ 46 w 51"/>
                <a:gd name="T73" fmla="*/ 110 h 119"/>
                <a:gd name="T74" fmla="*/ 46 w 51"/>
                <a:gd name="T75" fmla="*/ 107 h 119"/>
                <a:gd name="T76" fmla="*/ 45 w 51"/>
                <a:gd name="T77" fmla="*/ 104 h 119"/>
                <a:gd name="T78" fmla="*/ 44 w 51"/>
                <a:gd name="T79" fmla="*/ 99 h 119"/>
                <a:gd name="T80" fmla="*/ 42 w 51"/>
                <a:gd name="T81" fmla="*/ 92 h 119"/>
                <a:gd name="T82" fmla="*/ 41 w 51"/>
                <a:gd name="T83" fmla="*/ 85 h 119"/>
                <a:gd name="T84" fmla="*/ 35 w 51"/>
                <a:gd name="T85" fmla="*/ 43 h 1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1"/>
                <a:gd name="T130" fmla="*/ 0 h 119"/>
                <a:gd name="T131" fmla="*/ 51 w 51"/>
                <a:gd name="T132" fmla="*/ 119 h 1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1" h="119">
                  <a:moveTo>
                    <a:pt x="35" y="43"/>
                  </a:moveTo>
                  <a:lnTo>
                    <a:pt x="34" y="37"/>
                  </a:lnTo>
                  <a:lnTo>
                    <a:pt x="35" y="29"/>
                  </a:lnTo>
                  <a:lnTo>
                    <a:pt x="35" y="22"/>
                  </a:lnTo>
                  <a:lnTo>
                    <a:pt x="36" y="17"/>
                  </a:lnTo>
                  <a:lnTo>
                    <a:pt x="38" y="12"/>
                  </a:lnTo>
                  <a:lnTo>
                    <a:pt x="40" y="9"/>
                  </a:lnTo>
                  <a:lnTo>
                    <a:pt x="43" y="6"/>
                  </a:lnTo>
                  <a:lnTo>
                    <a:pt x="50" y="3"/>
                  </a:lnTo>
                  <a:lnTo>
                    <a:pt x="45" y="1"/>
                  </a:lnTo>
                  <a:lnTo>
                    <a:pt x="40" y="0"/>
                  </a:lnTo>
                  <a:lnTo>
                    <a:pt x="33" y="0"/>
                  </a:lnTo>
                  <a:lnTo>
                    <a:pt x="27" y="0"/>
                  </a:lnTo>
                  <a:lnTo>
                    <a:pt x="22" y="2"/>
                  </a:lnTo>
                  <a:lnTo>
                    <a:pt x="17" y="3"/>
                  </a:lnTo>
                  <a:lnTo>
                    <a:pt x="12" y="4"/>
                  </a:lnTo>
                  <a:lnTo>
                    <a:pt x="7" y="6"/>
                  </a:lnTo>
                  <a:lnTo>
                    <a:pt x="3" y="8"/>
                  </a:lnTo>
                  <a:lnTo>
                    <a:pt x="2" y="12"/>
                  </a:lnTo>
                  <a:lnTo>
                    <a:pt x="1" y="15"/>
                  </a:lnTo>
                  <a:lnTo>
                    <a:pt x="0" y="18"/>
                  </a:lnTo>
                  <a:lnTo>
                    <a:pt x="1" y="22"/>
                  </a:lnTo>
                  <a:lnTo>
                    <a:pt x="3" y="62"/>
                  </a:lnTo>
                  <a:lnTo>
                    <a:pt x="10" y="98"/>
                  </a:lnTo>
                  <a:lnTo>
                    <a:pt x="10" y="103"/>
                  </a:lnTo>
                  <a:lnTo>
                    <a:pt x="11" y="105"/>
                  </a:lnTo>
                  <a:lnTo>
                    <a:pt x="11" y="107"/>
                  </a:lnTo>
                  <a:lnTo>
                    <a:pt x="9" y="110"/>
                  </a:lnTo>
                  <a:lnTo>
                    <a:pt x="6" y="111"/>
                  </a:lnTo>
                  <a:lnTo>
                    <a:pt x="17" y="115"/>
                  </a:lnTo>
                  <a:lnTo>
                    <a:pt x="26" y="118"/>
                  </a:lnTo>
                  <a:lnTo>
                    <a:pt x="31" y="118"/>
                  </a:lnTo>
                  <a:lnTo>
                    <a:pt x="35" y="117"/>
                  </a:lnTo>
                  <a:lnTo>
                    <a:pt x="39" y="116"/>
                  </a:lnTo>
                  <a:lnTo>
                    <a:pt x="43" y="114"/>
                  </a:lnTo>
                  <a:lnTo>
                    <a:pt x="45" y="112"/>
                  </a:lnTo>
                  <a:lnTo>
                    <a:pt x="46" y="110"/>
                  </a:lnTo>
                  <a:lnTo>
                    <a:pt x="46" y="107"/>
                  </a:lnTo>
                  <a:lnTo>
                    <a:pt x="45" y="104"/>
                  </a:lnTo>
                  <a:lnTo>
                    <a:pt x="44" y="99"/>
                  </a:lnTo>
                  <a:lnTo>
                    <a:pt x="42" y="92"/>
                  </a:lnTo>
                  <a:lnTo>
                    <a:pt x="41" y="85"/>
                  </a:lnTo>
                  <a:lnTo>
                    <a:pt x="35" y="43"/>
                  </a:lnTo>
                </a:path>
              </a:pathLst>
            </a:custGeom>
            <a:solidFill>
              <a:srgbClr val="800000"/>
            </a:solidFill>
            <a:ln w="12700" cap="rnd">
              <a:solidFill>
                <a:srgbClr val="8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1" name="Line 43"/>
            <p:cNvSpPr>
              <a:spLocks noChangeShapeType="1"/>
            </p:cNvSpPr>
            <p:nvPr/>
          </p:nvSpPr>
          <p:spPr bwMode="auto">
            <a:xfrm flipH="1">
              <a:off x="1430" y="1094"/>
              <a:ext cx="3746" cy="182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2" name="Freeform 44"/>
            <p:cNvSpPr>
              <a:spLocks/>
            </p:cNvSpPr>
            <p:nvPr/>
          </p:nvSpPr>
          <p:spPr bwMode="auto">
            <a:xfrm>
              <a:off x="1587" y="2753"/>
              <a:ext cx="195" cy="84"/>
            </a:xfrm>
            <a:custGeom>
              <a:avLst/>
              <a:gdLst>
                <a:gd name="T0" fmla="*/ 194 w 195"/>
                <a:gd name="T1" fmla="*/ 58 h 84"/>
                <a:gd name="T2" fmla="*/ 191 w 195"/>
                <a:gd name="T3" fmla="*/ 63 h 84"/>
                <a:gd name="T4" fmla="*/ 186 w 195"/>
                <a:gd name="T5" fmla="*/ 69 h 84"/>
                <a:gd name="T6" fmla="*/ 178 w 195"/>
                <a:gd name="T7" fmla="*/ 75 h 84"/>
                <a:gd name="T8" fmla="*/ 165 w 195"/>
                <a:gd name="T9" fmla="*/ 79 h 84"/>
                <a:gd name="T10" fmla="*/ 156 w 195"/>
                <a:gd name="T11" fmla="*/ 82 h 84"/>
                <a:gd name="T12" fmla="*/ 147 w 195"/>
                <a:gd name="T13" fmla="*/ 83 h 84"/>
                <a:gd name="T14" fmla="*/ 140 w 195"/>
                <a:gd name="T15" fmla="*/ 81 h 84"/>
                <a:gd name="T16" fmla="*/ 132 w 195"/>
                <a:gd name="T17" fmla="*/ 78 h 84"/>
                <a:gd name="T18" fmla="*/ 122 w 195"/>
                <a:gd name="T19" fmla="*/ 71 h 84"/>
                <a:gd name="T20" fmla="*/ 66 w 195"/>
                <a:gd name="T21" fmla="*/ 32 h 84"/>
                <a:gd name="T22" fmla="*/ 55 w 195"/>
                <a:gd name="T23" fmla="*/ 27 h 84"/>
                <a:gd name="T24" fmla="*/ 46 w 195"/>
                <a:gd name="T25" fmla="*/ 22 h 84"/>
                <a:gd name="T26" fmla="*/ 36 w 195"/>
                <a:gd name="T27" fmla="*/ 19 h 84"/>
                <a:gd name="T28" fmla="*/ 29 w 195"/>
                <a:gd name="T29" fmla="*/ 19 h 84"/>
                <a:gd name="T30" fmla="*/ 20 w 195"/>
                <a:gd name="T31" fmla="*/ 20 h 84"/>
                <a:gd name="T32" fmla="*/ 11 w 195"/>
                <a:gd name="T33" fmla="*/ 23 h 84"/>
                <a:gd name="T34" fmla="*/ 5 w 195"/>
                <a:gd name="T35" fmla="*/ 25 h 84"/>
                <a:gd name="T36" fmla="*/ 0 w 195"/>
                <a:gd name="T37" fmla="*/ 28 h 84"/>
                <a:gd name="T38" fmla="*/ 2 w 195"/>
                <a:gd name="T39" fmla="*/ 24 h 84"/>
                <a:gd name="T40" fmla="*/ 4 w 195"/>
                <a:gd name="T41" fmla="*/ 20 h 84"/>
                <a:gd name="T42" fmla="*/ 9 w 195"/>
                <a:gd name="T43" fmla="*/ 17 h 84"/>
                <a:gd name="T44" fmla="*/ 19 w 195"/>
                <a:gd name="T45" fmla="*/ 12 h 84"/>
                <a:gd name="T46" fmla="*/ 34 w 195"/>
                <a:gd name="T47" fmla="*/ 6 h 84"/>
                <a:gd name="T48" fmla="*/ 46 w 195"/>
                <a:gd name="T49" fmla="*/ 1 h 84"/>
                <a:gd name="T50" fmla="*/ 55 w 195"/>
                <a:gd name="T51" fmla="*/ 0 h 84"/>
                <a:gd name="T52" fmla="*/ 63 w 195"/>
                <a:gd name="T53" fmla="*/ 0 h 84"/>
                <a:gd name="T54" fmla="*/ 72 w 195"/>
                <a:gd name="T55" fmla="*/ 3 h 84"/>
                <a:gd name="T56" fmla="*/ 81 w 195"/>
                <a:gd name="T57" fmla="*/ 8 h 84"/>
                <a:gd name="T58" fmla="*/ 115 w 195"/>
                <a:gd name="T59" fmla="*/ 31 h 84"/>
                <a:gd name="T60" fmla="*/ 145 w 195"/>
                <a:gd name="T61" fmla="*/ 52 h 84"/>
                <a:gd name="T62" fmla="*/ 155 w 195"/>
                <a:gd name="T63" fmla="*/ 57 h 84"/>
                <a:gd name="T64" fmla="*/ 164 w 195"/>
                <a:gd name="T65" fmla="*/ 61 h 84"/>
                <a:gd name="T66" fmla="*/ 173 w 195"/>
                <a:gd name="T67" fmla="*/ 62 h 84"/>
                <a:gd name="T68" fmla="*/ 181 w 195"/>
                <a:gd name="T69" fmla="*/ 62 h 84"/>
                <a:gd name="T70" fmla="*/ 188 w 195"/>
                <a:gd name="T71" fmla="*/ 59 h 84"/>
                <a:gd name="T72" fmla="*/ 192 w 195"/>
                <a:gd name="T73" fmla="*/ 54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4"/>
                <a:gd name="T113" fmla="*/ 195 w 195"/>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4">
                  <a:moveTo>
                    <a:pt x="192" y="54"/>
                  </a:moveTo>
                  <a:lnTo>
                    <a:pt x="194" y="58"/>
                  </a:lnTo>
                  <a:lnTo>
                    <a:pt x="192" y="61"/>
                  </a:lnTo>
                  <a:lnTo>
                    <a:pt x="191" y="63"/>
                  </a:lnTo>
                  <a:lnTo>
                    <a:pt x="189" y="65"/>
                  </a:lnTo>
                  <a:lnTo>
                    <a:pt x="186" y="69"/>
                  </a:lnTo>
                  <a:lnTo>
                    <a:pt x="180" y="72"/>
                  </a:lnTo>
                  <a:lnTo>
                    <a:pt x="178" y="75"/>
                  </a:lnTo>
                  <a:lnTo>
                    <a:pt x="171" y="76"/>
                  </a:lnTo>
                  <a:lnTo>
                    <a:pt x="165" y="79"/>
                  </a:lnTo>
                  <a:lnTo>
                    <a:pt x="161" y="80"/>
                  </a:lnTo>
                  <a:lnTo>
                    <a:pt x="156" y="82"/>
                  </a:lnTo>
                  <a:lnTo>
                    <a:pt x="152" y="82"/>
                  </a:lnTo>
                  <a:lnTo>
                    <a:pt x="147" y="83"/>
                  </a:lnTo>
                  <a:lnTo>
                    <a:pt x="144" y="81"/>
                  </a:lnTo>
                  <a:lnTo>
                    <a:pt x="140" y="81"/>
                  </a:lnTo>
                  <a:lnTo>
                    <a:pt x="135" y="80"/>
                  </a:lnTo>
                  <a:lnTo>
                    <a:pt x="132" y="78"/>
                  </a:lnTo>
                  <a:lnTo>
                    <a:pt x="127" y="75"/>
                  </a:lnTo>
                  <a:lnTo>
                    <a:pt x="122" y="71"/>
                  </a:lnTo>
                  <a:lnTo>
                    <a:pt x="93" y="52"/>
                  </a:lnTo>
                  <a:lnTo>
                    <a:pt x="66" y="32"/>
                  </a:lnTo>
                  <a:lnTo>
                    <a:pt x="60" y="29"/>
                  </a:lnTo>
                  <a:lnTo>
                    <a:pt x="55" y="27"/>
                  </a:lnTo>
                  <a:lnTo>
                    <a:pt x="51" y="25"/>
                  </a:lnTo>
                  <a:lnTo>
                    <a:pt x="46" y="22"/>
                  </a:lnTo>
                  <a:lnTo>
                    <a:pt x="41" y="20"/>
                  </a:lnTo>
                  <a:lnTo>
                    <a:pt x="36" y="19"/>
                  </a:lnTo>
                  <a:lnTo>
                    <a:pt x="32" y="19"/>
                  </a:lnTo>
                  <a:lnTo>
                    <a:pt x="29" y="19"/>
                  </a:lnTo>
                  <a:lnTo>
                    <a:pt x="25" y="19"/>
                  </a:lnTo>
                  <a:lnTo>
                    <a:pt x="20" y="20"/>
                  </a:lnTo>
                  <a:lnTo>
                    <a:pt x="16" y="21"/>
                  </a:lnTo>
                  <a:lnTo>
                    <a:pt x="11" y="23"/>
                  </a:lnTo>
                  <a:lnTo>
                    <a:pt x="8" y="24"/>
                  </a:lnTo>
                  <a:lnTo>
                    <a:pt x="5" y="25"/>
                  </a:lnTo>
                  <a:lnTo>
                    <a:pt x="2" y="27"/>
                  </a:lnTo>
                  <a:lnTo>
                    <a:pt x="0" y="28"/>
                  </a:lnTo>
                  <a:lnTo>
                    <a:pt x="1" y="26"/>
                  </a:lnTo>
                  <a:lnTo>
                    <a:pt x="2" y="24"/>
                  </a:lnTo>
                  <a:lnTo>
                    <a:pt x="2" y="23"/>
                  </a:lnTo>
                  <a:lnTo>
                    <a:pt x="4" y="20"/>
                  </a:lnTo>
                  <a:lnTo>
                    <a:pt x="7" y="19"/>
                  </a:lnTo>
                  <a:lnTo>
                    <a:pt x="9" y="17"/>
                  </a:lnTo>
                  <a:lnTo>
                    <a:pt x="13" y="15"/>
                  </a:lnTo>
                  <a:lnTo>
                    <a:pt x="19" y="12"/>
                  </a:lnTo>
                  <a:lnTo>
                    <a:pt x="28" y="8"/>
                  </a:lnTo>
                  <a:lnTo>
                    <a:pt x="34" y="6"/>
                  </a:lnTo>
                  <a:lnTo>
                    <a:pt x="41" y="3"/>
                  </a:lnTo>
                  <a:lnTo>
                    <a:pt x="46" y="1"/>
                  </a:lnTo>
                  <a:lnTo>
                    <a:pt x="51" y="0"/>
                  </a:lnTo>
                  <a:lnTo>
                    <a:pt x="55" y="0"/>
                  </a:lnTo>
                  <a:lnTo>
                    <a:pt x="59" y="0"/>
                  </a:lnTo>
                  <a:lnTo>
                    <a:pt x="63" y="0"/>
                  </a:lnTo>
                  <a:lnTo>
                    <a:pt x="67" y="1"/>
                  </a:lnTo>
                  <a:lnTo>
                    <a:pt x="72" y="3"/>
                  </a:lnTo>
                  <a:lnTo>
                    <a:pt x="76" y="6"/>
                  </a:lnTo>
                  <a:lnTo>
                    <a:pt x="81" y="8"/>
                  </a:lnTo>
                  <a:lnTo>
                    <a:pt x="86" y="12"/>
                  </a:lnTo>
                  <a:lnTo>
                    <a:pt x="115" y="31"/>
                  </a:lnTo>
                  <a:lnTo>
                    <a:pt x="138" y="48"/>
                  </a:lnTo>
                  <a:lnTo>
                    <a:pt x="145" y="52"/>
                  </a:lnTo>
                  <a:lnTo>
                    <a:pt x="150" y="55"/>
                  </a:lnTo>
                  <a:lnTo>
                    <a:pt x="155" y="57"/>
                  </a:lnTo>
                  <a:lnTo>
                    <a:pt x="159" y="59"/>
                  </a:lnTo>
                  <a:lnTo>
                    <a:pt x="164" y="61"/>
                  </a:lnTo>
                  <a:lnTo>
                    <a:pt x="168" y="61"/>
                  </a:lnTo>
                  <a:lnTo>
                    <a:pt x="173" y="62"/>
                  </a:lnTo>
                  <a:lnTo>
                    <a:pt x="177" y="62"/>
                  </a:lnTo>
                  <a:lnTo>
                    <a:pt x="181" y="62"/>
                  </a:lnTo>
                  <a:lnTo>
                    <a:pt x="185" y="60"/>
                  </a:lnTo>
                  <a:lnTo>
                    <a:pt x="188" y="59"/>
                  </a:lnTo>
                  <a:lnTo>
                    <a:pt x="191" y="57"/>
                  </a:lnTo>
                  <a:lnTo>
                    <a:pt x="192"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3" name="Freeform 45"/>
            <p:cNvSpPr>
              <a:spLocks/>
            </p:cNvSpPr>
            <p:nvPr/>
          </p:nvSpPr>
          <p:spPr bwMode="auto">
            <a:xfrm>
              <a:off x="1436" y="2826"/>
              <a:ext cx="195" cy="87"/>
            </a:xfrm>
            <a:custGeom>
              <a:avLst/>
              <a:gdLst>
                <a:gd name="T0" fmla="*/ 192 w 195"/>
                <a:gd name="T1" fmla="*/ 60 h 87"/>
                <a:gd name="T2" fmla="*/ 188 w 195"/>
                <a:gd name="T3" fmla="*/ 66 h 87"/>
                <a:gd name="T4" fmla="*/ 182 w 195"/>
                <a:gd name="T5" fmla="*/ 72 h 87"/>
                <a:gd name="T6" fmla="*/ 175 w 195"/>
                <a:gd name="T7" fmla="*/ 77 h 87"/>
                <a:gd name="T8" fmla="*/ 164 w 195"/>
                <a:gd name="T9" fmla="*/ 83 h 87"/>
                <a:gd name="T10" fmla="*/ 155 w 195"/>
                <a:gd name="T11" fmla="*/ 85 h 87"/>
                <a:gd name="T12" fmla="*/ 147 w 195"/>
                <a:gd name="T13" fmla="*/ 86 h 87"/>
                <a:gd name="T14" fmla="*/ 139 w 195"/>
                <a:gd name="T15" fmla="*/ 84 h 87"/>
                <a:gd name="T16" fmla="*/ 131 w 195"/>
                <a:gd name="T17" fmla="*/ 81 h 87"/>
                <a:gd name="T18" fmla="*/ 120 w 195"/>
                <a:gd name="T19" fmla="*/ 74 h 87"/>
                <a:gd name="T20" fmla="*/ 66 w 195"/>
                <a:gd name="T21" fmla="*/ 35 h 87"/>
                <a:gd name="T22" fmla="*/ 55 w 195"/>
                <a:gd name="T23" fmla="*/ 28 h 87"/>
                <a:gd name="T24" fmla="*/ 46 w 195"/>
                <a:gd name="T25" fmla="*/ 24 h 87"/>
                <a:gd name="T26" fmla="*/ 37 w 195"/>
                <a:gd name="T27" fmla="*/ 21 h 87"/>
                <a:gd name="T28" fmla="*/ 29 w 195"/>
                <a:gd name="T29" fmla="*/ 21 h 87"/>
                <a:gd name="T30" fmla="*/ 21 w 195"/>
                <a:gd name="T31" fmla="*/ 21 h 87"/>
                <a:gd name="T32" fmla="*/ 12 w 195"/>
                <a:gd name="T33" fmla="*/ 24 h 87"/>
                <a:gd name="T34" fmla="*/ 5 w 195"/>
                <a:gd name="T35" fmla="*/ 27 h 87"/>
                <a:gd name="T36" fmla="*/ 0 w 195"/>
                <a:gd name="T37" fmla="*/ 30 h 87"/>
                <a:gd name="T38" fmla="*/ 1 w 195"/>
                <a:gd name="T39" fmla="*/ 26 h 87"/>
                <a:gd name="T40" fmla="*/ 5 w 195"/>
                <a:gd name="T41" fmla="*/ 22 h 87"/>
                <a:gd name="T42" fmla="*/ 9 w 195"/>
                <a:gd name="T43" fmla="*/ 18 h 87"/>
                <a:gd name="T44" fmla="*/ 21 w 195"/>
                <a:gd name="T45" fmla="*/ 13 h 87"/>
                <a:gd name="T46" fmla="*/ 35 w 195"/>
                <a:gd name="T47" fmla="*/ 6 h 87"/>
                <a:gd name="T48" fmla="*/ 47 w 195"/>
                <a:gd name="T49" fmla="*/ 1 h 87"/>
                <a:gd name="T50" fmla="*/ 55 w 195"/>
                <a:gd name="T51" fmla="*/ 0 h 87"/>
                <a:gd name="T52" fmla="*/ 63 w 195"/>
                <a:gd name="T53" fmla="*/ 1 h 87"/>
                <a:gd name="T54" fmla="*/ 71 w 195"/>
                <a:gd name="T55" fmla="*/ 3 h 87"/>
                <a:gd name="T56" fmla="*/ 80 w 195"/>
                <a:gd name="T57" fmla="*/ 9 h 87"/>
                <a:gd name="T58" fmla="*/ 114 w 195"/>
                <a:gd name="T59" fmla="*/ 32 h 87"/>
                <a:gd name="T60" fmla="*/ 144 w 195"/>
                <a:gd name="T61" fmla="*/ 55 h 87"/>
                <a:gd name="T62" fmla="*/ 154 w 195"/>
                <a:gd name="T63" fmla="*/ 60 h 87"/>
                <a:gd name="T64" fmla="*/ 162 w 195"/>
                <a:gd name="T65" fmla="*/ 63 h 87"/>
                <a:gd name="T66" fmla="*/ 171 w 195"/>
                <a:gd name="T67" fmla="*/ 64 h 87"/>
                <a:gd name="T68" fmla="*/ 179 w 195"/>
                <a:gd name="T69" fmla="*/ 64 h 87"/>
                <a:gd name="T70" fmla="*/ 187 w 195"/>
                <a:gd name="T71" fmla="*/ 61 h 87"/>
                <a:gd name="T72" fmla="*/ 194 w 195"/>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7"/>
                <a:gd name="T113" fmla="*/ 195 w 195"/>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7">
                  <a:moveTo>
                    <a:pt x="194" y="57"/>
                  </a:moveTo>
                  <a:lnTo>
                    <a:pt x="192" y="60"/>
                  </a:lnTo>
                  <a:lnTo>
                    <a:pt x="190" y="63"/>
                  </a:lnTo>
                  <a:lnTo>
                    <a:pt x="188" y="66"/>
                  </a:lnTo>
                  <a:lnTo>
                    <a:pt x="185" y="69"/>
                  </a:lnTo>
                  <a:lnTo>
                    <a:pt x="182" y="72"/>
                  </a:lnTo>
                  <a:lnTo>
                    <a:pt x="179" y="74"/>
                  </a:lnTo>
                  <a:lnTo>
                    <a:pt x="175" y="77"/>
                  </a:lnTo>
                  <a:lnTo>
                    <a:pt x="169" y="80"/>
                  </a:lnTo>
                  <a:lnTo>
                    <a:pt x="164" y="83"/>
                  </a:lnTo>
                  <a:lnTo>
                    <a:pt x="159" y="84"/>
                  </a:lnTo>
                  <a:lnTo>
                    <a:pt x="155" y="85"/>
                  </a:lnTo>
                  <a:lnTo>
                    <a:pt x="151" y="85"/>
                  </a:lnTo>
                  <a:lnTo>
                    <a:pt x="147" y="86"/>
                  </a:lnTo>
                  <a:lnTo>
                    <a:pt x="143" y="85"/>
                  </a:lnTo>
                  <a:lnTo>
                    <a:pt x="139" y="84"/>
                  </a:lnTo>
                  <a:lnTo>
                    <a:pt x="135" y="83"/>
                  </a:lnTo>
                  <a:lnTo>
                    <a:pt x="131" y="81"/>
                  </a:lnTo>
                  <a:lnTo>
                    <a:pt x="125" y="79"/>
                  </a:lnTo>
                  <a:lnTo>
                    <a:pt x="120" y="74"/>
                  </a:lnTo>
                  <a:lnTo>
                    <a:pt x="93" y="55"/>
                  </a:lnTo>
                  <a:lnTo>
                    <a:pt x="66" y="35"/>
                  </a:lnTo>
                  <a:lnTo>
                    <a:pt x="60" y="31"/>
                  </a:lnTo>
                  <a:lnTo>
                    <a:pt x="55" y="28"/>
                  </a:lnTo>
                  <a:lnTo>
                    <a:pt x="51" y="26"/>
                  </a:lnTo>
                  <a:lnTo>
                    <a:pt x="46"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8" y="9"/>
                  </a:lnTo>
                  <a:lnTo>
                    <a:pt x="35" y="6"/>
                  </a:lnTo>
                  <a:lnTo>
                    <a:pt x="42" y="3"/>
                  </a:lnTo>
                  <a:lnTo>
                    <a:pt x="47" y="1"/>
                  </a:lnTo>
                  <a:lnTo>
                    <a:pt x="51" y="0"/>
                  </a:lnTo>
                  <a:lnTo>
                    <a:pt x="55" y="0"/>
                  </a:lnTo>
                  <a:lnTo>
                    <a:pt x="59" y="0"/>
                  </a:lnTo>
                  <a:lnTo>
                    <a:pt x="63" y="1"/>
                  </a:lnTo>
                  <a:lnTo>
                    <a:pt x="67" y="2"/>
                  </a:lnTo>
                  <a:lnTo>
                    <a:pt x="71" y="3"/>
                  </a:lnTo>
                  <a:lnTo>
                    <a:pt x="76" y="6"/>
                  </a:lnTo>
                  <a:lnTo>
                    <a:pt x="80" y="9"/>
                  </a:lnTo>
                  <a:lnTo>
                    <a:pt x="86" y="12"/>
                  </a:lnTo>
                  <a:lnTo>
                    <a:pt x="114" y="32"/>
                  </a:lnTo>
                  <a:lnTo>
                    <a:pt x="138" y="50"/>
                  </a:lnTo>
                  <a:lnTo>
                    <a:pt x="144" y="55"/>
                  </a:lnTo>
                  <a:lnTo>
                    <a:pt x="149" y="58"/>
                  </a:lnTo>
                  <a:lnTo>
                    <a:pt x="154" y="60"/>
                  </a:lnTo>
                  <a:lnTo>
                    <a:pt x="158" y="61"/>
                  </a:lnTo>
                  <a:lnTo>
                    <a:pt x="162" y="63"/>
                  </a:lnTo>
                  <a:lnTo>
                    <a:pt x="167" y="64"/>
                  </a:lnTo>
                  <a:lnTo>
                    <a:pt x="171" y="64"/>
                  </a:lnTo>
                  <a:lnTo>
                    <a:pt x="176" y="64"/>
                  </a:lnTo>
                  <a:lnTo>
                    <a:pt x="179" y="64"/>
                  </a:lnTo>
                  <a:lnTo>
                    <a:pt x="183" y="62"/>
                  </a:lnTo>
                  <a:lnTo>
                    <a:pt x="187" y="61"/>
                  </a:lnTo>
                  <a:lnTo>
                    <a:pt x="189" y="59"/>
                  </a:lnTo>
                  <a:lnTo>
                    <a:pt x="194"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4" name="Freeform 46"/>
            <p:cNvSpPr>
              <a:spLocks/>
            </p:cNvSpPr>
            <p:nvPr/>
          </p:nvSpPr>
          <p:spPr bwMode="auto">
            <a:xfrm>
              <a:off x="1886" y="2607"/>
              <a:ext cx="192" cy="81"/>
            </a:xfrm>
            <a:custGeom>
              <a:avLst/>
              <a:gdLst>
                <a:gd name="T0" fmla="*/ 191 w 192"/>
                <a:gd name="T1" fmla="*/ 56 h 81"/>
                <a:gd name="T2" fmla="*/ 188 w 192"/>
                <a:gd name="T3" fmla="*/ 61 h 81"/>
                <a:gd name="T4" fmla="*/ 183 w 192"/>
                <a:gd name="T5" fmla="*/ 66 h 81"/>
                <a:gd name="T6" fmla="*/ 175 w 192"/>
                <a:gd name="T7" fmla="*/ 72 h 81"/>
                <a:gd name="T8" fmla="*/ 163 w 192"/>
                <a:gd name="T9" fmla="*/ 76 h 81"/>
                <a:gd name="T10" fmla="*/ 153 w 192"/>
                <a:gd name="T11" fmla="*/ 79 h 81"/>
                <a:gd name="T12" fmla="*/ 145 w 192"/>
                <a:gd name="T13" fmla="*/ 80 h 81"/>
                <a:gd name="T14" fmla="*/ 138 w 192"/>
                <a:gd name="T15" fmla="*/ 78 h 81"/>
                <a:gd name="T16" fmla="*/ 130 w 192"/>
                <a:gd name="T17" fmla="*/ 75 h 81"/>
                <a:gd name="T18" fmla="*/ 120 w 192"/>
                <a:gd name="T19" fmla="*/ 69 h 81"/>
                <a:gd name="T20" fmla="*/ 65 w 192"/>
                <a:gd name="T21" fmla="*/ 31 h 81"/>
                <a:gd name="T22" fmla="*/ 54 w 192"/>
                <a:gd name="T23" fmla="*/ 26 h 81"/>
                <a:gd name="T24" fmla="*/ 45 w 192"/>
                <a:gd name="T25" fmla="*/ 21 h 81"/>
                <a:gd name="T26" fmla="*/ 36 w 192"/>
                <a:gd name="T27" fmla="*/ 19 h 81"/>
                <a:gd name="T28" fmla="*/ 28 w 192"/>
                <a:gd name="T29" fmla="*/ 18 h 81"/>
                <a:gd name="T30" fmla="*/ 20 w 192"/>
                <a:gd name="T31" fmla="*/ 19 h 81"/>
                <a:gd name="T32" fmla="*/ 11 w 192"/>
                <a:gd name="T33" fmla="*/ 22 h 81"/>
                <a:gd name="T34" fmla="*/ 5 w 192"/>
                <a:gd name="T35" fmla="*/ 24 h 81"/>
                <a:gd name="T36" fmla="*/ 0 w 192"/>
                <a:gd name="T37" fmla="*/ 27 h 81"/>
                <a:gd name="T38" fmla="*/ 2 w 192"/>
                <a:gd name="T39" fmla="*/ 23 h 81"/>
                <a:gd name="T40" fmla="*/ 4 w 192"/>
                <a:gd name="T41" fmla="*/ 20 h 81"/>
                <a:gd name="T42" fmla="*/ 9 w 192"/>
                <a:gd name="T43" fmla="*/ 16 h 81"/>
                <a:gd name="T44" fmla="*/ 19 w 192"/>
                <a:gd name="T45" fmla="*/ 11 h 81"/>
                <a:gd name="T46" fmla="*/ 34 w 192"/>
                <a:gd name="T47" fmla="*/ 5 h 81"/>
                <a:gd name="T48" fmla="*/ 45 w 192"/>
                <a:gd name="T49" fmla="*/ 1 h 81"/>
                <a:gd name="T50" fmla="*/ 54 w 192"/>
                <a:gd name="T51" fmla="*/ 0 h 81"/>
                <a:gd name="T52" fmla="*/ 62 w 192"/>
                <a:gd name="T53" fmla="*/ 0 h 81"/>
                <a:gd name="T54" fmla="*/ 71 w 192"/>
                <a:gd name="T55" fmla="*/ 3 h 81"/>
                <a:gd name="T56" fmla="*/ 80 w 192"/>
                <a:gd name="T57" fmla="*/ 8 h 81"/>
                <a:gd name="T58" fmla="*/ 113 w 192"/>
                <a:gd name="T59" fmla="*/ 30 h 81"/>
                <a:gd name="T60" fmla="*/ 143 w 192"/>
                <a:gd name="T61" fmla="*/ 50 h 81"/>
                <a:gd name="T62" fmla="*/ 152 w 192"/>
                <a:gd name="T63" fmla="*/ 55 h 81"/>
                <a:gd name="T64" fmla="*/ 161 w 192"/>
                <a:gd name="T65" fmla="*/ 58 h 81"/>
                <a:gd name="T66" fmla="*/ 170 w 192"/>
                <a:gd name="T67" fmla="*/ 59 h 81"/>
                <a:gd name="T68" fmla="*/ 178 w 192"/>
                <a:gd name="T69" fmla="*/ 59 h 81"/>
                <a:gd name="T70" fmla="*/ 185 w 192"/>
                <a:gd name="T71" fmla="*/ 57 h 81"/>
                <a:gd name="T72" fmla="*/ 189 w 192"/>
                <a:gd name="T73" fmla="*/ 52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1"/>
                <a:gd name="T113" fmla="*/ 192 w 192"/>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1">
                  <a:moveTo>
                    <a:pt x="189" y="52"/>
                  </a:moveTo>
                  <a:lnTo>
                    <a:pt x="191" y="56"/>
                  </a:lnTo>
                  <a:lnTo>
                    <a:pt x="189" y="58"/>
                  </a:lnTo>
                  <a:lnTo>
                    <a:pt x="188" y="61"/>
                  </a:lnTo>
                  <a:lnTo>
                    <a:pt x="186" y="63"/>
                  </a:lnTo>
                  <a:lnTo>
                    <a:pt x="183" y="66"/>
                  </a:lnTo>
                  <a:lnTo>
                    <a:pt x="177" y="69"/>
                  </a:lnTo>
                  <a:lnTo>
                    <a:pt x="175" y="72"/>
                  </a:lnTo>
                  <a:lnTo>
                    <a:pt x="169" y="74"/>
                  </a:lnTo>
                  <a:lnTo>
                    <a:pt x="163" y="76"/>
                  </a:lnTo>
                  <a:lnTo>
                    <a:pt x="158" y="77"/>
                  </a:lnTo>
                  <a:lnTo>
                    <a:pt x="153" y="79"/>
                  </a:lnTo>
                  <a:lnTo>
                    <a:pt x="150" y="79"/>
                  </a:lnTo>
                  <a:lnTo>
                    <a:pt x="145" y="80"/>
                  </a:lnTo>
                  <a:lnTo>
                    <a:pt x="142" y="78"/>
                  </a:lnTo>
                  <a:lnTo>
                    <a:pt x="138" y="78"/>
                  </a:lnTo>
                  <a:lnTo>
                    <a:pt x="133" y="77"/>
                  </a:lnTo>
                  <a:lnTo>
                    <a:pt x="130" y="75"/>
                  </a:lnTo>
                  <a:lnTo>
                    <a:pt x="125" y="72"/>
                  </a:lnTo>
                  <a:lnTo>
                    <a:pt x="120" y="69"/>
                  </a:lnTo>
                  <a:lnTo>
                    <a:pt x="92" y="50"/>
                  </a:lnTo>
                  <a:lnTo>
                    <a:pt x="65" y="31"/>
                  </a:lnTo>
                  <a:lnTo>
                    <a:pt x="59" y="28"/>
                  </a:lnTo>
                  <a:lnTo>
                    <a:pt x="54" y="26"/>
                  </a:lnTo>
                  <a:lnTo>
                    <a:pt x="50" y="24"/>
                  </a:lnTo>
                  <a:lnTo>
                    <a:pt x="45" y="21"/>
                  </a:lnTo>
                  <a:lnTo>
                    <a:pt x="41" y="20"/>
                  </a:lnTo>
                  <a:lnTo>
                    <a:pt x="36" y="19"/>
                  </a:lnTo>
                  <a:lnTo>
                    <a:pt x="31" y="18"/>
                  </a:lnTo>
                  <a:lnTo>
                    <a:pt x="28" y="18"/>
                  </a:lnTo>
                  <a:lnTo>
                    <a:pt x="24" y="18"/>
                  </a:lnTo>
                  <a:lnTo>
                    <a:pt x="20" y="19"/>
                  </a:lnTo>
                  <a:lnTo>
                    <a:pt x="16" y="21"/>
                  </a:lnTo>
                  <a:lnTo>
                    <a:pt x="11" y="22"/>
                  </a:lnTo>
                  <a:lnTo>
                    <a:pt x="8" y="23"/>
                  </a:lnTo>
                  <a:lnTo>
                    <a:pt x="5" y="24"/>
                  </a:lnTo>
                  <a:lnTo>
                    <a:pt x="2" y="26"/>
                  </a:lnTo>
                  <a:lnTo>
                    <a:pt x="0" y="27"/>
                  </a:lnTo>
                  <a:lnTo>
                    <a:pt x="1" y="25"/>
                  </a:lnTo>
                  <a:lnTo>
                    <a:pt x="2" y="23"/>
                  </a:lnTo>
                  <a:lnTo>
                    <a:pt x="2" y="22"/>
                  </a:lnTo>
                  <a:lnTo>
                    <a:pt x="4" y="20"/>
                  </a:lnTo>
                  <a:lnTo>
                    <a:pt x="7" y="18"/>
                  </a:lnTo>
                  <a:lnTo>
                    <a:pt x="9" y="16"/>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0"/>
                  </a:lnTo>
                  <a:lnTo>
                    <a:pt x="136" y="46"/>
                  </a:lnTo>
                  <a:lnTo>
                    <a:pt x="143" y="50"/>
                  </a:lnTo>
                  <a:lnTo>
                    <a:pt x="148" y="53"/>
                  </a:lnTo>
                  <a:lnTo>
                    <a:pt x="152" y="55"/>
                  </a:lnTo>
                  <a:lnTo>
                    <a:pt x="156" y="57"/>
                  </a:lnTo>
                  <a:lnTo>
                    <a:pt x="161" y="58"/>
                  </a:lnTo>
                  <a:lnTo>
                    <a:pt x="165" y="59"/>
                  </a:lnTo>
                  <a:lnTo>
                    <a:pt x="170" y="59"/>
                  </a:lnTo>
                  <a:lnTo>
                    <a:pt x="174" y="59"/>
                  </a:lnTo>
                  <a:lnTo>
                    <a:pt x="178" y="59"/>
                  </a:lnTo>
                  <a:lnTo>
                    <a:pt x="182" y="58"/>
                  </a:lnTo>
                  <a:lnTo>
                    <a:pt x="185" y="57"/>
                  </a:lnTo>
                  <a:lnTo>
                    <a:pt x="188" y="55"/>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5" name="Freeform 47"/>
            <p:cNvSpPr>
              <a:spLocks/>
            </p:cNvSpPr>
            <p:nvPr/>
          </p:nvSpPr>
          <p:spPr bwMode="auto">
            <a:xfrm>
              <a:off x="1734" y="2686"/>
              <a:ext cx="195" cy="81"/>
            </a:xfrm>
            <a:custGeom>
              <a:avLst/>
              <a:gdLst>
                <a:gd name="T0" fmla="*/ 192 w 195"/>
                <a:gd name="T1" fmla="*/ 56 h 81"/>
                <a:gd name="T2" fmla="*/ 188 w 195"/>
                <a:gd name="T3" fmla="*/ 61 h 81"/>
                <a:gd name="T4" fmla="*/ 182 w 195"/>
                <a:gd name="T5" fmla="*/ 67 h 81"/>
                <a:gd name="T6" fmla="*/ 175 w 195"/>
                <a:gd name="T7" fmla="*/ 72 h 81"/>
                <a:gd name="T8" fmla="*/ 164 w 195"/>
                <a:gd name="T9" fmla="*/ 77 h 81"/>
                <a:gd name="T10" fmla="*/ 155 w 195"/>
                <a:gd name="T11" fmla="*/ 79 h 81"/>
                <a:gd name="T12" fmla="*/ 147 w 195"/>
                <a:gd name="T13" fmla="*/ 80 h 81"/>
                <a:gd name="T14" fmla="*/ 139 w 195"/>
                <a:gd name="T15" fmla="*/ 78 h 81"/>
                <a:gd name="T16" fmla="*/ 131 w 195"/>
                <a:gd name="T17" fmla="*/ 75 h 81"/>
                <a:gd name="T18" fmla="*/ 120 w 195"/>
                <a:gd name="T19" fmla="*/ 69 h 81"/>
                <a:gd name="T20" fmla="*/ 66 w 195"/>
                <a:gd name="T21" fmla="*/ 32 h 81"/>
                <a:gd name="T22" fmla="*/ 55 w 195"/>
                <a:gd name="T23" fmla="*/ 26 h 81"/>
                <a:gd name="T24" fmla="*/ 46 w 195"/>
                <a:gd name="T25" fmla="*/ 22 h 81"/>
                <a:gd name="T26" fmla="*/ 37 w 195"/>
                <a:gd name="T27" fmla="*/ 19 h 81"/>
                <a:gd name="T28" fmla="*/ 29 w 195"/>
                <a:gd name="T29" fmla="*/ 19 h 81"/>
                <a:gd name="T30" fmla="*/ 21 w 195"/>
                <a:gd name="T31" fmla="*/ 20 h 81"/>
                <a:gd name="T32" fmla="*/ 12 w 195"/>
                <a:gd name="T33" fmla="*/ 22 h 81"/>
                <a:gd name="T34" fmla="*/ 5 w 195"/>
                <a:gd name="T35" fmla="*/ 25 h 81"/>
                <a:gd name="T36" fmla="*/ 0 w 195"/>
                <a:gd name="T37" fmla="*/ 28 h 81"/>
                <a:gd name="T38" fmla="*/ 1 w 195"/>
                <a:gd name="T39" fmla="*/ 25 h 81"/>
                <a:gd name="T40" fmla="*/ 5 w 195"/>
                <a:gd name="T41" fmla="*/ 20 h 81"/>
                <a:gd name="T42" fmla="*/ 9 w 195"/>
                <a:gd name="T43" fmla="*/ 17 h 81"/>
                <a:gd name="T44" fmla="*/ 21 w 195"/>
                <a:gd name="T45" fmla="*/ 12 h 81"/>
                <a:gd name="T46" fmla="*/ 35 w 195"/>
                <a:gd name="T47" fmla="*/ 5 h 81"/>
                <a:gd name="T48" fmla="*/ 47 w 195"/>
                <a:gd name="T49" fmla="*/ 1 h 81"/>
                <a:gd name="T50" fmla="*/ 55 w 195"/>
                <a:gd name="T51" fmla="*/ 0 h 81"/>
                <a:gd name="T52" fmla="*/ 63 w 195"/>
                <a:gd name="T53" fmla="*/ 1 h 81"/>
                <a:gd name="T54" fmla="*/ 71 w 195"/>
                <a:gd name="T55" fmla="*/ 3 h 81"/>
                <a:gd name="T56" fmla="*/ 80 w 195"/>
                <a:gd name="T57" fmla="*/ 8 h 81"/>
                <a:gd name="T58" fmla="*/ 114 w 195"/>
                <a:gd name="T59" fmla="*/ 30 h 81"/>
                <a:gd name="T60" fmla="*/ 144 w 195"/>
                <a:gd name="T61" fmla="*/ 51 h 81"/>
                <a:gd name="T62" fmla="*/ 154 w 195"/>
                <a:gd name="T63" fmla="*/ 56 h 81"/>
                <a:gd name="T64" fmla="*/ 162 w 195"/>
                <a:gd name="T65" fmla="*/ 59 h 81"/>
                <a:gd name="T66" fmla="*/ 171 w 195"/>
                <a:gd name="T67" fmla="*/ 60 h 81"/>
                <a:gd name="T68" fmla="*/ 179 w 195"/>
                <a:gd name="T69" fmla="*/ 59 h 81"/>
                <a:gd name="T70" fmla="*/ 187 w 195"/>
                <a:gd name="T71" fmla="*/ 57 h 81"/>
                <a:gd name="T72" fmla="*/ 194 w 195"/>
                <a:gd name="T73" fmla="*/ 53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1"/>
                <a:gd name="T113" fmla="*/ 195 w 195"/>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1">
                  <a:moveTo>
                    <a:pt x="194" y="53"/>
                  </a:moveTo>
                  <a:lnTo>
                    <a:pt x="192" y="56"/>
                  </a:lnTo>
                  <a:lnTo>
                    <a:pt x="190" y="58"/>
                  </a:lnTo>
                  <a:lnTo>
                    <a:pt x="188" y="61"/>
                  </a:lnTo>
                  <a:lnTo>
                    <a:pt x="185" y="64"/>
                  </a:lnTo>
                  <a:lnTo>
                    <a:pt x="182" y="67"/>
                  </a:lnTo>
                  <a:lnTo>
                    <a:pt x="179" y="69"/>
                  </a:lnTo>
                  <a:lnTo>
                    <a:pt x="175" y="72"/>
                  </a:lnTo>
                  <a:lnTo>
                    <a:pt x="169" y="75"/>
                  </a:lnTo>
                  <a:lnTo>
                    <a:pt x="164" y="77"/>
                  </a:lnTo>
                  <a:lnTo>
                    <a:pt x="159" y="78"/>
                  </a:lnTo>
                  <a:lnTo>
                    <a:pt x="155" y="79"/>
                  </a:lnTo>
                  <a:lnTo>
                    <a:pt x="151" y="79"/>
                  </a:lnTo>
                  <a:lnTo>
                    <a:pt x="147" y="80"/>
                  </a:lnTo>
                  <a:lnTo>
                    <a:pt x="143" y="79"/>
                  </a:lnTo>
                  <a:lnTo>
                    <a:pt x="139" y="78"/>
                  </a:lnTo>
                  <a:lnTo>
                    <a:pt x="135" y="77"/>
                  </a:lnTo>
                  <a:lnTo>
                    <a:pt x="131" y="75"/>
                  </a:lnTo>
                  <a:lnTo>
                    <a:pt x="125" y="73"/>
                  </a:lnTo>
                  <a:lnTo>
                    <a:pt x="120" y="69"/>
                  </a:lnTo>
                  <a:lnTo>
                    <a:pt x="93" y="51"/>
                  </a:lnTo>
                  <a:lnTo>
                    <a:pt x="66" y="32"/>
                  </a:lnTo>
                  <a:lnTo>
                    <a:pt x="60" y="29"/>
                  </a:lnTo>
                  <a:lnTo>
                    <a:pt x="55" y="26"/>
                  </a:lnTo>
                  <a:lnTo>
                    <a:pt x="51" y="24"/>
                  </a:lnTo>
                  <a:lnTo>
                    <a:pt x="46" y="22"/>
                  </a:lnTo>
                  <a:lnTo>
                    <a:pt x="41" y="20"/>
                  </a:lnTo>
                  <a:lnTo>
                    <a:pt x="37" y="19"/>
                  </a:lnTo>
                  <a:lnTo>
                    <a:pt x="33" y="19"/>
                  </a:lnTo>
                  <a:lnTo>
                    <a:pt x="29" y="19"/>
                  </a:lnTo>
                  <a:lnTo>
                    <a:pt x="24" y="19"/>
                  </a:lnTo>
                  <a:lnTo>
                    <a:pt x="21" y="20"/>
                  </a:lnTo>
                  <a:lnTo>
                    <a:pt x="17" y="21"/>
                  </a:lnTo>
                  <a:lnTo>
                    <a:pt x="12" y="22"/>
                  </a:lnTo>
                  <a:lnTo>
                    <a:pt x="9" y="23"/>
                  </a:lnTo>
                  <a:lnTo>
                    <a:pt x="5" y="25"/>
                  </a:lnTo>
                  <a:lnTo>
                    <a:pt x="3" y="26"/>
                  </a:lnTo>
                  <a:lnTo>
                    <a:pt x="0" y="28"/>
                  </a:lnTo>
                  <a:lnTo>
                    <a:pt x="1" y="26"/>
                  </a:lnTo>
                  <a:lnTo>
                    <a:pt x="1" y="25"/>
                  </a:lnTo>
                  <a:lnTo>
                    <a:pt x="3" y="22"/>
                  </a:lnTo>
                  <a:lnTo>
                    <a:pt x="5" y="20"/>
                  </a:lnTo>
                  <a:lnTo>
                    <a:pt x="7" y="19"/>
                  </a:lnTo>
                  <a:lnTo>
                    <a:pt x="9" y="17"/>
                  </a:lnTo>
                  <a:lnTo>
                    <a:pt x="14" y="15"/>
                  </a:lnTo>
                  <a:lnTo>
                    <a:pt x="21" y="12"/>
                  </a:lnTo>
                  <a:lnTo>
                    <a:pt x="28" y="8"/>
                  </a:lnTo>
                  <a:lnTo>
                    <a:pt x="35" y="5"/>
                  </a:lnTo>
                  <a:lnTo>
                    <a:pt x="42" y="3"/>
                  </a:lnTo>
                  <a:lnTo>
                    <a:pt x="47" y="1"/>
                  </a:lnTo>
                  <a:lnTo>
                    <a:pt x="51" y="0"/>
                  </a:lnTo>
                  <a:lnTo>
                    <a:pt x="55" y="0"/>
                  </a:lnTo>
                  <a:lnTo>
                    <a:pt x="59" y="0"/>
                  </a:lnTo>
                  <a:lnTo>
                    <a:pt x="63" y="1"/>
                  </a:lnTo>
                  <a:lnTo>
                    <a:pt x="67" y="2"/>
                  </a:lnTo>
                  <a:lnTo>
                    <a:pt x="71" y="3"/>
                  </a:lnTo>
                  <a:lnTo>
                    <a:pt x="76" y="6"/>
                  </a:lnTo>
                  <a:lnTo>
                    <a:pt x="80" y="8"/>
                  </a:lnTo>
                  <a:lnTo>
                    <a:pt x="86" y="12"/>
                  </a:lnTo>
                  <a:lnTo>
                    <a:pt x="114" y="30"/>
                  </a:lnTo>
                  <a:lnTo>
                    <a:pt x="138" y="47"/>
                  </a:lnTo>
                  <a:lnTo>
                    <a:pt x="144" y="51"/>
                  </a:lnTo>
                  <a:lnTo>
                    <a:pt x="149" y="54"/>
                  </a:lnTo>
                  <a:lnTo>
                    <a:pt x="154" y="56"/>
                  </a:lnTo>
                  <a:lnTo>
                    <a:pt x="158" y="57"/>
                  </a:lnTo>
                  <a:lnTo>
                    <a:pt x="162" y="59"/>
                  </a:lnTo>
                  <a:lnTo>
                    <a:pt x="167" y="59"/>
                  </a:lnTo>
                  <a:lnTo>
                    <a:pt x="171" y="60"/>
                  </a:lnTo>
                  <a:lnTo>
                    <a:pt x="176" y="59"/>
                  </a:lnTo>
                  <a:lnTo>
                    <a:pt x="179" y="59"/>
                  </a:lnTo>
                  <a:lnTo>
                    <a:pt x="183" y="58"/>
                  </a:lnTo>
                  <a:lnTo>
                    <a:pt x="187" y="57"/>
                  </a:lnTo>
                  <a:lnTo>
                    <a:pt x="189" y="55"/>
                  </a:lnTo>
                  <a:lnTo>
                    <a:pt x="194" y="53"/>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6" name="Freeform 48"/>
            <p:cNvSpPr>
              <a:spLocks/>
            </p:cNvSpPr>
            <p:nvPr/>
          </p:nvSpPr>
          <p:spPr bwMode="auto">
            <a:xfrm>
              <a:off x="2185" y="2458"/>
              <a:ext cx="191" cy="86"/>
            </a:xfrm>
            <a:custGeom>
              <a:avLst/>
              <a:gdLst>
                <a:gd name="T0" fmla="*/ 190 w 191"/>
                <a:gd name="T1" fmla="*/ 59 h 86"/>
                <a:gd name="T2" fmla="*/ 187 w 191"/>
                <a:gd name="T3" fmla="*/ 65 h 86"/>
                <a:gd name="T4" fmla="*/ 182 w 191"/>
                <a:gd name="T5" fmla="*/ 70 h 86"/>
                <a:gd name="T6" fmla="*/ 174 w 191"/>
                <a:gd name="T7" fmla="*/ 76 h 86"/>
                <a:gd name="T8" fmla="*/ 162 w 191"/>
                <a:gd name="T9" fmla="*/ 81 h 86"/>
                <a:gd name="T10" fmla="*/ 152 w 191"/>
                <a:gd name="T11" fmla="*/ 84 h 86"/>
                <a:gd name="T12" fmla="*/ 144 w 191"/>
                <a:gd name="T13" fmla="*/ 85 h 86"/>
                <a:gd name="T14" fmla="*/ 137 w 191"/>
                <a:gd name="T15" fmla="*/ 83 h 86"/>
                <a:gd name="T16" fmla="*/ 129 w 191"/>
                <a:gd name="T17" fmla="*/ 80 h 86"/>
                <a:gd name="T18" fmla="*/ 120 w 191"/>
                <a:gd name="T19" fmla="*/ 73 h 86"/>
                <a:gd name="T20" fmla="*/ 64 w 191"/>
                <a:gd name="T21" fmla="*/ 33 h 86"/>
                <a:gd name="T22" fmla="*/ 54 w 191"/>
                <a:gd name="T23" fmla="*/ 28 h 86"/>
                <a:gd name="T24" fmla="*/ 45 w 191"/>
                <a:gd name="T25" fmla="*/ 23 h 86"/>
                <a:gd name="T26" fmla="*/ 36 w 191"/>
                <a:gd name="T27" fmla="*/ 20 h 86"/>
                <a:gd name="T28" fmla="*/ 28 w 191"/>
                <a:gd name="T29" fmla="*/ 19 h 86"/>
                <a:gd name="T30" fmla="*/ 20 w 191"/>
                <a:gd name="T31" fmla="*/ 20 h 86"/>
                <a:gd name="T32" fmla="*/ 11 w 191"/>
                <a:gd name="T33" fmla="*/ 23 h 86"/>
                <a:gd name="T34" fmla="*/ 5 w 191"/>
                <a:gd name="T35" fmla="*/ 25 h 86"/>
                <a:gd name="T36" fmla="*/ 0 w 191"/>
                <a:gd name="T37" fmla="*/ 29 h 86"/>
                <a:gd name="T38" fmla="*/ 2 w 191"/>
                <a:gd name="T39" fmla="*/ 25 h 86"/>
                <a:gd name="T40" fmla="*/ 4 w 191"/>
                <a:gd name="T41" fmla="*/ 21 h 86"/>
                <a:gd name="T42" fmla="*/ 9 w 191"/>
                <a:gd name="T43" fmla="*/ 18 h 86"/>
                <a:gd name="T44" fmla="*/ 19 w 191"/>
                <a:gd name="T45" fmla="*/ 12 h 86"/>
                <a:gd name="T46" fmla="*/ 34 w 191"/>
                <a:gd name="T47" fmla="*/ 6 h 86"/>
                <a:gd name="T48" fmla="*/ 45 w 191"/>
                <a:gd name="T49" fmla="*/ 1 h 86"/>
                <a:gd name="T50" fmla="*/ 54 w 191"/>
                <a:gd name="T51" fmla="*/ 0 h 86"/>
                <a:gd name="T52" fmla="*/ 62 w 191"/>
                <a:gd name="T53" fmla="*/ 0 h 86"/>
                <a:gd name="T54" fmla="*/ 70 w 191"/>
                <a:gd name="T55" fmla="*/ 3 h 86"/>
                <a:gd name="T56" fmla="*/ 79 w 191"/>
                <a:gd name="T57" fmla="*/ 9 h 86"/>
                <a:gd name="T58" fmla="*/ 112 w 191"/>
                <a:gd name="T59" fmla="*/ 32 h 86"/>
                <a:gd name="T60" fmla="*/ 142 w 191"/>
                <a:gd name="T61" fmla="*/ 54 h 86"/>
                <a:gd name="T62" fmla="*/ 151 w 191"/>
                <a:gd name="T63" fmla="*/ 58 h 86"/>
                <a:gd name="T64" fmla="*/ 160 w 191"/>
                <a:gd name="T65" fmla="*/ 62 h 86"/>
                <a:gd name="T66" fmla="*/ 169 w 191"/>
                <a:gd name="T67" fmla="*/ 63 h 86"/>
                <a:gd name="T68" fmla="*/ 177 w 191"/>
                <a:gd name="T69" fmla="*/ 63 h 86"/>
                <a:gd name="T70" fmla="*/ 184 w 191"/>
                <a:gd name="T71" fmla="*/ 60 h 86"/>
                <a:gd name="T72" fmla="*/ 188 w 191"/>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1"/>
                <a:gd name="T112" fmla="*/ 0 h 86"/>
                <a:gd name="T113" fmla="*/ 191 w 191"/>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1" h="86">
                  <a:moveTo>
                    <a:pt x="188" y="55"/>
                  </a:moveTo>
                  <a:lnTo>
                    <a:pt x="190" y="59"/>
                  </a:lnTo>
                  <a:lnTo>
                    <a:pt x="188" y="62"/>
                  </a:lnTo>
                  <a:lnTo>
                    <a:pt x="187" y="65"/>
                  </a:lnTo>
                  <a:lnTo>
                    <a:pt x="185" y="67"/>
                  </a:lnTo>
                  <a:lnTo>
                    <a:pt x="182" y="70"/>
                  </a:lnTo>
                  <a:lnTo>
                    <a:pt x="176" y="74"/>
                  </a:lnTo>
                  <a:lnTo>
                    <a:pt x="174" y="76"/>
                  </a:lnTo>
                  <a:lnTo>
                    <a:pt x="168" y="78"/>
                  </a:lnTo>
                  <a:lnTo>
                    <a:pt x="162" y="81"/>
                  </a:lnTo>
                  <a:lnTo>
                    <a:pt x="157" y="82"/>
                  </a:lnTo>
                  <a:lnTo>
                    <a:pt x="152" y="84"/>
                  </a:lnTo>
                  <a:lnTo>
                    <a:pt x="149" y="84"/>
                  </a:lnTo>
                  <a:lnTo>
                    <a:pt x="144" y="85"/>
                  </a:lnTo>
                  <a:lnTo>
                    <a:pt x="141" y="83"/>
                  </a:lnTo>
                  <a:lnTo>
                    <a:pt x="137" y="83"/>
                  </a:lnTo>
                  <a:lnTo>
                    <a:pt x="132" y="82"/>
                  </a:lnTo>
                  <a:lnTo>
                    <a:pt x="129" y="80"/>
                  </a:lnTo>
                  <a:lnTo>
                    <a:pt x="125" y="77"/>
                  </a:lnTo>
                  <a:lnTo>
                    <a:pt x="120" y="73"/>
                  </a:lnTo>
                  <a:lnTo>
                    <a:pt x="91" y="53"/>
                  </a:lnTo>
                  <a:lnTo>
                    <a:pt x="64" y="33"/>
                  </a:lnTo>
                  <a:lnTo>
                    <a:pt x="59" y="30"/>
                  </a:lnTo>
                  <a:lnTo>
                    <a:pt x="54"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5" y="1"/>
                  </a:lnTo>
                  <a:lnTo>
                    <a:pt x="50" y="0"/>
                  </a:lnTo>
                  <a:lnTo>
                    <a:pt x="54" y="0"/>
                  </a:lnTo>
                  <a:lnTo>
                    <a:pt x="58" y="0"/>
                  </a:lnTo>
                  <a:lnTo>
                    <a:pt x="62" y="0"/>
                  </a:lnTo>
                  <a:lnTo>
                    <a:pt x="66" y="1"/>
                  </a:lnTo>
                  <a:lnTo>
                    <a:pt x="70" y="3"/>
                  </a:lnTo>
                  <a:lnTo>
                    <a:pt x="74" y="6"/>
                  </a:lnTo>
                  <a:lnTo>
                    <a:pt x="79" y="9"/>
                  </a:lnTo>
                  <a:lnTo>
                    <a:pt x="84" y="12"/>
                  </a:lnTo>
                  <a:lnTo>
                    <a:pt x="112" y="32"/>
                  </a:lnTo>
                  <a:lnTo>
                    <a:pt x="135" y="49"/>
                  </a:lnTo>
                  <a:lnTo>
                    <a:pt x="142" y="54"/>
                  </a:lnTo>
                  <a:lnTo>
                    <a:pt x="147" y="56"/>
                  </a:lnTo>
                  <a:lnTo>
                    <a:pt x="151" y="58"/>
                  </a:lnTo>
                  <a:lnTo>
                    <a:pt x="155" y="60"/>
                  </a:lnTo>
                  <a:lnTo>
                    <a:pt x="160" y="62"/>
                  </a:lnTo>
                  <a:lnTo>
                    <a:pt x="164" y="63"/>
                  </a:lnTo>
                  <a:lnTo>
                    <a:pt x="169" y="63"/>
                  </a:lnTo>
                  <a:lnTo>
                    <a:pt x="173" y="63"/>
                  </a:lnTo>
                  <a:lnTo>
                    <a:pt x="177" y="63"/>
                  </a:lnTo>
                  <a:lnTo>
                    <a:pt x="181" y="61"/>
                  </a:lnTo>
                  <a:lnTo>
                    <a:pt x="184" y="60"/>
                  </a:lnTo>
                  <a:lnTo>
                    <a:pt x="187" y="58"/>
                  </a:lnTo>
                  <a:lnTo>
                    <a:pt x="188"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7" name="Freeform 49"/>
            <p:cNvSpPr>
              <a:spLocks/>
            </p:cNvSpPr>
            <p:nvPr/>
          </p:nvSpPr>
          <p:spPr bwMode="auto">
            <a:xfrm>
              <a:off x="2032" y="2534"/>
              <a:ext cx="196" cy="85"/>
            </a:xfrm>
            <a:custGeom>
              <a:avLst/>
              <a:gdLst>
                <a:gd name="T0" fmla="*/ 193 w 196"/>
                <a:gd name="T1" fmla="*/ 59 h 85"/>
                <a:gd name="T2" fmla="*/ 189 w 196"/>
                <a:gd name="T3" fmla="*/ 64 h 85"/>
                <a:gd name="T4" fmla="*/ 183 w 196"/>
                <a:gd name="T5" fmla="*/ 70 h 85"/>
                <a:gd name="T6" fmla="*/ 176 w 196"/>
                <a:gd name="T7" fmla="*/ 76 h 85"/>
                <a:gd name="T8" fmla="*/ 165 w 196"/>
                <a:gd name="T9" fmla="*/ 81 h 85"/>
                <a:gd name="T10" fmla="*/ 156 w 196"/>
                <a:gd name="T11" fmla="*/ 83 h 85"/>
                <a:gd name="T12" fmla="*/ 147 w 196"/>
                <a:gd name="T13" fmla="*/ 84 h 85"/>
                <a:gd name="T14" fmla="*/ 139 w 196"/>
                <a:gd name="T15" fmla="*/ 82 h 85"/>
                <a:gd name="T16" fmla="*/ 131 w 196"/>
                <a:gd name="T17" fmla="*/ 79 h 85"/>
                <a:gd name="T18" fmla="*/ 121 w 196"/>
                <a:gd name="T19" fmla="*/ 73 h 85"/>
                <a:gd name="T20" fmla="*/ 66 w 196"/>
                <a:gd name="T21" fmla="*/ 34 h 85"/>
                <a:gd name="T22" fmla="*/ 56 w 196"/>
                <a:gd name="T23" fmla="*/ 28 h 85"/>
                <a:gd name="T24" fmla="*/ 47 w 196"/>
                <a:gd name="T25" fmla="*/ 23 h 85"/>
                <a:gd name="T26" fmla="*/ 37 w 196"/>
                <a:gd name="T27" fmla="*/ 20 h 85"/>
                <a:gd name="T28" fmla="*/ 29 w 196"/>
                <a:gd name="T29" fmla="*/ 20 h 85"/>
                <a:gd name="T30" fmla="*/ 21 w 196"/>
                <a:gd name="T31" fmla="*/ 21 h 85"/>
                <a:gd name="T32" fmla="*/ 12 w 196"/>
                <a:gd name="T33" fmla="*/ 23 h 85"/>
                <a:gd name="T34" fmla="*/ 5 w 196"/>
                <a:gd name="T35" fmla="*/ 26 h 85"/>
                <a:gd name="T36" fmla="*/ 0 w 196"/>
                <a:gd name="T37" fmla="*/ 29 h 85"/>
                <a:gd name="T38" fmla="*/ 1 w 196"/>
                <a:gd name="T39" fmla="*/ 26 h 85"/>
                <a:gd name="T40" fmla="*/ 5 w 196"/>
                <a:gd name="T41" fmla="*/ 21 h 85"/>
                <a:gd name="T42" fmla="*/ 9 w 196"/>
                <a:gd name="T43" fmla="*/ 18 h 85"/>
                <a:gd name="T44" fmla="*/ 21 w 196"/>
                <a:gd name="T45" fmla="*/ 13 h 85"/>
                <a:gd name="T46" fmla="*/ 35 w 196"/>
                <a:gd name="T47" fmla="*/ 6 h 85"/>
                <a:gd name="T48" fmla="*/ 47 w 196"/>
                <a:gd name="T49" fmla="*/ 1 h 85"/>
                <a:gd name="T50" fmla="*/ 55 w 196"/>
                <a:gd name="T51" fmla="*/ 0 h 85"/>
                <a:gd name="T52" fmla="*/ 63 w 196"/>
                <a:gd name="T53" fmla="*/ 1 h 85"/>
                <a:gd name="T54" fmla="*/ 71 w 196"/>
                <a:gd name="T55" fmla="*/ 3 h 85"/>
                <a:gd name="T56" fmla="*/ 81 w 196"/>
                <a:gd name="T57" fmla="*/ 9 h 85"/>
                <a:gd name="T58" fmla="*/ 114 w 196"/>
                <a:gd name="T59" fmla="*/ 31 h 85"/>
                <a:gd name="T60" fmla="*/ 145 w 196"/>
                <a:gd name="T61" fmla="*/ 53 h 85"/>
                <a:gd name="T62" fmla="*/ 154 w 196"/>
                <a:gd name="T63" fmla="*/ 59 h 85"/>
                <a:gd name="T64" fmla="*/ 163 w 196"/>
                <a:gd name="T65" fmla="*/ 62 h 85"/>
                <a:gd name="T66" fmla="*/ 172 w 196"/>
                <a:gd name="T67" fmla="*/ 63 h 85"/>
                <a:gd name="T68" fmla="*/ 180 w 196"/>
                <a:gd name="T69" fmla="*/ 62 h 85"/>
                <a:gd name="T70" fmla="*/ 188 w 196"/>
                <a:gd name="T71" fmla="*/ 60 h 85"/>
                <a:gd name="T72" fmla="*/ 195 w 196"/>
                <a:gd name="T73" fmla="*/ 56 h 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5"/>
                <a:gd name="T113" fmla="*/ 196 w 196"/>
                <a:gd name="T114" fmla="*/ 85 h 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5">
                  <a:moveTo>
                    <a:pt x="195" y="56"/>
                  </a:moveTo>
                  <a:lnTo>
                    <a:pt x="193" y="59"/>
                  </a:lnTo>
                  <a:lnTo>
                    <a:pt x="191" y="61"/>
                  </a:lnTo>
                  <a:lnTo>
                    <a:pt x="189" y="64"/>
                  </a:lnTo>
                  <a:lnTo>
                    <a:pt x="186" y="67"/>
                  </a:lnTo>
                  <a:lnTo>
                    <a:pt x="183" y="70"/>
                  </a:lnTo>
                  <a:lnTo>
                    <a:pt x="180" y="73"/>
                  </a:lnTo>
                  <a:lnTo>
                    <a:pt x="176" y="76"/>
                  </a:lnTo>
                  <a:lnTo>
                    <a:pt x="170" y="78"/>
                  </a:lnTo>
                  <a:lnTo>
                    <a:pt x="165" y="81"/>
                  </a:lnTo>
                  <a:lnTo>
                    <a:pt x="160" y="82"/>
                  </a:lnTo>
                  <a:lnTo>
                    <a:pt x="156" y="83"/>
                  </a:lnTo>
                  <a:lnTo>
                    <a:pt x="152" y="83"/>
                  </a:lnTo>
                  <a:lnTo>
                    <a:pt x="147" y="84"/>
                  </a:lnTo>
                  <a:lnTo>
                    <a:pt x="144" y="83"/>
                  </a:lnTo>
                  <a:lnTo>
                    <a:pt x="139" y="82"/>
                  </a:lnTo>
                  <a:lnTo>
                    <a:pt x="136" y="81"/>
                  </a:lnTo>
                  <a:lnTo>
                    <a:pt x="131" y="79"/>
                  </a:lnTo>
                  <a:lnTo>
                    <a:pt x="126" y="77"/>
                  </a:lnTo>
                  <a:lnTo>
                    <a:pt x="121" y="73"/>
                  </a:lnTo>
                  <a:lnTo>
                    <a:pt x="94" y="53"/>
                  </a:lnTo>
                  <a:lnTo>
                    <a:pt x="66" y="34"/>
                  </a:lnTo>
                  <a:lnTo>
                    <a:pt x="60" y="30"/>
                  </a:lnTo>
                  <a:lnTo>
                    <a:pt x="56" y="28"/>
                  </a:lnTo>
                  <a:lnTo>
                    <a:pt x="51" y="25"/>
                  </a:lnTo>
                  <a:lnTo>
                    <a:pt x="47" y="23"/>
                  </a:lnTo>
                  <a:lnTo>
                    <a:pt x="41" y="21"/>
                  </a:lnTo>
                  <a:lnTo>
                    <a:pt x="37" y="20"/>
                  </a:lnTo>
                  <a:lnTo>
                    <a:pt x="33" y="20"/>
                  </a:lnTo>
                  <a:lnTo>
                    <a:pt x="29" y="20"/>
                  </a:lnTo>
                  <a:lnTo>
                    <a:pt x="24" y="20"/>
                  </a:lnTo>
                  <a:lnTo>
                    <a:pt x="21" y="21"/>
                  </a:lnTo>
                  <a:lnTo>
                    <a:pt x="17" y="22"/>
                  </a:lnTo>
                  <a:lnTo>
                    <a:pt x="12" y="23"/>
                  </a:lnTo>
                  <a:lnTo>
                    <a:pt x="9" y="24"/>
                  </a:lnTo>
                  <a:lnTo>
                    <a:pt x="5" y="26"/>
                  </a:lnTo>
                  <a:lnTo>
                    <a:pt x="3" y="27"/>
                  </a:lnTo>
                  <a:lnTo>
                    <a:pt x="0" y="29"/>
                  </a:lnTo>
                  <a:lnTo>
                    <a:pt x="1" y="27"/>
                  </a:lnTo>
                  <a:lnTo>
                    <a:pt x="1" y="26"/>
                  </a:lnTo>
                  <a:lnTo>
                    <a:pt x="3" y="23"/>
                  </a:lnTo>
                  <a:lnTo>
                    <a:pt x="5" y="21"/>
                  </a:lnTo>
                  <a:lnTo>
                    <a:pt x="7" y="20"/>
                  </a:lnTo>
                  <a:lnTo>
                    <a:pt x="9" y="18"/>
                  </a:lnTo>
                  <a:lnTo>
                    <a:pt x="14" y="15"/>
                  </a:lnTo>
                  <a:lnTo>
                    <a:pt x="21" y="13"/>
                  </a:lnTo>
                  <a:lnTo>
                    <a:pt x="28" y="9"/>
                  </a:lnTo>
                  <a:lnTo>
                    <a:pt x="35" y="6"/>
                  </a:lnTo>
                  <a:lnTo>
                    <a:pt x="42" y="3"/>
                  </a:lnTo>
                  <a:lnTo>
                    <a:pt x="47" y="1"/>
                  </a:lnTo>
                  <a:lnTo>
                    <a:pt x="51" y="0"/>
                  </a:lnTo>
                  <a:lnTo>
                    <a:pt x="55" y="0"/>
                  </a:lnTo>
                  <a:lnTo>
                    <a:pt x="60" y="0"/>
                  </a:lnTo>
                  <a:lnTo>
                    <a:pt x="63" y="1"/>
                  </a:lnTo>
                  <a:lnTo>
                    <a:pt x="67" y="2"/>
                  </a:lnTo>
                  <a:lnTo>
                    <a:pt x="71" y="3"/>
                  </a:lnTo>
                  <a:lnTo>
                    <a:pt x="76" y="6"/>
                  </a:lnTo>
                  <a:lnTo>
                    <a:pt x="81" y="9"/>
                  </a:lnTo>
                  <a:lnTo>
                    <a:pt x="87" y="12"/>
                  </a:lnTo>
                  <a:lnTo>
                    <a:pt x="114" y="31"/>
                  </a:lnTo>
                  <a:lnTo>
                    <a:pt x="138" y="49"/>
                  </a:lnTo>
                  <a:lnTo>
                    <a:pt x="145" y="53"/>
                  </a:lnTo>
                  <a:lnTo>
                    <a:pt x="150" y="56"/>
                  </a:lnTo>
                  <a:lnTo>
                    <a:pt x="154" y="59"/>
                  </a:lnTo>
                  <a:lnTo>
                    <a:pt x="159" y="60"/>
                  </a:lnTo>
                  <a:lnTo>
                    <a:pt x="163" y="62"/>
                  </a:lnTo>
                  <a:lnTo>
                    <a:pt x="168" y="62"/>
                  </a:lnTo>
                  <a:lnTo>
                    <a:pt x="172" y="63"/>
                  </a:lnTo>
                  <a:lnTo>
                    <a:pt x="177" y="62"/>
                  </a:lnTo>
                  <a:lnTo>
                    <a:pt x="180" y="62"/>
                  </a:lnTo>
                  <a:lnTo>
                    <a:pt x="184" y="61"/>
                  </a:lnTo>
                  <a:lnTo>
                    <a:pt x="188" y="60"/>
                  </a:lnTo>
                  <a:lnTo>
                    <a:pt x="190" y="58"/>
                  </a:lnTo>
                  <a:lnTo>
                    <a:pt x="195"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8" name="Freeform 50"/>
            <p:cNvSpPr>
              <a:spLocks/>
            </p:cNvSpPr>
            <p:nvPr/>
          </p:nvSpPr>
          <p:spPr bwMode="auto">
            <a:xfrm>
              <a:off x="2484" y="2311"/>
              <a:ext cx="193" cy="87"/>
            </a:xfrm>
            <a:custGeom>
              <a:avLst/>
              <a:gdLst>
                <a:gd name="T0" fmla="*/ 192 w 193"/>
                <a:gd name="T1" fmla="*/ 60 h 87"/>
                <a:gd name="T2" fmla="*/ 189 w 193"/>
                <a:gd name="T3" fmla="*/ 65 h 87"/>
                <a:gd name="T4" fmla="*/ 184 w 193"/>
                <a:gd name="T5" fmla="*/ 71 h 87"/>
                <a:gd name="T6" fmla="*/ 176 w 193"/>
                <a:gd name="T7" fmla="*/ 77 h 87"/>
                <a:gd name="T8" fmla="*/ 164 w 193"/>
                <a:gd name="T9" fmla="*/ 82 h 87"/>
                <a:gd name="T10" fmla="*/ 154 w 193"/>
                <a:gd name="T11" fmla="*/ 85 h 87"/>
                <a:gd name="T12" fmla="*/ 146 w 193"/>
                <a:gd name="T13" fmla="*/ 86 h 87"/>
                <a:gd name="T14" fmla="*/ 138 w 193"/>
                <a:gd name="T15" fmla="*/ 84 h 87"/>
                <a:gd name="T16" fmla="*/ 130 w 193"/>
                <a:gd name="T17" fmla="*/ 81 h 87"/>
                <a:gd name="T18" fmla="*/ 121 w 193"/>
                <a:gd name="T19" fmla="*/ 74 h 87"/>
                <a:gd name="T20" fmla="*/ 65 w 193"/>
                <a:gd name="T21" fmla="*/ 34 h 87"/>
                <a:gd name="T22" fmla="*/ 55 w 193"/>
                <a:gd name="T23" fmla="*/ 28 h 87"/>
                <a:gd name="T24" fmla="*/ 45 w 193"/>
                <a:gd name="T25" fmla="*/ 23 h 87"/>
                <a:gd name="T26" fmla="*/ 36 w 193"/>
                <a:gd name="T27" fmla="*/ 20 h 87"/>
                <a:gd name="T28" fmla="*/ 28 w 193"/>
                <a:gd name="T29" fmla="*/ 20 h 87"/>
                <a:gd name="T30" fmla="*/ 20 w 193"/>
                <a:gd name="T31" fmla="*/ 21 h 87"/>
                <a:gd name="T32" fmla="*/ 11 w 193"/>
                <a:gd name="T33" fmla="*/ 24 h 87"/>
                <a:gd name="T34" fmla="*/ 5 w 193"/>
                <a:gd name="T35" fmla="*/ 25 h 87"/>
                <a:gd name="T36" fmla="*/ 0 w 193"/>
                <a:gd name="T37" fmla="*/ 29 h 87"/>
                <a:gd name="T38" fmla="*/ 2 w 193"/>
                <a:gd name="T39" fmla="*/ 25 h 87"/>
                <a:gd name="T40" fmla="*/ 4 w 193"/>
                <a:gd name="T41" fmla="*/ 21 h 87"/>
                <a:gd name="T42" fmla="*/ 9 w 193"/>
                <a:gd name="T43" fmla="*/ 18 h 87"/>
                <a:gd name="T44" fmla="*/ 19 w 193"/>
                <a:gd name="T45" fmla="*/ 12 h 87"/>
                <a:gd name="T46" fmla="*/ 34 w 193"/>
                <a:gd name="T47" fmla="*/ 6 h 87"/>
                <a:gd name="T48" fmla="*/ 46 w 193"/>
                <a:gd name="T49" fmla="*/ 1 h 87"/>
                <a:gd name="T50" fmla="*/ 55 w 193"/>
                <a:gd name="T51" fmla="*/ 0 h 87"/>
                <a:gd name="T52" fmla="*/ 62 w 193"/>
                <a:gd name="T53" fmla="*/ 0 h 87"/>
                <a:gd name="T54" fmla="*/ 71 w 193"/>
                <a:gd name="T55" fmla="*/ 3 h 87"/>
                <a:gd name="T56" fmla="*/ 80 w 193"/>
                <a:gd name="T57" fmla="*/ 9 h 87"/>
                <a:gd name="T58" fmla="*/ 113 w 193"/>
                <a:gd name="T59" fmla="*/ 33 h 87"/>
                <a:gd name="T60" fmla="*/ 144 w 193"/>
                <a:gd name="T61" fmla="*/ 54 h 87"/>
                <a:gd name="T62" fmla="*/ 153 w 193"/>
                <a:gd name="T63" fmla="*/ 59 h 87"/>
                <a:gd name="T64" fmla="*/ 162 w 193"/>
                <a:gd name="T65" fmla="*/ 63 h 87"/>
                <a:gd name="T66" fmla="*/ 171 w 193"/>
                <a:gd name="T67" fmla="*/ 64 h 87"/>
                <a:gd name="T68" fmla="*/ 179 w 193"/>
                <a:gd name="T69" fmla="*/ 64 h 87"/>
                <a:gd name="T70" fmla="*/ 186 w 193"/>
                <a:gd name="T71" fmla="*/ 61 h 87"/>
                <a:gd name="T72" fmla="*/ 190 w 193"/>
                <a:gd name="T73" fmla="*/ 56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7"/>
                <a:gd name="T113" fmla="*/ 193 w 193"/>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7">
                  <a:moveTo>
                    <a:pt x="190" y="56"/>
                  </a:moveTo>
                  <a:lnTo>
                    <a:pt x="192" y="60"/>
                  </a:lnTo>
                  <a:lnTo>
                    <a:pt x="190" y="63"/>
                  </a:lnTo>
                  <a:lnTo>
                    <a:pt x="189" y="65"/>
                  </a:lnTo>
                  <a:lnTo>
                    <a:pt x="187" y="68"/>
                  </a:lnTo>
                  <a:lnTo>
                    <a:pt x="184" y="71"/>
                  </a:lnTo>
                  <a:lnTo>
                    <a:pt x="178" y="74"/>
                  </a:lnTo>
                  <a:lnTo>
                    <a:pt x="176" y="77"/>
                  </a:lnTo>
                  <a:lnTo>
                    <a:pt x="170" y="79"/>
                  </a:lnTo>
                  <a:lnTo>
                    <a:pt x="164" y="82"/>
                  </a:lnTo>
                  <a:lnTo>
                    <a:pt x="159" y="83"/>
                  </a:lnTo>
                  <a:lnTo>
                    <a:pt x="154" y="85"/>
                  </a:lnTo>
                  <a:lnTo>
                    <a:pt x="150" y="85"/>
                  </a:lnTo>
                  <a:lnTo>
                    <a:pt x="146" y="86"/>
                  </a:lnTo>
                  <a:lnTo>
                    <a:pt x="142" y="84"/>
                  </a:lnTo>
                  <a:lnTo>
                    <a:pt x="138" y="84"/>
                  </a:lnTo>
                  <a:lnTo>
                    <a:pt x="134" y="83"/>
                  </a:lnTo>
                  <a:lnTo>
                    <a:pt x="130" y="81"/>
                  </a:lnTo>
                  <a:lnTo>
                    <a:pt x="126" y="78"/>
                  </a:lnTo>
                  <a:lnTo>
                    <a:pt x="121" y="74"/>
                  </a:lnTo>
                  <a:lnTo>
                    <a:pt x="92" y="54"/>
                  </a:lnTo>
                  <a:lnTo>
                    <a:pt x="65" y="34"/>
                  </a:lnTo>
                  <a:lnTo>
                    <a:pt x="60" y="30"/>
                  </a:lnTo>
                  <a:lnTo>
                    <a:pt x="55" y="28"/>
                  </a:lnTo>
                  <a:lnTo>
                    <a:pt x="50" y="25"/>
                  </a:lnTo>
                  <a:lnTo>
                    <a:pt x="45" y="23"/>
                  </a:lnTo>
                  <a:lnTo>
                    <a:pt x="41" y="21"/>
                  </a:lnTo>
                  <a:lnTo>
                    <a:pt x="36" y="20"/>
                  </a:lnTo>
                  <a:lnTo>
                    <a:pt x="31" y="20"/>
                  </a:lnTo>
                  <a:lnTo>
                    <a:pt x="28" y="20"/>
                  </a:lnTo>
                  <a:lnTo>
                    <a:pt x="24" y="20"/>
                  </a:lnTo>
                  <a:lnTo>
                    <a:pt x="20" y="21"/>
                  </a:lnTo>
                  <a:lnTo>
                    <a:pt x="16" y="22"/>
                  </a:lnTo>
                  <a:lnTo>
                    <a:pt x="11" y="24"/>
                  </a:lnTo>
                  <a:lnTo>
                    <a:pt x="8" y="24"/>
                  </a:lnTo>
                  <a:lnTo>
                    <a:pt x="5" y="25"/>
                  </a:lnTo>
                  <a:lnTo>
                    <a:pt x="2" y="28"/>
                  </a:lnTo>
                  <a:lnTo>
                    <a:pt x="0" y="29"/>
                  </a:lnTo>
                  <a:lnTo>
                    <a:pt x="1" y="27"/>
                  </a:lnTo>
                  <a:lnTo>
                    <a:pt x="2" y="25"/>
                  </a:lnTo>
                  <a:lnTo>
                    <a:pt x="2" y="24"/>
                  </a:lnTo>
                  <a:lnTo>
                    <a:pt x="4" y="21"/>
                  </a:lnTo>
                  <a:lnTo>
                    <a:pt x="7" y="20"/>
                  </a:lnTo>
                  <a:lnTo>
                    <a:pt x="9" y="18"/>
                  </a:lnTo>
                  <a:lnTo>
                    <a:pt x="13" y="15"/>
                  </a:lnTo>
                  <a:lnTo>
                    <a:pt x="19" y="12"/>
                  </a:lnTo>
                  <a:lnTo>
                    <a:pt x="27" y="9"/>
                  </a:lnTo>
                  <a:lnTo>
                    <a:pt x="34" y="6"/>
                  </a:lnTo>
                  <a:lnTo>
                    <a:pt x="41" y="3"/>
                  </a:lnTo>
                  <a:lnTo>
                    <a:pt x="46" y="1"/>
                  </a:lnTo>
                  <a:lnTo>
                    <a:pt x="50" y="0"/>
                  </a:lnTo>
                  <a:lnTo>
                    <a:pt x="55" y="0"/>
                  </a:lnTo>
                  <a:lnTo>
                    <a:pt x="59" y="0"/>
                  </a:lnTo>
                  <a:lnTo>
                    <a:pt x="62" y="0"/>
                  </a:lnTo>
                  <a:lnTo>
                    <a:pt x="66" y="1"/>
                  </a:lnTo>
                  <a:lnTo>
                    <a:pt x="71" y="3"/>
                  </a:lnTo>
                  <a:lnTo>
                    <a:pt x="75" y="6"/>
                  </a:lnTo>
                  <a:lnTo>
                    <a:pt x="80" y="9"/>
                  </a:lnTo>
                  <a:lnTo>
                    <a:pt x="85" y="12"/>
                  </a:lnTo>
                  <a:lnTo>
                    <a:pt x="113" y="33"/>
                  </a:lnTo>
                  <a:lnTo>
                    <a:pt x="137" y="50"/>
                  </a:lnTo>
                  <a:lnTo>
                    <a:pt x="144" y="54"/>
                  </a:lnTo>
                  <a:lnTo>
                    <a:pt x="148" y="57"/>
                  </a:lnTo>
                  <a:lnTo>
                    <a:pt x="153" y="59"/>
                  </a:lnTo>
                  <a:lnTo>
                    <a:pt x="157" y="61"/>
                  </a:lnTo>
                  <a:lnTo>
                    <a:pt x="162" y="63"/>
                  </a:lnTo>
                  <a:lnTo>
                    <a:pt x="166" y="63"/>
                  </a:lnTo>
                  <a:lnTo>
                    <a:pt x="171" y="64"/>
                  </a:lnTo>
                  <a:lnTo>
                    <a:pt x="175" y="64"/>
                  </a:lnTo>
                  <a:lnTo>
                    <a:pt x="179" y="64"/>
                  </a:lnTo>
                  <a:lnTo>
                    <a:pt x="183" y="62"/>
                  </a:lnTo>
                  <a:lnTo>
                    <a:pt x="186" y="61"/>
                  </a:lnTo>
                  <a:lnTo>
                    <a:pt x="189" y="59"/>
                  </a:lnTo>
                  <a:lnTo>
                    <a:pt x="190"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9" name="Freeform 51"/>
            <p:cNvSpPr>
              <a:spLocks/>
            </p:cNvSpPr>
            <p:nvPr/>
          </p:nvSpPr>
          <p:spPr bwMode="auto">
            <a:xfrm>
              <a:off x="2331" y="2386"/>
              <a:ext cx="197" cy="87"/>
            </a:xfrm>
            <a:custGeom>
              <a:avLst/>
              <a:gdLst>
                <a:gd name="T0" fmla="*/ 194 w 197"/>
                <a:gd name="T1" fmla="*/ 60 h 87"/>
                <a:gd name="T2" fmla="*/ 190 w 197"/>
                <a:gd name="T3" fmla="*/ 66 h 87"/>
                <a:gd name="T4" fmla="*/ 184 w 197"/>
                <a:gd name="T5" fmla="*/ 72 h 87"/>
                <a:gd name="T6" fmla="*/ 177 w 197"/>
                <a:gd name="T7" fmla="*/ 77 h 87"/>
                <a:gd name="T8" fmla="*/ 165 w 197"/>
                <a:gd name="T9" fmla="*/ 83 h 87"/>
                <a:gd name="T10" fmla="*/ 157 w 197"/>
                <a:gd name="T11" fmla="*/ 85 h 87"/>
                <a:gd name="T12" fmla="*/ 148 w 197"/>
                <a:gd name="T13" fmla="*/ 86 h 87"/>
                <a:gd name="T14" fmla="*/ 140 w 197"/>
                <a:gd name="T15" fmla="*/ 84 h 87"/>
                <a:gd name="T16" fmla="*/ 132 w 197"/>
                <a:gd name="T17" fmla="*/ 81 h 87"/>
                <a:gd name="T18" fmla="*/ 121 w 197"/>
                <a:gd name="T19" fmla="*/ 74 h 87"/>
                <a:gd name="T20" fmla="*/ 66 w 197"/>
                <a:gd name="T21" fmla="*/ 35 h 87"/>
                <a:gd name="T22" fmla="*/ 56 w 197"/>
                <a:gd name="T23" fmla="*/ 28 h 87"/>
                <a:gd name="T24" fmla="*/ 47 w 197"/>
                <a:gd name="T25" fmla="*/ 24 h 87"/>
                <a:gd name="T26" fmla="*/ 37 w 197"/>
                <a:gd name="T27" fmla="*/ 21 h 87"/>
                <a:gd name="T28" fmla="*/ 29 w 197"/>
                <a:gd name="T29" fmla="*/ 21 h 87"/>
                <a:gd name="T30" fmla="*/ 21 w 197"/>
                <a:gd name="T31" fmla="*/ 21 h 87"/>
                <a:gd name="T32" fmla="*/ 12 w 197"/>
                <a:gd name="T33" fmla="*/ 24 h 87"/>
                <a:gd name="T34" fmla="*/ 5 w 197"/>
                <a:gd name="T35" fmla="*/ 27 h 87"/>
                <a:gd name="T36" fmla="*/ 0 w 197"/>
                <a:gd name="T37" fmla="*/ 30 h 87"/>
                <a:gd name="T38" fmla="*/ 1 w 197"/>
                <a:gd name="T39" fmla="*/ 26 h 87"/>
                <a:gd name="T40" fmla="*/ 5 w 197"/>
                <a:gd name="T41" fmla="*/ 22 h 87"/>
                <a:gd name="T42" fmla="*/ 9 w 197"/>
                <a:gd name="T43" fmla="*/ 18 h 87"/>
                <a:gd name="T44" fmla="*/ 21 w 197"/>
                <a:gd name="T45" fmla="*/ 13 h 87"/>
                <a:gd name="T46" fmla="*/ 35 w 197"/>
                <a:gd name="T47" fmla="*/ 6 h 87"/>
                <a:gd name="T48" fmla="*/ 47 w 197"/>
                <a:gd name="T49" fmla="*/ 1 h 87"/>
                <a:gd name="T50" fmla="*/ 56 w 197"/>
                <a:gd name="T51" fmla="*/ 0 h 87"/>
                <a:gd name="T52" fmla="*/ 64 w 197"/>
                <a:gd name="T53" fmla="*/ 1 h 87"/>
                <a:gd name="T54" fmla="*/ 72 w 197"/>
                <a:gd name="T55" fmla="*/ 3 h 87"/>
                <a:gd name="T56" fmla="*/ 81 w 197"/>
                <a:gd name="T57" fmla="*/ 9 h 87"/>
                <a:gd name="T58" fmla="*/ 115 w 197"/>
                <a:gd name="T59" fmla="*/ 32 h 87"/>
                <a:gd name="T60" fmla="*/ 146 w 197"/>
                <a:gd name="T61" fmla="*/ 55 h 87"/>
                <a:gd name="T62" fmla="*/ 155 w 197"/>
                <a:gd name="T63" fmla="*/ 60 h 87"/>
                <a:gd name="T64" fmla="*/ 164 w 197"/>
                <a:gd name="T65" fmla="*/ 63 h 87"/>
                <a:gd name="T66" fmla="*/ 173 w 197"/>
                <a:gd name="T67" fmla="*/ 64 h 87"/>
                <a:gd name="T68" fmla="*/ 181 w 197"/>
                <a:gd name="T69" fmla="*/ 64 h 87"/>
                <a:gd name="T70" fmla="*/ 189 w 197"/>
                <a:gd name="T71" fmla="*/ 61 h 87"/>
                <a:gd name="T72" fmla="*/ 196 w 197"/>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7"/>
                <a:gd name="T113" fmla="*/ 197 w 19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7">
                  <a:moveTo>
                    <a:pt x="196" y="57"/>
                  </a:moveTo>
                  <a:lnTo>
                    <a:pt x="194" y="60"/>
                  </a:lnTo>
                  <a:lnTo>
                    <a:pt x="192" y="63"/>
                  </a:lnTo>
                  <a:lnTo>
                    <a:pt x="190" y="66"/>
                  </a:lnTo>
                  <a:lnTo>
                    <a:pt x="187" y="69"/>
                  </a:lnTo>
                  <a:lnTo>
                    <a:pt x="184" y="72"/>
                  </a:lnTo>
                  <a:lnTo>
                    <a:pt x="181" y="74"/>
                  </a:lnTo>
                  <a:lnTo>
                    <a:pt x="177" y="77"/>
                  </a:lnTo>
                  <a:lnTo>
                    <a:pt x="171" y="80"/>
                  </a:lnTo>
                  <a:lnTo>
                    <a:pt x="165" y="83"/>
                  </a:lnTo>
                  <a:lnTo>
                    <a:pt x="161" y="84"/>
                  </a:lnTo>
                  <a:lnTo>
                    <a:pt x="157" y="85"/>
                  </a:lnTo>
                  <a:lnTo>
                    <a:pt x="153" y="85"/>
                  </a:lnTo>
                  <a:lnTo>
                    <a:pt x="148" y="86"/>
                  </a:lnTo>
                  <a:lnTo>
                    <a:pt x="145" y="85"/>
                  </a:lnTo>
                  <a:lnTo>
                    <a:pt x="140" y="84"/>
                  </a:lnTo>
                  <a:lnTo>
                    <a:pt x="136" y="83"/>
                  </a:lnTo>
                  <a:lnTo>
                    <a:pt x="132" y="81"/>
                  </a:lnTo>
                  <a:lnTo>
                    <a:pt x="126" y="79"/>
                  </a:lnTo>
                  <a:lnTo>
                    <a:pt x="121" y="74"/>
                  </a:lnTo>
                  <a:lnTo>
                    <a:pt x="94" y="55"/>
                  </a:lnTo>
                  <a:lnTo>
                    <a:pt x="66" y="35"/>
                  </a:lnTo>
                  <a:lnTo>
                    <a:pt x="61" y="31"/>
                  </a:lnTo>
                  <a:lnTo>
                    <a:pt x="56" y="28"/>
                  </a:lnTo>
                  <a:lnTo>
                    <a:pt x="51" y="26"/>
                  </a:lnTo>
                  <a:lnTo>
                    <a:pt x="47"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5"/>
                  </a:lnTo>
                  <a:lnTo>
                    <a:pt x="151" y="58"/>
                  </a:lnTo>
                  <a:lnTo>
                    <a:pt x="155" y="60"/>
                  </a:lnTo>
                  <a:lnTo>
                    <a:pt x="159" y="61"/>
                  </a:lnTo>
                  <a:lnTo>
                    <a:pt x="164" y="63"/>
                  </a:lnTo>
                  <a:lnTo>
                    <a:pt x="169" y="64"/>
                  </a:lnTo>
                  <a:lnTo>
                    <a:pt x="173" y="64"/>
                  </a:lnTo>
                  <a:lnTo>
                    <a:pt x="178" y="64"/>
                  </a:lnTo>
                  <a:lnTo>
                    <a:pt x="181" y="64"/>
                  </a:lnTo>
                  <a:lnTo>
                    <a:pt x="185" y="62"/>
                  </a:lnTo>
                  <a:lnTo>
                    <a:pt x="189" y="61"/>
                  </a:lnTo>
                  <a:lnTo>
                    <a:pt x="191" y="59"/>
                  </a:lnTo>
                  <a:lnTo>
                    <a:pt x="196"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0" name="Freeform 52"/>
            <p:cNvSpPr>
              <a:spLocks/>
            </p:cNvSpPr>
            <p:nvPr/>
          </p:nvSpPr>
          <p:spPr bwMode="auto">
            <a:xfrm>
              <a:off x="2781" y="2167"/>
              <a:ext cx="196" cy="82"/>
            </a:xfrm>
            <a:custGeom>
              <a:avLst/>
              <a:gdLst>
                <a:gd name="T0" fmla="*/ 195 w 196"/>
                <a:gd name="T1" fmla="*/ 57 h 82"/>
                <a:gd name="T2" fmla="*/ 192 w 196"/>
                <a:gd name="T3" fmla="*/ 61 h 82"/>
                <a:gd name="T4" fmla="*/ 187 w 196"/>
                <a:gd name="T5" fmla="*/ 67 h 82"/>
                <a:gd name="T6" fmla="*/ 179 w 196"/>
                <a:gd name="T7" fmla="*/ 73 h 82"/>
                <a:gd name="T8" fmla="*/ 166 w 196"/>
                <a:gd name="T9" fmla="*/ 77 h 82"/>
                <a:gd name="T10" fmla="*/ 156 w 196"/>
                <a:gd name="T11" fmla="*/ 80 h 82"/>
                <a:gd name="T12" fmla="*/ 148 w 196"/>
                <a:gd name="T13" fmla="*/ 81 h 82"/>
                <a:gd name="T14" fmla="*/ 140 w 196"/>
                <a:gd name="T15" fmla="*/ 79 h 82"/>
                <a:gd name="T16" fmla="*/ 132 w 196"/>
                <a:gd name="T17" fmla="*/ 76 h 82"/>
                <a:gd name="T18" fmla="*/ 123 w 196"/>
                <a:gd name="T19" fmla="*/ 70 h 82"/>
                <a:gd name="T20" fmla="*/ 66 w 196"/>
                <a:gd name="T21" fmla="*/ 32 h 82"/>
                <a:gd name="T22" fmla="*/ 56 w 196"/>
                <a:gd name="T23" fmla="*/ 26 h 82"/>
                <a:gd name="T24" fmla="*/ 46 w 196"/>
                <a:gd name="T25" fmla="*/ 22 h 82"/>
                <a:gd name="T26" fmla="*/ 37 w 196"/>
                <a:gd name="T27" fmla="*/ 19 h 82"/>
                <a:gd name="T28" fmla="*/ 29 w 196"/>
                <a:gd name="T29" fmla="*/ 19 h 82"/>
                <a:gd name="T30" fmla="*/ 21 w 196"/>
                <a:gd name="T31" fmla="*/ 19 h 82"/>
                <a:gd name="T32" fmla="*/ 11 w 196"/>
                <a:gd name="T33" fmla="*/ 22 h 82"/>
                <a:gd name="T34" fmla="*/ 5 w 196"/>
                <a:gd name="T35" fmla="*/ 24 h 82"/>
                <a:gd name="T36" fmla="*/ 0 w 196"/>
                <a:gd name="T37" fmla="*/ 28 h 82"/>
                <a:gd name="T38" fmla="*/ 2 w 196"/>
                <a:gd name="T39" fmla="*/ 23 h 82"/>
                <a:gd name="T40" fmla="*/ 4 w 196"/>
                <a:gd name="T41" fmla="*/ 20 h 82"/>
                <a:gd name="T42" fmla="*/ 9 w 196"/>
                <a:gd name="T43" fmla="*/ 17 h 82"/>
                <a:gd name="T44" fmla="*/ 20 w 196"/>
                <a:gd name="T45" fmla="*/ 11 h 82"/>
                <a:gd name="T46" fmla="*/ 34 w 196"/>
                <a:gd name="T47" fmla="*/ 5 h 82"/>
                <a:gd name="T48" fmla="*/ 46 w 196"/>
                <a:gd name="T49" fmla="*/ 1 h 82"/>
                <a:gd name="T50" fmla="*/ 56 w 196"/>
                <a:gd name="T51" fmla="*/ 0 h 82"/>
                <a:gd name="T52" fmla="*/ 63 w 196"/>
                <a:gd name="T53" fmla="*/ 0 h 82"/>
                <a:gd name="T54" fmla="*/ 72 w 196"/>
                <a:gd name="T55" fmla="*/ 3 h 82"/>
                <a:gd name="T56" fmla="*/ 81 w 196"/>
                <a:gd name="T57" fmla="*/ 8 h 82"/>
                <a:gd name="T58" fmla="*/ 115 w 196"/>
                <a:gd name="T59" fmla="*/ 31 h 82"/>
                <a:gd name="T60" fmla="*/ 146 w 196"/>
                <a:gd name="T61" fmla="*/ 51 h 82"/>
                <a:gd name="T62" fmla="*/ 155 w 196"/>
                <a:gd name="T63" fmla="*/ 56 h 82"/>
                <a:gd name="T64" fmla="*/ 165 w 196"/>
                <a:gd name="T65" fmla="*/ 59 h 82"/>
                <a:gd name="T66" fmla="*/ 173 w 196"/>
                <a:gd name="T67" fmla="*/ 60 h 82"/>
                <a:gd name="T68" fmla="*/ 182 w 196"/>
                <a:gd name="T69" fmla="*/ 60 h 82"/>
                <a:gd name="T70" fmla="*/ 189 w 196"/>
                <a:gd name="T71" fmla="*/ 57 h 82"/>
                <a:gd name="T72" fmla="*/ 193 w 196"/>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2"/>
                <a:gd name="T113" fmla="*/ 196 w 196"/>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2">
                  <a:moveTo>
                    <a:pt x="193" y="52"/>
                  </a:moveTo>
                  <a:lnTo>
                    <a:pt x="195" y="57"/>
                  </a:lnTo>
                  <a:lnTo>
                    <a:pt x="193" y="59"/>
                  </a:lnTo>
                  <a:lnTo>
                    <a:pt x="192" y="61"/>
                  </a:lnTo>
                  <a:lnTo>
                    <a:pt x="190" y="64"/>
                  </a:lnTo>
                  <a:lnTo>
                    <a:pt x="187" y="67"/>
                  </a:lnTo>
                  <a:lnTo>
                    <a:pt x="181" y="70"/>
                  </a:lnTo>
                  <a:lnTo>
                    <a:pt x="179" y="73"/>
                  </a:lnTo>
                  <a:lnTo>
                    <a:pt x="172" y="75"/>
                  </a:lnTo>
                  <a:lnTo>
                    <a:pt x="166" y="77"/>
                  </a:lnTo>
                  <a:lnTo>
                    <a:pt x="162" y="78"/>
                  </a:lnTo>
                  <a:lnTo>
                    <a:pt x="156" y="80"/>
                  </a:lnTo>
                  <a:lnTo>
                    <a:pt x="153" y="80"/>
                  </a:lnTo>
                  <a:lnTo>
                    <a:pt x="148" y="81"/>
                  </a:lnTo>
                  <a:lnTo>
                    <a:pt x="145" y="79"/>
                  </a:lnTo>
                  <a:lnTo>
                    <a:pt x="140" y="79"/>
                  </a:lnTo>
                  <a:lnTo>
                    <a:pt x="136" y="78"/>
                  </a:lnTo>
                  <a:lnTo>
                    <a:pt x="132" y="76"/>
                  </a:lnTo>
                  <a:lnTo>
                    <a:pt x="128" y="73"/>
                  </a:lnTo>
                  <a:lnTo>
                    <a:pt x="123" y="70"/>
                  </a:lnTo>
                  <a:lnTo>
                    <a:pt x="94" y="51"/>
                  </a:lnTo>
                  <a:lnTo>
                    <a:pt x="66" y="32"/>
                  </a:lnTo>
                  <a:lnTo>
                    <a:pt x="61" y="28"/>
                  </a:lnTo>
                  <a:lnTo>
                    <a:pt x="56" y="26"/>
                  </a:lnTo>
                  <a:lnTo>
                    <a:pt x="51" y="24"/>
                  </a:lnTo>
                  <a:lnTo>
                    <a:pt x="46" y="22"/>
                  </a:lnTo>
                  <a:lnTo>
                    <a:pt x="42" y="20"/>
                  </a:lnTo>
                  <a:lnTo>
                    <a:pt x="37" y="19"/>
                  </a:lnTo>
                  <a:lnTo>
                    <a:pt x="32" y="19"/>
                  </a:lnTo>
                  <a:lnTo>
                    <a:pt x="29" y="19"/>
                  </a:lnTo>
                  <a:lnTo>
                    <a:pt x="25" y="19"/>
                  </a:lnTo>
                  <a:lnTo>
                    <a:pt x="21"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20" y="11"/>
                  </a:lnTo>
                  <a:lnTo>
                    <a:pt x="28" y="8"/>
                  </a:lnTo>
                  <a:lnTo>
                    <a:pt x="34" y="5"/>
                  </a:lnTo>
                  <a:lnTo>
                    <a:pt x="42" y="3"/>
                  </a:lnTo>
                  <a:lnTo>
                    <a:pt x="46" y="1"/>
                  </a:lnTo>
                  <a:lnTo>
                    <a:pt x="51" y="0"/>
                  </a:lnTo>
                  <a:lnTo>
                    <a:pt x="56" y="0"/>
                  </a:lnTo>
                  <a:lnTo>
                    <a:pt x="60" y="0"/>
                  </a:lnTo>
                  <a:lnTo>
                    <a:pt x="63" y="0"/>
                  </a:lnTo>
                  <a:lnTo>
                    <a:pt x="67" y="1"/>
                  </a:lnTo>
                  <a:lnTo>
                    <a:pt x="72" y="3"/>
                  </a:lnTo>
                  <a:lnTo>
                    <a:pt x="76" y="5"/>
                  </a:lnTo>
                  <a:lnTo>
                    <a:pt x="81" y="8"/>
                  </a:lnTo>
                  <a:lnTo>
                    <a:pt x="86" y="12"/>
                  </a:lnTo>
                  <a:lnTo>
                    <a:pt x="115" y="31"/>
                  </a:lnTo>
                  <a:lnTo>
                    <a:pt x="139" y="47"/>
                  </a:lnTo>
                  <a:lnTo>
                    <a:pt x="146" y="51"/>
                  </a:lnTo>
                  <a:lnTo>
                    <a:pt x="151" y="54"/>
                  </a:lnTo>
                  <a:lnTo>
                    <a:pt x="155" y="56"/>
                  </a:lnTo>
                  <a:lnTo>
                    <a:pt x="160" y="57"/>
                  </a:lnTo>
                  <a:lnTo>
                    <a:pt x="165" y="59"/>
                  </a:lnTo>
                  <a:lnTo>
                    <a:pt x="169" y="60"/>
                  </a:lnTo>
                  <a:lnTo>
                    <a:pt x="173" y="60"/>
                  </a:lnTo>
                  <a:lnTo>
                    <a:pt x="178" y="60"/>
                  </a:lnTo>
                  <a:lnTo>
                    <a:pt x="182" y="60"/>
                  </a:lnTo>
                  <a:lnTo>
                    <a:pt x="186" y="58"/>
                  </a:lnTo>
                  <a:lnTo>
                    <a:pt x="189" y="57"/>
                  </a:lnTo>
                  <a:lnTo>
                    <a:pt x="192" y="56"/>
                  </a:lnTo>
                  <a:lnTo>
                    <a:pt x="193"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1" name="Freeform 53"/>
            <p:cNvSpPr>
              <a:spLocks/>
            </p:cNvSpPr>
            <p:nvPr/>
          </p:nvSpPr>
          <p:spPr bwMode="auto">
            <a:xfrm>
              <a:off x="2629" y="2240"/>
              <a:ext cx="196" cy="84"/>
            </a:xfrm>
            <a:custGeom>
              <a:avLst/>
              <a:gdLst>
                <a:gd name="T0" fmla="*/ 193 w 196"/>
                <a:gd name="T1" fmla="*/ 58 h 84"/>
                <a:gd name="T2" fmla="*/ 189 w 196"/>
                <a:gd name="T3" fmla="*/ 63 h 84"/>
                <a:gd name="T4" fmla="*/ 183 w 196"/>
                <a:gd name="T5" fmla="*/ 70 h 84"/>
                <a:gd name="T6" fmla="*/ 176 w 196"/>
                <a:gd name="T7" fmla="*/ 75 h 84"/>
                <a:gd name="T8" fmla="*/ 165 w 196"/>
                <a:gd name="T9" fmla="*/ 80 h 84"/>
                <a:gd name="T10" fmla="*/ 156 w 196"/>
                <a:gd name="T11" fmla="*/ 82 h 84"/>
                <a:gd name="T12" fmla="*/ 147 w 196"/>
                <a:gd name="T13" fmla="*/ 83 h 84"/>
                <a:gd name="T14" fmla="*/ 139 w 196"/>
                <a:gd name="T15" fmla="*/ 81 h 84"/>
                <a:gd name="T16" fmla="*/ 131 w 196"/>
                <a:gd name="T17" fmla="*/ 78 h 84"/>
                <a:gd name="T18" fmla="*/ 121 w 196"/>
                <a:gd name="T19" fmla="*/ 72 h 84"/>
                <a:gd name="T20" fmla="*/ 66 w 196"/>
                <a:gd name="T21" fmla="*/ 33 h 84"/>
                <a:gd name="T22" fmla="*/ 56 w 196"/>
                <a:gd name="T23" fmla="*/ 27 h 84"/>
                <a:gd name="T24" fmla="*/ 47 w 196"/>
                <a:gd name="T25" fmla="*/ 23 h 84"/>
                <a:gd name="T26" fmla="*/ 37 w 196"/>
                <a:gd name="T27" fmla="*/ 20 h 84"/>
                <a:gd name="T28" fmla="*/ 29 w 196"/>
                <a:gd name="T29" fmla="*/ 20 h 84"/>
                <a:gd name="T30" fmla="*/ 21 w 196"/>
                <a:gd name="T31" fmla="*/ 20 h 84"/>
                <a:gd name="T32" fmla="*/ 12 w 196"/>
                <a:gd name="T33" fmla="*/ 23 h 84"/>
                <a:gd name="T34" fmla="*/ 5 w 196"/>
                <a:gd name="T35" fmla="*/ 26 h 84"/>
                <a:gd name="T36" fmla="*/ 0 w 196"/>
                <a:gd name="T37" fmla="*/ 29 h 84"/>
                <a:gd name="T38" fmla="*/ 1 w 196"/>
                <a:gd name="T39" fmla="*/ 25 h 84"/>
                <a:gd name="T40" fmla="*/ 5 w 196"/>
                <a:gd name="T41" fmla="*/ 21 h 84"/>
                <a:gd name="T42" fmla="*/ 9 w 196"/>
                <a:gd name="T43" fmla="*/ 18 h 84"/>
                <a:gd name="T44" fmla="*/ 21 w 196"/>
                <a:gd name="T45" fmla="*/ 12 h 84"/>
                <a:gd name="T46" fmla="*/ 35 w 196"/>
                <a:gd name="T47" fmla="*/ 6 h 84"/>
                <a:gd name="T48" fmla="*/ 47 w 196"/>
                <a:gd name="T49" fmla="*/ 1 h 84"/>
                <a:gd name="T50" fmla="*/ 55 w 196"/>
                <a:gd name="T51" fmla="*/ 0 h 84"/>
                <a:gd name="T52" fmla="*/ 63 w 196"/>
                <a:gd name="T53" fmla="*/ 1 h 84"/>
                <a:gd name="T54" fmla="*/ 71 w 196"/>
                <a:gd name="T55" fmla="*/ 3 h 84"/>
                <a:gd name="T56" fmla="*/ 81 w 196"/>
                <a:gd name="T57" fmla="*/ 9 h 84"/>
                <a:gd name="T58" fmla="*/ 114 w 196"/>
                <a:gd name="T59" fmla="*/ 31 h 84"/>
                <a:gd name="T60" fmla="*/ 145 w 196"/>
                <a:gd name="T61" fmla="*/ 53 h 84"/>
                <a:gd name="T62" fmla="*/ 154 w 196"/>
                <a:gd name="T63" fmla="*/ 58 h 84"/>
                <a:gd name="T64" fmla="*/ 163 w 196"/>
                <a:gd name="T65" fmla="*/ 61 h 84"/>
                <a:gd name="T66" fmla="*/ 172 w 196"/>
                <a:gd name="T67" fmla="*/ 62 h 84"/>
                <a:gd name="T68" fmla="*/ 180 w 196"/>
                <a:gd name="T69" fmla="*/ 62 h 84"/>
                <a:gd name="T70" fmla="*/ 188 w 196"/>
                <a:gd name="T71" fmla="*/ 59 h 84"/>
                <a:gd name="T72" fmla="*/ 195 w 196"/>
                <a:gd name="T73" fmla="*/ 55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4"/>
                <a:gd name="T113" fmla="*/ 196 w 196"/>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4">
                  <a:moveTo>
                    <a:pt x="195" y="55"/>
                  </a:moveTo>
                  <a:lnTo>
                    <a:pt x="193" y="58"/>
                  </a:lnTo>
                  <a:lnTo>
                    <a:pt x="191" y="61"/>
                  </a:lnTo>
                  <a:lnTo>
                    <a:pt x="189" y="63"/>
                  </a:lnTo>
                  <a:lnTo>
                    <a:pt x="186" y="66"/>
                  </a:lnTo>
                  <a:lnTo>
                    <a:pt x="183" y="70"/>
                  </a:lnTo>
                  <a:lnTo>
                    <a:pt x="180" y="72"/>
                  </a:lnTo>
                  <a:lnTo>
                    <a:pt x="176" y="75"/>
                  </a:lnTo>
                  <a:lnTo>
                    <a:pt x="170" y="77"/>
                  </a:lnTo>
                  <a:lnTo>
                    <a:pt x="165" y="80"/>
                  </a:lnTo>
                  <a:lnTo>
                    <a:pt x="160" y="81"/>
                  </a:lnTo>
                  <a:lnTo>
                    <a:pt x="156" y="82"/>
                  </a:lnTo>
                  <a:lnTo>
                    <a:pt x="152" y="82"/>
                  </a:lnTo>
                  <a:lnTo>
                    <a:pt x="147" y="83"/>
                  </a:lnTo>
                  <a:lnTo>
                    <a:pt x="144" y="82"/>
                  </a:lnTo>
                  <a:lnTo>
                    <a:pt x="139" y="81"/>
                  </a:lnTo>
                  <a:lnTo>
                    <a:pt x="136" y="80"/>
                  </a:lnTo>
                  <a:lnTo>
                    <a:pt x="131" y="78"/>
                  </a:lnTo>
                  <a:lnTo>
                    <a:pt x="126" y="76"/>
                  </a:lnTo>
                  <a:lnTo>
                    <a:pt x="121" y="72"/>
                  </a:lnTo>
                  <a:lnTo>
                    <a:pt x="94" y="53"/>
                  </a:lnTo>
                  <a:lnTo>
                    <a:pt x="66" y="33"/>
                  </a:lnTo>
                  <a:lnTo>
                    <a:pt x="60" y="30"/>
                  </a:lnTo>
                  <a:lnTo>
                    <a:pt x="56" y="27"/>
                  </a:lnTo>
                  <a:lnTo>
                    <a:pt x="51" y="25"/>
                  </a:lnTo>
                  <a:lnTo>
                    <a:pt x="47" y="23"/>
                  </a:lnTo>
                  <a:lnTo>
                    <a:pt x="41" y="21"/>
                  </a:lnTo>
                  <a:lnTo>
                    <a:pt x="37" y="20"/>
                  </a:lnTo>
                  <a:lnTo>
                    <a:pt x="33" y="19"/>
                  </a:lnTo>
                  <a:lnTo>
                    <a:pt x="29" y="20"/>
                  </a:lnTo>
                  <a:lnTo>
                    <a:pt x="24" y="20"/>
                  </a:lnTo>
                  <a:lnTo>
                    <a:pt x="21" y="20"/>
                  </a:lnTo>
                  <a:lnTo>
                    <a:pt x="17" y="22"/>
                  </a:lnTo>
                  <a:lnTo>
                    <a:pt x="12" y="23"/>
                  </a:lnTo>
                  <a:lnTo>
                    <a:pt x="9" y="24"/>
                  </a:lnTo>
                  <a:lnTo>
                    <a:pt x="5" y="26"/>
                  </a:lnTo>
                  <a:lnTo>
                    <a:pt x="3" y="27"/>
                  </a:lnTo>
                  <a:lnTo>
                    <a:pt x="0" y="29"/>
                  </a:lnTo>
                  <a:lnTo>
                    <a:pt x="1" y="27"/>
                  </a:lnTo>
                  <a:lnTo>
                    <a:pt x="1" y="25"/>
                  </a:lnTo>
                  <a:lnTo>
                    <a:pt x="3" y="23"/>
                  </a:lnTo>
                  <a:lnTo>
                    <a:pt x="5" y="21"/>
                  </a:lnTo>
                  <a:lnTo>
                    <a:pt x="7" y="19"/>
                  </a:lnTo>
                  <a:lnTo>
                    <a:pt x="9" y="18"/>
                  </a:lnTo>
                  <a:lnTo>
                    <a:pt x="14" y="15"/>
                  </a:lnTo>
                  <a:lnTo>
                    <a:pt x="21" y="12"/>
                  </a:lnTo>
                  <a:lnTo>
                    <a:pt x="28" y="9"/>
                  </a:lnTo>
                  <a:lnTo>
                    <a:pt x="35" y="6"/>
                  </a:lnTo>
                  <a:lnTo>
                    <a:pt x="42" y="3"/>
                  </a:lnTo>
                  <a:lnTo>
                    <a:pt x="47" y="1"/>
                  </a:lnTo>
                  <a:lnTo>
                    <a:pt x="51" y="0"/>
                  </a:lnTo>
                  <a:lnTo>
                    <a:pt x="55" y="0"/>
                  </a:lnTo>
                  <a:lnTo>
                    <a:pt x="60" y="0"/>
                  </a:lnTo>
                  <a:lnTo>
                    <a:pt x="63" y="1"/>
                  </a:lnTo>
                  <a:lnTo>
                    <a:pt x="67" y="2"/>
                  </a:lnTo>
                  <a:lnTo>
                    <a:pt x="71" y="3"/>
                  </a:lnTo>
                  <a:lnTo>
                    <a:pt x="76" y="6"/>
                  </a:lnTo>
                  <a:lnTo>
                    <a:pt x="81" y="9"/>
                  </a:lnTo>
                  <a:lnTo>
                    <a:pt x="87" y="12"/>
                  </a:lnTo>
                  <a:lnTo>
                    <a:pt x="114" y="31"/>
                  </a:lnTo>
                  <a:lnTo>
                    <a:pt x="138" y="49"/>
                  </a:lnTo>
                  <a:lnTo>
                    <a:pt x="145" y="53"/>
                  </a:lnTo>
                  <a:lnTo>
                    <a:pt x="150" y="56"/>
                  </a:lnTo>
                  <a:lnTo>
                    <a:pt x="154" y="58"/>
                  </a:lnTo>
                  <a:lnTo>
                    <a:pt x="159" y="59"/>
                  </a:lnTo>
                  <a:lnTo>
                    <a:pt x="163" y="61"/>
                  </a:lnTo>
                  <a:lnTo>
                    <a:pt x="168" y="62"/>
                  </a:lnTo>
                  <a:lnTo>
                    <a:pt x="172" y="62"/>
                  </a:lnTo>
                  <a:lnTo>
                    <a:pt x="177" y="62"/>
                  </a:lnTo>
                  <a:lnTo>
                    <a:pt x="180" y="62"/>
                  </a:lnTo>
                  <a:lnTo>
                    <a:pt x="184" y="60"/>
                  </a:lnTo>
                  <a:lnTo>
                    <a:pt x="188" y="59"/>
                  </a:lnTo>
                  <a:lnTo>
                    <a:pt x="190" y="57"/>
                  </a:lnTo>
                  <a:lnTo>
                    <a:pt x="195"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2" name="Freeform 54"/>
            <p:cNvSpPr>
              <a:spLocks/>
            </p:cNvSpPr>
            <p:nvPr/>
          </p:nvSpPr>
          <p:spPr bwMode="auto">
            <a:xfrm>
              <a:off x="3081" y="2019"/>
              <a:ext cx="192" cy="82"/>
            </a:xfrm>
            <a:custGeom>
              <a:avLst/>
              <a:gdLst>
                <a:gd name="T0" fmla="*/ 191 w 192"/>
                <a:gd name="T1" fmla="*/ 57 h 82"/>
                <a:gd name="T2" fmla="*/ 188 w 192"/>
                <a:gd name="T3" fmla="*/ 61 h 82"/>
                <a:gd name="T4" fmla="*/ 183 w 192"/>
                <a:gd name="T5" fmla="*/ 67 h 82"/>
                <a:gd name="T6" fmla="*/ 175 w 192"/>
                <a:gd name="T7" fmla="*/ 73 h 82"/>
                <a:gd name="T8" fmla="*/ 163 w 192"/>
                <a:gd name="T9" fmla="*/ 77 h 82"/>
                <a:gd name="T10" fmla="*/ 153 w 192"/>
                <a:gd name="T11" fmla="*/ 80 h 82"/>
                <a:gd name="T12" fmla="*/ 145 w 192"/>
                <a:gd name="T13" fmla="*/ 81 h 82"/>
                <a:gd name="T14" fmla="*/ 138 w 192"/>
                <a:gd name="T15" fmla="*/ 79 h 82"/>
                <a:gd name="T16" fmla="*/ 130 w 192"/>
                <a:gd name="T17" fmla="*/ 76 h 82"/>
                <a:gd name="T18" fmla="*/ 120 w 192"/>
                <a:gd name="T19" fmla="*/ 70 h 82"/>
                <a:gd name="T20" fmla="*/ 65 w 192"/>
                <a:gd name="T21" fmla="*/ 32 h 82"/>
                <a:gd name="T22" fmla="*/ 54 w 192"/>
                <a:gd name="T23" fmla="*/ 26 h 82"/>
                <a:gd name="T24" fmla="*/ 45 w 192"/>
                <a:gd name="T25" fmla="*/ 22 h 82"/>
                <a:gd name="T26" fmla="*/ 36 w 192"/>
                <a:gd name="T27" fmla="*/ 19 h 82"/>
                <a:gd name="T28" fmla="*/ 28 w 192"/>
                <a:gd name="T29" fmla="*/ 19 h 82"/>
                <a:gd name="T30" fmla="*/ 20 w 192"/>
                <a:gd name="T31" fmla="*/ 19 h 82"/>
                <a:gd name="T32" fmla="*/ 11 w 192"/>
                <a:gd name="T33" fmla="*/ 22 h 82"/>
                <a:gd name="T34" fmla="*/ 5 w 192"/>
                <a:gd name="T35" fmla="*/ 24 h 82"/>
                <a:gd name="T36" fmla="*/ 0 w 192"/>
                <a:gd name="T37" fmla="*/ 28 h 82"/>
                <a:gd name="T38" fmla="*/ 2 w 192"/>
                <a:gd name="T39" fmla="*/ 23 h 82"/>
                <a:gd name="T40" fmla="*/ 4 w 192"/>
                <a:gd name="T41" fmla="*/ 20 h 82"/>
                <a:gd name="T42" fmla="*/ 9 w 192"/>
                <a:gd name="T43" fmla="*/ 17 h 82"/>
                <a:gd name="T44" fmla="*/ 19 w 192"/>
                <a:gd name="T45" fmla="*/ 11 h 82"/>
                <a:gd name="T46" fmla="*/ 34 w 192"/>
                <a:gd name="T47" fmla="*/ 5 h 82"/>
                <a:gd name="T48" fmla="*/ 45 w 192"/>
                <a:gd name="T49" fmla="*/ 1 h 82"/>
                <a:gd name="T50" fmla="*/ 54 w 192"/>
                <a:gd name="T51" fmla="*/ 0 h 82"/>
                <a:gd name="T52" fmla="*/ 62 w 192"/>
                <a:gd name="T53" fmla="*/ 0 h 82"/>
                <a:gd name="T54" fmla="*/ 71 w 192"/>
                <a:gd name="T55" fmla="*/ 3 h 82"/>
                <a:gd name="T56" fmla="*/ 80 w 192"/>
                <a:gd name="T57" fmla="*/ 8 h 82"/>
                <a:gd name="T58" fmla="*/ 113 w 192"/>
                <a:gd name="T59" fmla="*/ 31 h 82"/>
                <a:gd name="T60" fmla="*/ 143 w 192"/>
                <a:gd name="T61" fmla="*/ 51 h 82"/>
                <a:gd name="T62" fmla="*/ 152 w 192"/>
                <a:gd name="T63" fmla="*/ 56 h 82"/>
                <a:gd name="T64" fmla="*/ 161 w 192"/>
                <a:gd name="T65" fmla="*/ 59 h 82"/>
                <a:gd name="T66" fmla="*/ 170 w 192"/>
                <a:gd name="T67" fmla="*/ 60 h 82"/>
                <a:gd name="T68" fmla="*/ 178 w 192"/>
                <a:gd name="T69" fmla="*/ 60 h 82"/>
                <a:gd name="T70" fmla="*/ 185 w 192"/>
                <a:gd name="T71" fmla="*/ 57 h 82"/>
                <a:gd name="T72" fmla="*/ 189 w 192"/>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2"/>
                <a:gd name="T113" fmla="*/ 192 w 192"/>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2">
                  <a:moveTo>
                    <a:pt x="189" y="52"/>
                  </a:moveTo>
                  <a:lnTo>
                    <a:pt x="191" y="57"/>
                  </a:lnTo>
                  <a:lnTo>
                    <a:pt x="189" y="59"/>
                  </a:lnTo>
                  <a:lnTo>
                    <a:pt x="188" y="61"/>
                  </a:lnTo>
                  <a:lnTo>
                    <a:pt x="186" y="64"/>
                  </a:lnTo>
                  <a:lnTo>
                    <a:pt x="183" y="67"/>
                  </a:lnTo>
                  <a:lnTo>
                    <a:pt x="177" y="70"/>
                  </a:lnTo>
                  <a:lnTo>
                    <a:pt x="175" y="73"/>
                  </a:lnTo>
                  <a:lnTo>
                    <a:pt x="169" y="75"/>
                  </a:lnTo>
                  <a:lnTo>
                    <a:pt x="163" y="77"/>
                  </a:lnTo>
                  <a:lnTo>
                    <a:pt x="158" y="78"/>
                  </a:lnTo>
                  <a:lnTo>
                    <a:pt x="153" y="80"/>
                  </a:lnTo>
                  <a:lnTo>
                    <a:pt x="150" y="80"/>
                  </a:lnTo>
                  <a:lnTo>
                    <a:pt x="145" y="81"/>
                  </a:lnTo>
                  <a:lnTo>
                    <a:pt x="142" y="79"/>
                  </a:lnTo>
                  <a:lnTo>
                    <a:pt x="138" y="79"/>
                  </a:lnTo>
                  <a:lnTo>
                    <a:pt x="133" y="78"/>
                  </a:lnTo>
                  <a:lnTo>
                    <a:pt x="130" y="76"/>
                  </a:lnTo>
                  <a:lnTo>
                    <a:pt x="125" y="73"/>
                  </a:lnTo>
                  <a:lnTo>
                    <a:pt x="120" y="70"/>
                  </a:lnTo>
                  <a:lnTo>
                    <a:pt x="92" y="51"/>
                  </a:lnTo>
                  <a:lnTo>
                    <a:pt x="65" y="32"/>
                  </a:lnTo>
                  <a:lnTo>
                    <a:pt x="59" y="28"/>
                  </a:lnTo>
                  <a:lnTo>
                    <a:pt x="54" y="26"/>
                  </a:lnTo>
                  <a:lnTo>
                    <a:pt x="50" y="24"/>
                  </a:lnTo>
                  <a:lnTo>
                    <a:pt x="45" y="22"/>
                  </a:lnTo>
                  <a:lnTo>
                    <a:pt x="41" y="20"/>
                  </a:lnTo>
                  <a:lnTo>
                    <a:pt x="36" y="19"/>
                  </a:lnTo>
                  <a:lnTo>
                    <a:pt x="31" y="19"/>
                  </a:lnTo>
                  <a:lnTo>
                    <a:pt x="28" y="19"/>
                  </a:lnTo>
                  <a:lnTo>
                    <a:pt x="24"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1"/>
                  </a:lnTo>
                  <a:lnTo>
                    <a:pt x="136" y="47"/>
                  </a:lnTo>
                  <a:lnTo>
                    <a:pt x="143" y="51"/>
                  </a:lnTo>
                  <a:lnTo>
                    <a:pt x="148" y="54"/>
                  </a:lnTo>
                  <a:lnTo>
                    <a:pt x="152" y="56"/>
                  </a:lnTo>
                  <a:lnTo>
                    <a:pt x="156" y="57"/>
                  </a:lnTo>
                  <a:lnTo>
                    <a:pt x="161" y="59"/>
                  </a:lnTo>
                  <a:lnTo>
                    <a:pt x="165" y="60"/>
                  </a:lnTo>
                  <a:lnTo>
                    <a:pt x="170" y="60"/>
                  </a:lnTo>
                  <a:lnTo>
                    <a:pt x="174" y="60"/>
                  </a:lnTo>
                  <a:lnTo>
                    <a:pt x="178" y="60"/>
                  </a:lnTo>
                  <a:lnTo>
                    <a:pt x="182" y="58"/>
                  </a:lnTo>
                  <a:lnTo>
                    <a:pt x="185" y="57"/>
                  </a:lnTo>
                  <a:lnTo>
                    <a:pt x="188" y="56"/>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3" name="Freeform 55"/>
            <p:cNvSpPr>
              <a:spLocks/>
            </p:cNvSpPr>
            <p:nvPr/>
          </p:nvSpPr>
          <p:spPr bwMode="auto">
            <a:xfrm>
              <a:off x="2930" y="2094"/>
              <a:ext cx="194" cy="82"/>
            </a:xfrm>
            <a:custGeom>
              <a:avLst/>
              <a:gdLst>
                <a:gd name="T0" fmla="*/ 191 w 194"/>
                <a:gd name="T1" fmla="*/ 57 h 82"/>
                <a:gd name="T2" fmla="*/ 187 w 194"/>
                <a:gd name="T3" fmla="*/ 62 h 82"/>
                <a:gd name="T4" fmla="*/ 181 w 194"/>
                <a:gd name="T5" fmla="*/ 68 h 82"/>
                <a:gd name="T6" fmla="*/ 174 w 194"/>
                <a:gd name="T7" fmla="*/ 73 h 82"/>
                <a:gd name="T8" fmla="*/ 163 w 194"/>
                <a:gd name="T9" fmla="*/ 78 h 82"/>
                <a:gd name="T10" fmla="*/ 154 w 194"/>
                <a:gd name="T11" fmla="*/ 80 h 82"/>
                <a:gd name="T12" fmla="*/ 146 w 194"/>
                <a:gd name="T13" fmla="*/ 81 h 82"/>
                <a:gd name="T14" fmla="*/ 138 w 194"/>
                <a:gd name="T15" fmla="*/ 79 h 82"/>
                <a:gd name="T16" fmla="*/ 130 w 194"/>
                <a:gd name="T17" fmla="*/ 76 h 82"/>
                <a:gd name="T18" fmla="*/ 119 w 194"/>
                <a:gd name="T19" fmla="*/ 70 h 82"/>
                <a:gd name="T20" fmla="*/ 65 w 194"/>
                <a:gd name="T21" fmla="*/ 33 h 82"/>
                <a:gd name="T22" fmla="*/ 55 w 194"/>
                <a:gd name="T23" fmla="*/ 27 h 82"/>
                <a:gd name="T24" fmla="*/ 46 w 194"/>
                <a:gd name="T25" fmla="*/ 23 h 82"/>
                <a:gd name="T26" fmla="*/ 37 w 194"/>
                <a:gd name="T27" fmla="*/ 19 h 82"/>
                <a:gd name="T28" fmla="*/ 29 w 194"/>
                <a:gd name="T29" fmla="*/ 19 h 82"/>
                <a:gd name="T30" fmla="*/ 21 w 194"/>
                <a:gd name="T31" fmla="*/ 20 h 82"/>
                <a:gd name="T32" fmla="*/ 12 w 194"/>
                <a:gd name="T33" fmla="*/ 23 h 82"/>
                <a:gd name="T34" fmla="*/ 5 w 194"/>
                <a:gd name="T35" fmla="*/ 25 h 82"/>
                <a:gd name="T36" fmla="*/ 0 w 194"/>
                <a:gd name="T37" fmla="*/ 28 h 82"/>
                <a:gd name="T38" fmla="*/ 1 w 194"/>
                <a:gd name="T39" fmla="*/ 25 h 82"/>
                <a:gd name="T40" fmla="*/ 5 w 194"/>
                <a:gd name="T41" fmla="*/ 20 h 82"/>
                <a:gd name="T42" fmla="*/ 9 w 194"/>
                <a:gd name="T43" fmla="*/ 17 h 82"/>
                <a:gd name="T44" fmla="*/ 21 w 194"/>
                <a:gd name="T45" fmla="*/ 12 h 82"/>
                <a:gd name="T46" fmla="*/ 35 w 194"/>
                <a:gd name="T47" fmla="*/ 5 h 82"/>
                <a:gd name="T48" fmla="*/ 47 w 194"/>
                <a:gd name="T49" fmla="*/ 1 h 82"/>
                <a:gd name="T50" fmla="*/ 55 w 194"/>
                <a:gd name="T51" fmla="*/ 0 h 82"/>
                <a:gd name="T52" fmla="*/ 63 w 194"/>
                <a:gd name="T53" fmla="*/ 1 h 82"/>
                <a:gd name="T54" fmla="*/ 71 w 194"/>
                <a:gd name="T55" fmla="*/ 3 h 82"/>
                <a:gd name="T56" fmla="*/ 80 w 194"/>
                <a:gd name="T57" fmla="*/ 9 h 82"/>
                <a:gd name="T58" fmla="*/ 113 w 194"/>
                <a:gd name="T59" fmla="*/ 30 h 82"/>
                <a:gd name="T60" fmla="*/ 143 w 194"/>
                <a:gd name="T61" fmla="*/ 52 h 82"/>
                <a:gd name="T62" fmla="*/ 153 w 194"/>
                <a:gd name="T63" fmla="*/ 57 h 82"/>
                <a:gd name="T64" fmla="*/ 161 w 194"/>
                <a:gd name="T65" fmla="*/ 60 h 82"/>
                <a:gd name="T66" fmla="*/ 170 w 194"/>
                <a:gd name="T67" fmla="*/ 61 h 82"/>
                <a:gd name="T68" fmla="*/ 178 w 194"/>
                <a:gd name="T69" fmla="*/ 60 h 82"/>
                <a:gd name="T70" fmla="*/ 186 w 194"/>
                <a:gd name="T71" fmla="*/ 57 h 82"/>
                <a:gd name="T72" fmla="*/ 193 w 194"/>
                <a:gd name="T73" fmla="*/ 54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82"/>
                <a:gd name="T113" fmla="*/ 194 w 194"/>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82">
                  <a:moveTo>
                    <a:pt x="193" y="54"/>
                  </a:moveTo>
                  <a:lnTo>
                    <a:pt x="191" y="57"/>
                  </a:lnTo>
                  <a:lnTo>
                    <a:pt x="189" y="59"/>
                  </a:lnTo>
                  <a:lnTo>
                    <a:pt x="187" y="62"/>
                  </a:lnTo>
                  <a:lnTo>
                    <a:pt x="184" y="65"/>
                  </a:lnTo>
                  <a:lnTo>
                    <a:pt x="181" y="68"/>
                  </a:lnTo>
                  <a:lnTo>
                    <a:pt x="178" y="70"/>
                  </a:lnTo>
                  <a:lnTo>
                    <a:pt x="174" y="73"/>
                  </a:lnTo>
                  <a:lnTo>
                    <a:pt x="168" y="76"/>
                  </a:lnTo>
                  <a:lnTo>
                    <a:pt x="163" y="78"/>
                  </a:lnTo>
                  <a:lnTo>
                    <a:pt x="158" y="79"/>
                  </a:lnTo>
                  <a:lnTo>
                    <a:pt x="154" y="80"/>
                  </a:lnTo>
                  <a:lnTo>
                    <a:pt x="150" y="80"/>
                  </a:lnTo>
                  <a:lnTo>
                    <a:pt x="146" y="81"/>
                  </a:lnTo>
                  <a:lnTo>
                    <a:pt x="142" y="80"/>
                  </a:lnTo>
                  <a:lnTo>
                    <a:pt x="138" y="79"/>
                  </a:lnTo>
                  <a:lnTo>
                    <a:pt x="134" y="78"/>
                  </a:lnTo>
                  <a:lnTo>
                    <a:pt x="130" y="76"/>
                  </a:lnTo>
                  <a:lnTo>
                    <a:pt x="124" y="74"/>
                  </a:lnTo>
                  <a:lnTo>
                    <a:pt x="119" y="70"/>
                  </a:lnTo>
                  <a:lnTo>
                    <a:pt x="93" y="52"/>
                  </a:lnTo>
                  <a:lnTo>
                    <a:pt x="65" y="33"/>
                  </a:lnTo>
                  <a:lnTo>
                    <a:pt x="60" y="29"/>
                  </a:lnTo>
                  <a:lnTo>
                    <a:pt x="55" y="27"/>
                  </a:lnTo>
                  <a:lnTo>
                    <a:pt x="51" y="24"/>
                  </a:lnTo>
                  <a:lnTo>
                    <a:pt x="46" y="23"/>
                  </a:lnTo>
                  <a:lnTo>
                    <a:pt x="41" y="20"/>
                  </a:lnTo>
                  <a:lnTo>
                    <a:pt x="37" y="19"/>
                  </a:lnTo>
                  <a:lnTo>
                    <a:pt x="33" y="19"/>
                  </a:lnTo>
                  <a:lnTo>
                    <a:pt x="29" y="19"/>
                  </a:lnTo>
                  <a:lnTo>
                    <a:pt x="24" y="19"/>
                  </a:lnTo>
                  <a:lnTo>
                    <a:pt x="21" y="20"/>
                  </a:lnTo>
                  <a:lnTo>
                    <a:pt x="17" y="21"/>
                  </a:lnTo>
                  <a:lnTo>
                    <a:pt x="12" y="23"/>
                  </a:lnTo>
                  <a:lnTo>
                    <a:pt x="9" y="23"/>
                  </a:lnTo>
                  <a:lnTo>
                    <a:pt x="5" y="25"/>
                  </a:lnTo>
                  <a:lnTo>
                    <a:pt x="3" y="26"/>
                  </a:lnTo>
                  <a:lnTo>
                    <a:pt x="0" y="28"/>
                  </a:lnTo>
                  <a:lnTo>
                    <a:pt x="1" y="26"/>
                  </a:lnTo>
                  <a:lnTo>
                    <a:pt x="1" y="25"/>
                  </a:lnTo>
                  <a:lnTo>
                    <a:pt x="3" y="23"/>
                  </a:lnTo>
                  <a:lnTo>
                    <a:pt x="5" y="20"/>
                  </a:lnTo>
                  <a:lnTo>
                    <a:pt x="7" y="19"/>
                  </a:lnTo>
                  <a:lnTo>
                    <a:pt x="9" y="17"/>
                  </a:lnTo>
                  <a:lnTo>
                    <a:pt x="14" y="15"/>
                  </a:lnTo>
                  <a:lnTo>
                    <a:pt x="21" y="12"/>
                  </a:lnTo>
                  <a:lnTo>
                    <a:pt x="28" y="9"/>
                  </a:lnTo>
                  <a:lnTo>
                    <a:pt x="35" y="5"/>
                  </a:lnTo>
                  <a:lnTo>
                    <a:pt x="42" y="3"/>
                  </a:lnTo>
                  <a:lnTo>
                    <a:pt x="47" y="1"/>
                  </a:lnTo>
                  <a:lnTo>
                    <a:pt x="51" y="0"/>
                  </a:lnTo>
                  <a:lnTo>
                    <a:pt x="55" y="0"/>
                  </a:lnTo>
                  <a:lnTo>
                    <a:pt x="59" y="0"/>
                  </a:lnTo>
                  <a:lnTo>
                    <a:pt x="63" y="1"/>
                  </a:lnTo>
                  <a:lnTo>
                    <a:pt x="66" y="2"/>
                  </a:lnTo>
                  <a:lnTo>
                    <a:pt x="71" y="3"/>
                  </a:lnTo>
                  <a:lnTo>
                    <a:pt x="76" y="6"/>
                  </a:lnTo>
                  <a:lnTo>
                    <a:pt x="80" y="9"/>
                  </a:lnTo>
                  <a:lnTo>
                    <a:pt x="86" y="12"/>
                  </a:lnTo>
                  <a:lnTo>
                    <a:pt x="113" y="30"/>
                  </a:lnTo>
                  <a:lnTo>
                    <a:pt x="137" y="47"/>
                  </a:lnTo>
                  <a:lnTo>
                    <a:pt x="143" y="52"/>
                  </a:lnTo>
                  <a:lnTo>
                    <a:pt x="148" y="54"/>
                  </a:lnTo>
                  <a:lnTo>
                    <a:pt x="153" y="57"/>
                  </a:lnTo>
                  <a:lnTo>
                    <a:pt x="157" y="58"/>
                  </a:lnTo>
                  <a:lnTo>
                    <a:pt x="161" y="60"/>
                  </a:lnTo>
                  <a:lnTo>
                    <a:pt x="166" y="60"/>
                  </a:lnTo>
                  <a:lnTo>
                    <a:pt x="170" y="61"/>
                  </a:lnTo>
                  <a:lnTo>
                    <a:pt x="175" y="60"/>
                  </a:lnTo>
                  <a:lnTo>
                    <a:pt x="178" y="60"/>
                  </a:lnTo>
                  <a:lnTo>
                    <a:pt x="182" y="58"/>
                  </a:lnTo>
                  <a:lnTo>
                    <a:pt x="186" y="57"/>
                  </a:lnTo>
                  <a:lnTo>
                    <a:pt x="188" y="56"/>
                  </a:lnTo>
                  <a:lnTo>
                    <a:pt x="193"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4" name="Freeform 56"/>
            <p:cNvSpPr>
              <a:spLocks/>
            </p:cNvSpPr>
            <p:nvPr/>
          </p:nvSpPr>
          <p:spPr bwMode="auto">
            <a:xfrm>
              <a:off x="3382" y="1870"/>
              <a:ext cx="193" cy="83"/>
            </a:xfrm>
            <a:custGeom>
              <a:avLst/>
              <a:gdLst>
                <a:gd name="T0" fmla="*/ 192 w 193"/>
                <a:gd name="T1" fmla="*/ 57 h 83"/>
                <a:gd name="T2" fmla="*/ 189 w 193"/>
                <a:gd name="T3" fmla="*/ 62 h 83"/>
                <a:gd name="T4" fmla="*/ 184 w 193"/>
                <a:gd name="T5" fmla="*/ 68 h 83"/>
                <a:gd name="T6" fmla="*/ 176 w 193"/>
                <a:gd name="T7" fmla="*/ 74 h 83"/>
                <a:gd name="T8" fmla="*/ 164 w 193"/>
                <a:gd name="T9" fmla="*/ 78 h 83"/>
                <a:gd name="T10" fmla="*/ 154 w 193"/>
                <a:gd name="T11" fmla="*/ 81 h 83"/>
                <a:gd name="T12" fmla="*/ 146 w 193"/>
                <a:gd name="T13" fmla="*/ 82 h 83"/>
                <a:gd name="T14" fmla="*/ 138 w 193"/>
                <a:gd name="T15" fmla="*/ 80 h 83"/>
                <a:gd name="T16" fmla="*/ 130 w 193"/>
                <a:gd name="T17" fmla="*/ 77 h 83"/>
                <a:gd name="T18" fmla="*/ 121 w 193"/>
                <a:gd name="T19" fmla="*/ 71 h 83"/>
                <a:gd name="T20" fmla="*/ 65 w 193"/>
                <a:gd name="T21" fmla="*/ 32 h 83"/>
                <a:gd name="T22" fmla="*/ 55 w 193"/>
                <a:gd name="T23" fmla="*/ 27 h 83"/>
                <a:gd name="T24" fmla="*/ 45 w 193"/>
                <a:gd name="T25" fmla="*/ 22 h 83"/>
                <a:gd name="T26" fmla="*/ 36 w 193"/>
                <a:gd name="T27" fmla="*/ 19 h 83"/>
                <a:gd name="T28" fmla="*/ 28 w 193"/>
                <a:gd name="T29" fmla="*/ 19 h 83"/>
                <a:gd name="T30" fmla="*/ 20 w 193"/>
                <a:gd name="T31" fmla="*/ 20 h 83"/>
                <a:gd name="T32" fmla="*/ 11 w 193"/>
                <a:gd name="T33" fmla="*/ 22 h 83"/>
                <a:gd name="T34" fmla="*/ 5 w 193"/>
                <a:gd name="T35" fmla="*/ 24 h 83"/>
                <a:gd name="T36" fmla="*/ 0 w 193"/>
                <a:gd name="T37" fmla="*/ 28 h 83"/>
                <a:gd name="T38" fmla="*/ 2 w 193"/>
                <a:gd name="T39" fmla="*/ 24 h 83"/>
                <a:gd name="T40" fmla="*/ 4 w 193"/>
                <a:gd name="T41" fmla="*/ 20 h 83"/>
                <a:gd name="T42" fmla="*/ 9 w 193"/>
                <a:gd name="T43" fmla="*/ 17 h 83"/>
                <a:gd name="T44" fmla="*/ 19 w 193"/>
                <a:gd name="T45" fmla="*/ 11 h 83"/>
                <a:gd name="T46" fmla="*/ 34 w 193"/>
                <a:gd name="T47" fmla="*/ 5 h 83"/>
                <a:gd name="T48" fmla="*/ 46 w 193"/>
                <a:gd name="T49" fmla="*/ 1 h 83"/>
                <a:gd name="T50" fmla="*/ 55 w 193"/>
                <a:gd name="T51" fmla="*/ 0 h 83"/>
                <a:gd name="T52" fmla="*/ 62 w 193"/>
                <a:gd name="T53" fmla="*/ 0 h 83"/>
                <a:gd name="T54" fmla="*/ 71 w 193"/>
                <a:gd name="T55" fmla="*/ 3 h 83"/>
                <a:gd name="T56" fmla="*/ 80 w 193"/>
                <a:gd name="T57" fmla="*/ 8 h 83"/>
                <a:gd name="T58" fmla="*/ 113 w 193"/>
                <a:gd name="T59" fmla="*/ 31 h 83"/>
                <a:gd name="T60" fmla="*/ 144 w 193"/>
                <a:gd name="T61" fmla="*/ 52 h 83"/>
                <a:gd name="T62" fmla="*/ 153 w 193"/>
                <a:gd name="T63" fmla="*/ 56 h 83"/>
                <a:gd name="T64" fmla="*/ 162 w 193"/>
                <a:gd name="T65" fmla="*/ 60 h 83"/>
                <a:gd name="T66" fmla="*/ 171 w 193"/>
                <a:gd name="T67" fmla="*/ 61 h 83"/>
                <a:gd name="T68" fmla="*/ 179 w 193"/>
                <a:gd name="T69" fmla="*/ 61 h 83"/>
                <a:gd name="T70" fmla="*/ 186 w 193"/>
                <a:gd name="T71" fmla="*/ 58 h 83"/>
                <a:gd name="T72" fmla="*/ 190 w 193"/>
                <a:gd name="T73" fmla="*/ 53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3"/>
                <a:gd name="T113" fmla="*/ 193 w 193"/>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3">
                  <a:moveTo>
                    <a:pt x="190" y="53"/>
                  </a:moveTo>
                  <a:lnTo>
                    <a:pt x="192" y="57"/>
                  </a:lnTo>
                  <a:lnTo>
                    <a:pt x="190" y="60"/>
                  </a:lnTo>
                  <a:lnTo>
                    <a:pt x="189" y="62"/>
                  </a:lnTo>
                  <a:lnTo>
                    <a:pt x="187" y="65"/>
                  </a:lnTo>
                  <a:lnTo>
                    <a:pt x="184" y="68"/>
                  </a:lnTo>
                  <a:lnTo>
                    <a:pt x="178" y="71"/>
                  </a:lnTo>
                  <a:lnTo>
                    <a:pt x="176" y="74"/>
                  </a:lnTo>
                  <a:lnTo>
                    <a:pt x="170" y="76"/>
                  </a:lnTo>
                  <a:lnTo>
                    <a:pt x="164" y="78"/>
                  </a:lnTo>
                  <a:lnTo>
                    <a:pt x="159" y="79"/>
                  </a:lnTo>
                  <a:lnTo>
                    <a:pt x="154" y="81"/>
                  </a:lnTo>
                  <a:lnTo>
                    <a:pt x="150" y="81"/>
                  </a:lnTo>
                  <a:lnTo>
                    <a:pt x="146" y="82"/>
                  </a:lnTo>
                  <a:lnTo>
                    <a:pt x="142" y="80"/>
                  </a:lnTo>
                  <a:lnTo>
                    <a:pt x="138" y="80"/>
                  </a:lnTo>
                  <a:lnTo>
                    <a:pt x="134" y="79"/>
                  </a:lnTo>
                  <a:lnTo>
                    <a:pt x="130" y="77"/>
                  </a:lnTo>
                  <a:lnTo>
                    <a:pt x="126" y="74"/>
                  </a:lnTo>
                  <a:lnTo>
                    <a:pt x="121" y="71"/>
                  </a:lnTo>
                  <a:lnTo>
                    <a:pt x="92" y="51"/>
                  </a:lnTo>
                  <a:lnTo>
                    <a:pt x="65" y="32"/>
                  </a:lnTo>
                  <a:lnTo>
                    <a:pt x="60" y="29"/>
                  </a:lnTo>
                  <a:lnTo>
                    <a:pt x="55" y="27"/>
                  </a:lnTo>
                  <a:lnTo>
                    <a:pt x="50" y="24"/>
                  </a:lnTo>
                  <a:lnTo>
                    <a:pt x="45" y="22"/>
                  </a:lnTo>
                  <a:lnTo>
                    <a:pt x="41" y="20"/>
                  </a:lnTo>
                  <a:lnTo>
                    <a:pt x="36" y="19"/>
                  </a:lnTo>
                  <a:lnTo>
                    <a:pt x="31" y="19"/>
                  </a:lnTo>
                  <a:lnTo>
                    <a:pt x="28" y="19"/>
                  </a:lnTo>
                  <a:lnTo>
                    <a:pt x="24" y="19"/>
                  </a:lnTo>
                  <a:lnTo>
                    <a:pt x="20" y="20"/>
                  </a:lnTo>
                  <a:lnTo>
                    <a:pt x="16" y="21"/>
                  </a:lnTo>
                  <a:lnTo>
                    <a:pt x="11" y="22"/>
                  </a:lnTo>
                  <a:lnTo>
                    <a:pt x="8" y="23"/>
                  </a:lnTo>
                  <a:lnTo>
                    <a:pt x="5" y="24"/>
                  </a:lnTo>
                  <a:lnTo>
                    <a:pt x="2" y="27"/>
                  </a:lnTo>
                  <a:lnTo>
                    <a:pt x="0" y="28"/>
                  </a:lnTo>
                  <a:lnTo>
                    <a:pt x="1" y="26"/>
                  </a:lnTo>
                  <a:lnTo>
                    <a:pt x="2" y="24"/>
                  </a:lnTo>
                  <a:lnTo>
                    <a:pt x="2" y="22"/>
                  </a:lnTo>
                  <a:lnTo>
                    <a:pt x="4" y="20"/>
                  </a:lnTo>
                  <a:lnTo>
                    <a:pt x="7" y="19"/>
                  </a:lnTo>
                  <a:lnTo>
                    <a:pt x="9" y="17"/>
                  </a:lnTo>
                  <a:lnTo>
                    <a:pt x="13" y="15"/>
                  </a:lnTo>
                  <a:lnTo>
                    <a:pt x="19" y="11"/>
                  </a:lnTo>
                  <a:lnTo>
                    <a:pt x="27" y="8"/>
                  </a:lnTo>
                  <a:lnTo>
                    <a:pt x="34" y="5"/>
                  </a:lnTo>
                  <a:lnTo>
                    <a:pt x="41" y="3"/>
                  </a:lnTo>
                  <a:lnTo>
                    <a:pt x="46" y="1"/>
                  </a:lnTo>
                  <a:lnTo>
                    <a:pt x="50" y="0"/>
                  </a:lnTo>
                  <a:lnTo>
                    <a:pt x="55" y="0"/>
                  </a:lnTo>
                  <a:lnTo>
                    <a:pt x="59" y="0"/>
                  </a:lnTo>
                  <a:lnTo>
                    <a:pt x="62" y="0"/>
                  </a:lnTo>
                  <a:lnTo>
                    <a:pt x="66" y="1"/>
                  </a:lnTo>
                  <a:lnTo>
                    <a:pt x="71" y="3"/>
                  </a:lnTo>
                  <a:lnTo>
                    <a:pt x="75" y="5"/>
                  </a:lnTo>
                  <a:lnTo>
                    <a:pt x="80" y="8"/>
                  </a:lnTo>
                  <a:lnTo>
                    <a:pt x="85" y="12"/>
                  </a:lnTo>
                  <a:lnTo>
                    <a:pt x="113" y="31"/>
                  </a:lnTo>
                  <a:lnTo>
                    <a:pt x="137" y="48"/>
                  </a:lnTo>
                  <a:lnTo>
                    <a:pt x="144" y="52"/>
                  </a:lnTo>
                  <a:lnTo>
                    <a:pt x="148" y="54"/>
                  </a:lnTo>
                  <a:lnTo>
                    <a:pt x="153" y="56"/>
                  </a:lnTo>
                  <a:lnTo>
                    <a:pt x="157" y="58"/>
                  </a:lnTo>
                  <a:lnTo>
                    <a:pt x="162" y="60"/>
                  </a:lnTo>
                  <a:lnTo>
                    <a:pt x="166" y="60"/>
                  </a:lnTo>
                  <a:lnTo>
                    <a:pt x="171" y="61"/>
                  </a:lnTo>
                  <a:lnTo>
                    <a:pt x="175" y="61"/>
                  </a:lnTo>
                  <a:lnTo>
                    <a:pt x="179" y="61"/>
                  </a:lnTo>
                  <a:lnTo>
                    <a:pt x="183" y="59"/>
                  </a:lnTo>
                  <a:lnTo>
                    <a:pt x="186" y="58"/>
                  </a:lnTo>
                  <a:lnTo>
                    <a:pt x="189" y="56"/>
                  </a:lnTo>
                  <a:lnTo>
                    <a:pt x="190" y="53"/>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5" name="Freeform 57"/>
            <p:cNvSpPr>
              <a:spLocks/>
            </p:cNvSpPr>
            <p:nvPr/>
          </p:nvSpPr>
          <p:spPr bwMode="auto">
            <a:xfrm>
              <a:off x="3230" y="1943"/>
              <a:ext cx="194" cy="87"/>
            </a:xfrm>
            <a:custGeom>
              <a:avLst/>
              <a:gdLst>
                <a:gd name="T0" fmla="*/ 191 w 194"/>
                <a:gd name="T1" fmla="*/ 60 h 87"/>
                <a:gd name="T2" fmla="*/ 187 w 194"/>
                <a:gd name="T3" fmla="*/ 66 h 87"/>
                <a:gd name="T4" fmla="*/ 181 w 194"/>
                <a:gd name="T5" fmla="*/ 72 h 87"/>
                <a:gd name="T6" fmla="*/ 174 w 194"/>
                <a:gd name="T7" fmla="*/ 77 h 87"/>
                <a:gd name="T8" fmla="*/ 163 w 194"/>
                <a:gd name="T9" fmla="*/ 83 h 87"/>
                <a:gd name="T10" fmla="*/ 154 w 194"/>
                <a:gd name="T11" fmla="*/ 85 h 87"/>
                <a:gd name="T12" fmla="*/ 146 w 194"/>
                <a:gd name="T13" fmla="*/ 86 h 87"/>
                <a:gd name="T14" fmla="*/ 138 w 194"/>
                <a:gd name="T15" fmla="*/ 84 h 87"/>
                <a:gd name="T16" fmla="*/ 130 w 194"/>
                <a:gd name="T17" fmla="*/ 81 h 87"/>
                <a:gd name="T18" fmla="*/ 119 w 194"/>
                <a:gd name="T19" fmla="*/ 74 h 87"/>
                <a:gd name="T20" fmla="*/ 65 w 194"/>
                <a:gd name="T21" fmla="*/ 35 h 87"/>
                <a:gd name="T22" fmla="*/ 55 w 194"/>
                <a:gd name="T23" fmla="*/ 28 h 87"/>
                <a:gd name="T24" fmla="*/ 46 w 194"/>
                <a:gd name="T25" fmla="*/ 24 h 87"/>
                <a:gd name="T26" fmla="*/ 37 w 194"/>
                <a:gd name="T27" fmla="*/ 21 h 87"/>
                <a:gd name="T28" fmla="*/ 29 w 194"/>
                <a:gd name="T29" fmla="*/ 21 h 87"/>
                <a:gd name="T30" fmla="*/ 21 w 194"/>
                <a:gd name="T31" fmla="*/ 21 h 87"/>
                <a:gd name="T32" fmla="*/ 12 w 194"/>
                <a:gd name="T33" fmla="*/ 24 h 87"/>
                <a:gd name="T34" fmla="*/ 5 w 194"/>
                <a:gd name="T35" fmla="*/ 27 h 87"/>
                <a:gd name="T36" fmla="*/ 0 w 194"/>
                <a:gd name="T37" fmla="*/ 30 h 87"/>
                <a:gd name="T38" fmla="*/ 1 w 194"/>
                <a:gd name="T39" fmla="*/ 26 h 87"/>
                <a:gd name="T40" fmla="*/ 5 w 194"/>
                <a:gd name="T41" fmla="*/ 22 h 87"/>
                <a:gd name="T42" fmla="*/ 9 w 194"/>
                <a:gd name="T43" fmla="*/ 18 h 87"/>
                <a:gd name="T44" fmla="*/ 21 w 194"/>
                <a:gd name="T45" fmla="*/ 13 h 87"/>
                <a:gd name="T46" fmla="*/ 35 w 194"/>
                <a:gd name="T47" fmla="*/ 6 h 87"/>
                <a:gd name="T48" fmla="*/ 47 w 194"/>
                <a:gd name="T49" fmla="*/ 1 h 87"/>
                <a:gd name="T50" fmla="*/ 55 w 194"/>
                <a:gd name="T51" fmla="*/ 0 h 87"/>
                <a:gd name="T52" fmla="*/ 63 w 194"/>
                <a:gd name="T53" fmla="*/ 1 h 87"/>
                <a:gd name="T54" fmla="*/ 71 w 194"/>
                <a:gd name="T55" fmla="*/ 3 h 87"/>
                <a:gd name="T56" fmla="*/ 80 w 194"/>
                <a:gd name="T57" fmla="*/ 9 h 87"/>
                <a:gd name="T58" fmla="*/ 113 w 194"/>
                <a:gd name="T59" fmla="*/ 32 h 87"/>
                <a:gd name="T60" fmla="*/ 143 w 194"/>
                <a:gd name="T61" fmla="*/ 55 h 87"/>
                <a:gd name="T62" fmla="*/ 153 w 194"/>
                <a:gd name="T63" fmla="*/ 60 h 87"/>
                <a:gd name="T64" fmla="*/ 161 w 194"/>
                <a:gd name="T65" fmla="*/ 63 h 87"/>
                <a:gd name="T66" fmla="*/ 170 w 194"/>
                <a:gd name="T67" fmla="*/ 64 h 87"/>
                <a:gd name="T68" fmla="*/ 178 w 194"/>
                <a:gd name="T69" fmla="*/ 64 h 87"/>
                <a:gd name="T70" fmla="*/ 186 w 194"/>
                <a:gd name="T71" fmla="*/ 61 h 87"/>
                <a:gd name="T72" fmla="*/ 193 w 194"/>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4"/>
                <a:gd name="T112" fmla="*/ 0 h 87"/>
                <a:gd name="T113" fmla="*/ 194 w 194"/>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4" h="87">
                  <a:moveTo>
                    <a:pt x="193" y="57"/>
                  </a:moveTo>
                  <a:lnTo>
                    <a:pt x="191" y="60"/>
                  </a:lnTo>
                  <a:lnTo>
                    <a:pt x="189" y="63"/>
                  </a:lnTo>
                  <a:lnTo>
                    <a:pt x="187" y="66"/>
                  </a:lnTo>
                  <a:lnTo>
                    <a:pt x="184" y="69"/>
                  </a:lnTo>
                  <a:lnTo>
                    <a:pt x="181" y="72"/>
                  </a:lnTo>
                  <a:lnTo>
                    <a:pt x="178" y="74"/>
                  </a:lnTo>
                  <a:lnTo>
                    <a:pt x="174" y="77"/>
                  </a:lnTo>
                  <a:lnTo>
                    <a:pt x="168" y="80"/>
                  </a:lnTo>
                  <a:lnTo>
                    <a:pt x="163" y="83"/>
                  </a:lnTo>
                  <a:lnTo>
                    <a:pt x="158" y="84"/>
                  </a:lnTo>
                  <a:lnTo>
                    <a:pt x="154" y="85"/>
                  </a:lnTo>
                  <a:lnTo>
                    <a:pt x="150" y="85"/>
                  </a:lnTo>
                  <a:lnTo>
                    <a:pt x="146" y="86"/>
                  </a:lnTo>
                  <a:lnTo>
                    <a:pt x="142" y="85"/>
                  </a:lnTo>
                  <a:lnTo>
                    <a:pt x="138" y="84"/>
                  </a:lnTo>
                  <a:lnTo>
                    <a:pt x="134" y="83"/>
                  </a:lnTo>
                  <a:lnTo>
                    <a:pt x="130" y="81"/>
                  </a:lnTo>
                  <a:lnTo>
                    <a:pt x="124" y="79"/>
                  </a:lnTo>
                  <a:lnTo>
                    <a:pt x="119" y="74"/>
                  </a:lnTo>
                  <a:lnTo>
                    <a:pt x="93" y="55"/>
                  </a:lnTo>
                  <a:lnTo>
                    <a:pt x="65" y="35"/>
                  </a:lnTo>
                  <a:lnTo>
                    <a:pt x="60" y="31"/>
                  </a:lnTo>
                  <a:lnTo>
                    <a:pt x="55" y="28"/>
                  </a:lnTo>
                  <a:lnTo>
                    <a:pt x="51" y="26"/>
                  </a:lnTo>
                  <a:lnTo>
                    <a:pt x="46"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8" y="9"/>
                  </a:lnTo>
                  <a:lnTo>
                    <a:pt x="35" y="6"/>
                  </a:lnTo>
                  <a:lnTo>
                    <a:pt x="42" y="3"/>
                  </a:lnTo>
                  <a:lnTo>
                    <a:pt x="47" y="1"/>
                  </a:lnTo>
                  <a:lnTo>
                    <a:pt x="51" y="0"/>
                  </a:lnTo>
                  <a:lnTo>
                    <a:pt x="55" y="0"/>
                  </a:lnTo>
                  <a:lnTo>
                    <a:pt x="59" y="0"/>
                  </a:lnTo>
                  <a:lnTo>
                    <a:pt x="63" y="1"/>
                  </a:lnTo>
                  <a:lnTo>
                    <a:pt x="66" y="2"/>
                  </a:lnTo>
                  <a:lnTo>
                    <a:pt x="71" y="3"/>
                  </a:lnTo>
                  <a:lnTo>
                    <a:pt x="76" y="6"/>
                  </a:lnTo>
                  <a:lnTo>
                    <a:pt x="80" y="9"/>
                  </a:lnTo>
                  <a:lnTo>
                    <a:pt x="86" y="12"/>
                  </a:lnTo>
                  <a:lnTo>
                    <a:pt x="113" y="32"/>
                  </a:lnTo>
                  <a:lnTo>
                    <a:pt x="137" y="50"/>
                  </a:lnTo>
                  <a:lnTo>
                    <a:pt x="143" y="55"/>
                  </a:lnTo>
                  <a:lnTo>
                    <a:pt x="148" y="58"/>
                  </a:lnTo>
                  <a:lnTo>
                    <a:pt x="153" y="60"/>
                  </a:lnTo>
                  <a:lnTo>
                    <a:pt x="157" y="61"/>
                  </a:lnTo>
                  <a:lnTo>
                    <a:pt x="161" y="63"/>
                  </a:lnTo>
                  <a:lnTo>
                    <a:pt x="166" y="64"/>
                  </a:lnTo>
                  <a:lnTo>
                    <a:pt x="170" y="64"/>
                  </a:lnTo>
                  <a:lnTo>
                    <a:pt x="175" y="64"/>
                  </a:lnTo>
                  <a:lnTo>
                    <a:pt x="178" y="64"/>
                  </a:lnTo>
                  <a:lnTo>
                    <a:pt x="182" y="62"/>
                  </a:lnTo>
                  <a:lnTo>
                    <a:pt x="186" y="61"/>
                  </a:lnTo>
                  <a:lnTo>
                    <a:pt x="188" y="59"/>
                  </a:lnTo>
                  <a:lnTo>
                    <a:pt x="193"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6" name="Freeform 58"/>
            <p:cNvSpPr>
              <a:spLocks/>
            </p:cNvSpPr>
            <p:nvPr/>
          </p:nvSpPr>
          <p:spPr bwMode="auto">
            <a:xfrm>
              <a:off x="3679" y="1724"/>
              <a:ext cx="193" cy="81"/>
            </a:xfrm>
            <a:custGeom>
              <a:avLst/>
              <a:gdLst>
                <a:gd name="T0" fmla="*/ 192 w 193"/>
                <a:gd name="T1" fmla="*/ 56 h 81"/>
                <a:gd name="T2" fmla="*/ 189 w 193"/>
                <a:gd name="T3" fmla="*/ 61 h 81"/>
                <a:gd name="T4" fmla="*/ 184 w 193"/>
                <a:gd name="T5" fmla="*/ 66 h 81"/>
                <a:gd name="T6" fmla="*/ 176 w 193"/>
                <a:gd name="T7" fmla="*/ 72 h 81"/>
                <a:gd name="T8" fmla="*/ 164 w 193"/>
                <a:gd name="T9" fmla="*/ 76 h 81"/>
                <a:gd name="T10" fmla="*/ 154 w 193"/>
                <a:gd name="T11" fmla="*/ 79 h 81"/>
                <a:gd name="T12" fmla="*/ 146 w 193"/>
                <a:gd name="T13" fmla="*/ 80 h 81"/>
                <a:gd name="T14" fmla="*/ 138 w 193"/>
                <a:gd name="T15" fmla="*/ 78 h 81"/>
                <a:gd name="T16" fmla="*/ 130 w 193"/>
                <a:gd name="T17" fmla="*/ 75 h 81"/>
                <a:gd name="T18" fmla="*/ 121 w 193"/>
                <a:gd name="T19" fmla="*/ 69 h 81"/>
                <a:gd name="T20" fmla="*/ 65 w 193"/>
                <a:gd name="T21" fmla="*/ 31 h 81"/>
                <a:gd name="T22" fmla="*/ 55 w 193"/>
                <a:gd name="T23" fmla="*/ 26 h 81"/>
                <a:gd name="T24" fmla="*/ 45 w 193"/>
                <a:gd name="T25" fmla="*/ 21 h 81"/>
                <a:gd name="T26" fmla="*/ 36 w 193"/>
                <a:gd name="T27" fmla="*/ 19 h 81"/>
                <a:gd name="T28" fmla="*/ 28 w 193"/>
                <a:gd name="T29" fmla="*/ 18 h 81"/>
                <a:gd name="T30" fmla="*/ 20 w 193"/>
                <a:gd name="T31" fmla="*/ 19 h 81"/>
                <a:gd name="T32" fmla="*/ 11 w 193"/>
                <a:gd name="T33" fmla="*/ 22 h 81"/>
                <a:gd name="T34" fmla="*/ 5 w 193"/>
                <a:gd name="T35" fmla="*/ 24 h 81"/>
                <a:gd name="T36" fmla="*/ 0 w 193"/>
                <a:gd name="T37" fmla="*/ 27 h 81"/>
                <a:gd name="T38" fmla="*/ 2 w 193"/>
                <a:gd name="T39" fmla="*/ 23 h 81"/>
                <a:gd name="T40" fmla="*/ 4 w 193"/>
                <a:gd name="T41" fmla="*/ 20 h 81"/>
                <a:gd name="T42" fmla="*/ 9 w 193"/>
                <a:gd name="T43" fmla="*/ 16 h 81"/>
                <a:gd name="T44" fmla="*/ 19 w 193"/>
                <a:gd name="T45" fmla="*/ 11 h 81"/>
                <a:gd name="T46" fmla="*/ 34 w 193"/>
                <a:gd name="T47" fmla="*/ 5 h 81"/>
                <a:gd name="T48" fmla="*/ 46 w 193"/>
                <a:gd name="T49" fmla="*/ 1 h 81"/>
                <a:gd name="T50" fmla="*/ 55 w 193"/>
                <a:gd name="T51" fmla="*/ 0 h 81"/>
                <a:gd name="T52" fmla="*/ 62 w 193"/>
                <a:gd name="T53" fmla="*/ 0 h 81"/>
                <a:gd name="T54" fmla="*/ 71 w 193"/>
                <a:gd name="T55" fmla="*/ 3 h 81"/>
                <a:gd name="T56" fmla="*/ 80 w 193"/>
                <a:gd name="T57" fmla="*/ 8 h 81"/>
                <a:gd name="T58" fmla="*/ 113 w 193"/>
                <a:gd name="T59" fmla="*/ 30 h 81"/>
                <a:gd name="T60" fmla="*/ 144 w 193"/>
                <a:gd name="T61" fmla="*/ 50 h 81"/>
                <a:gd name="T62" fmla="*/ 153 w 193"/>
                <a:gd name="T63" fmla="*/ 55 h 81"/>
                <a:gd name="T64" fmla="*/ 162 w 193"/>
                <a:gd name="T65" fmla="*/ 58 h 81"/>
                <a:gd name="T66" fmla="*/ 171 w 193"/>
                <a:gd name="T67" fmla="*/ 59 h 81"/>
                <a:gd name="T68" fmla="*/ 179 w 193"/>
                <a:gd name="T69" fmla="*/ 59 h 81"/>
                <a:gd name="T70" fmla="*/ 186 w 193"/>
                <a:gd name="T71" fmla="*/ 57 h 81"/>
                <a:gd name="T72" fmla="*/ 190 w 193"/>
                <a:gd name="T73" fmla="*/ 52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1"/>
                <a:gd name="T113" fmla="*/ 193 w 193"/>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1">
                  <a:moveTo>
                    <a:pt x="190" y="52"/>
                  </a:moveTo>
                  <a:lnTo>
                    <a:pt x="192" y="56"/>
                  </a:lnTo>
                  <a:lnTo>
                    <a:pt x="190" y="58"/>
                  </a:lnTo>
                  <a:lnTo>
                    <a:pt x="189" y="61"/>
                  </a:lnTo>
                  <a:lnTo>
                    <a:pt x="187" y="63"/>
                  </a:lnTo>
                  <a:lnTo>
                    <a:pt x="184" y="66"/>
                  </a:lnTo>
                  <a:lnTo>
                    <a:pt x="178" y="69"/>
                  </a:lnTo>
                  <a:lnTo>
                    <a:pt x="176" y="72"/>
                  </a:lnTo>
                  <a:lnTo>
                    <a:pt x="170" y="74"/>
                  </a:lnTo>
                  <a:lnTo>
                    <a:pt x="164" y="76"/>
                  </a:lnTo>
                  <a:lnTo>
                    <a:pt x="159" y="77"/>
                  </a:lnTo>
                  <a:lnTo>
                    <a:pt x="154" y="79"/>
                  </a:lnTo>
                  <a:lnTo>
                    <a:pt x="150" y="79"/>
                  </a:lnTo>
                  <a:lnTo>
                    <a:pt x="146" y="80"/>
                  </a:lnTo>
                  <a:lnTo>
                    <a:pt x="142" y="78"/>
                  </a:lnTo>
                  <a:lnTo>
                    <a:pt x="138" y="78"/>
                  </a:lnTo>
                  <a:lnTo>
                    <a:pt x="134" y="77"/>
                  </a:lnTo>
                  <a:lnTo>
                    <a:pt x="130" y="75"/>
                  </a:lnTo>
                  <a:lnTo>
                    <a:pt x="126" y="72"/>
                  </a:lnTo>
                  <a:lnTo>
                    <a:pt x="121" y="69"/>
                  </a:lnTo>
                  <a:lnTo>
                    <a:pt x="92" y="50"/>
                  </a:lnTo>
                  <a:lnTo>
                    <a:pt x="65" y="31"/>
                  </a:lnTo>
                  <a:lnTo>
                    <a:pt x="60" y="28"/>
                  </a:lnTo>
                  <a:lnTo>
                    <a:pt x="55" y="26"/>
                  </a:lnTo>
                  <a:lnTo>
                    <a:pt x="50" y="24"/>
                  </a:lnTo>
                  <a:lnTo>
                    <a:pt x="45" y="21"/>
                  </a:lnTo>
                  <a:lnTo>
                    <a:pt x="41" y="20"/>
                  </a:lnTo>
                  <a:lnTo>
                    <a:pt x="36" y="19"/>
                  </a:lnTo>
                  <a:lnTo>
                    <a:pt x="31" y="18"/>
                  </a:lnTo>
                  <a:lnTo>
                    <a:pt x="28" y="18"/>
                  </a:lnTo>
                  <a:lnTo>
                    <a:pt x="24" y="18"/>
                  </a:lnTo>
                  <a:lnTo>
                    <a:pt x="20" y="19"/>
                  </a:lnTo>
                  <a:lnTo>
                    <a:pt x="16" y="21"/>
                  </a:lnTo>
                  <a:lnTo>
                    <a:pt x="11" y="22"/>
                  </a:lnTo>
                  <a:lnTo>
                    <a:pt x="8" y="23"/>
                  </a:lnTo>
                  <a:lnTo>
                    <a:pt x="5" y="24"/>
                  </a:lnTo>
                  <a:lnTo>
                    <a:pt x="2" y="26"/>
                  </a:lnTo>
                  <a:lnTo>
                    <a:pt x="0" y="27"/>
                  </a:lnTo>
                  <a:lnTo>
                    <a:pt x="1" y="25"/>
                  </a:lnTo>
                  <a:lnTo>
                    <a:pt x="2" y="23"/>
                  </a:lnTo>
                  <a:lnTo>
                    <a:pt x="2" y="22"/>
                  </a:lnTo>
                  <a:lnTo>
                    <a:pt x="4" y="20"/>
                  </a:lnTo>
                  <a:lnTo>
                    <a:pt x="7" y="18"/>
                  </a:lnTo>
                  <a:lnTo>
                    <a:pt x="9" y="16"/>
                  </a:lnTo>
                  <a:lnTo>
                    <a:pt x="13" y="14"/>
                  </a:lnTo>
                  <a:lnTo>
                    <a:pt x="19" y="11"/>
                  </a:lnTo>
                  <a:lnTo>
                    <a:pt x="27" y="8"/>
                  </a:lnTo>
                  <a:lnTo>
                    <a:pt x="34" y="5"/>
                  </a:lnTo>
                  <a:lnTo>
                    <a:pt x="41" y="3"/>
                  </a:lnTo>
                  <a:lnTo>
                    <a:pt x="46" y="1"/>
                  </a:lnTo>
                  <a:lnTo>
                    <a:pt x="50" y="0"/>
                  </a:lnTo>
                  <a:lnTo>
                    <a:pt x="55" y="0"/>
                  </a:lnTo>
                  <a:lnTo>
                    <a:pt x="59" y="0"/>
                  </a:lnTo>
                  <a:lnTo>
                    <a:pt x="62" y="0"/>
                  </a:lnTo>
                  <a:lnTo>
                    <a:pt x="66" y="1"/>
                  </a:lnTo>
                  <a:lnTo>
                    <a:pt x="71" y="3"/>
                  </a:lnTo>
                  <a:lnTo>
                    <a:pt x="75" y="5"/>
                  </a:lnTo>
                  <a:lnTo>
                    <a:pt x="80" y="8"/>
                  </a:lnTo>
                  <a:lnTo>
                    <a:pt x="85" y="12"/>
                  </a:lnTo>
                  <a:lnTo>
                    <a:pt x="113" y="30"/>
                  </a:lnTo>
                  <a:lnTo>
                    <a:pt x="137" y="46"/>
                  </a:lnTo>
                  <a:lnTo>
                    <a:pt x="144" y="50"/>
                  </a:lnTo>
                  <a:lnTo>
                    <a:pt x="148" y="53"/>
                  </a:lnTo>
                  <a:lnTo>
                    <a:pt x="153" y="55"/>
                  </a:lnTo>
                  <a:lnTo>
                    <a:pt x="157" y="57"/>
                  </a:lnTo>
                  <a:lnTo>
                    <a:pt x="162" y="58"/>
                  </a:lnTo>
                  <a:lnTo>
                    <a:pt x="166" y="59"/>
                  </a:lnTo>
                  <a:lnTo>
                    <a:pt x="171" y="59"/>
                  </a:lnTo>
                  <a:lnTo>
                    <a:pt x="175" y="59"/>
                  </a:lnTo>
                  <a:lnTo>
                    <a:pt x="179" y="59"/>
                  </a:lnTo>
                  <a:lnTo>
                    <a:pt x="183" y="58"/>
                  </a:lnTo>
                  <a:lnTo>
                    <a:pt x="186" y="57"/>
                  </a:lnTo>
                  <a:lnTo>
                    <a:pt x="189" y="55"/>
                  </a:lnTo>
                  <a:lnTo>
                    <a:pt x="190"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7" name="Freeform 59"/>
            <p:cNvSpPr>
              <a:spLocks/>
            </p:cNvSpPr>
            <p:nvPr/>
          </p:nvSpPr>
          <p:spPr bwMode="auto">
            <a:xfrm>
              <a:off x="3527" y="1803"/>
              <a:ext cx="196" cy="80"/>
            </a:xfrm>
            <a:custGeom>
              <a:avLst/>
              <a:gdLst>
                <a:gd name="T0" fmla="*/ 193 w 196"/>
                <a:gd name="T1" fmla="*/ 55 h 80"/>
                <a:gd name="T2" fmla="*/ 189 w 196"/>
                <a:gd name="T3" fmla="*/ 60 h 80"/>
                <a:gd name="T4" fmla="*/ 183 w 196"/>
                <a:gd name="T5" fmla="*/ 66 h 80"/>
                <a:gd name="T6" fmla="*/ 176 w 196"/>
                <a:gd name="T7" fmla="*/ 71 h 80"/>
                <a:gd name="T8" fmla="*/ 165 w 196"/>
                <a:gd name="T9" fmla="*/ 76 h 80"/>
                <a:gd name="T10" fmla="*/ 156 w 196"/>
                <a:gd name="T11" fmla="*/ 78 h 80"/>
                <a:gd name="T12" fmla="*/ 147 w 196"/>
                <a:gd name="T13" fmla="*/ 79 h 80"/>
                <a:gd name="T14" fmla="*/ 139 w 196"/>
                <a:gd name="T15" fmla="*/ 77 h 80"/>
                <a:gd name="T16" fmla="*/ 131 w 196"/>
                <a:gd name="T17" fmla="*/ 75 h 80"/>
                <a:gd name="T18" fmla="*/ 121 w 196"/>
                <a:gd name="T19" fmla="*/ 68 h 80"/>
                <a:gd name="T20" fmla="*/ 66 w 196"/>
                <a:gd name="T21" fmla="*/ 32 h 80"/>
                <a:gd name="T22" fmla="*/ 56 w 196"/>
                <a:gd name="T23" fmla="*/ 26 h 80"/>
                <a:gd name="T24" fmla="*/ 47 w 196"/>
                <a:gd name="T25" fmla="*/ 22 h 80"/>
                <a:gd name="T26" fmla="*/ 37 w 196"/>
                <a:gd name="T27" fmla="*/ 19 h 80"/>
                <a:gd name="T28" fmla="*/ 29 w 196"/>
                <a:gd name="T29" fmla="*/ 19 h 80"/>
                <a:gd name="T30" fmla="*/ 21 w 196"/>
                <a:gd name="T31" fmla="*/ 19 h 80"/>
                <a:gd name="T32" fmla="*/ 12 w 196"/>
                <a:gd name="T33" fmla="*/ 22 h 80"/>
                <a:gd name="T34" fmla="*/ 5 w 196"/>
                <a:gd name="T35" fmla="*/ 25 h 80"/>
                <a:gd name="T36" fmla="*/ 0 w 196"/>
                <a:gd name="T37" fmla="*/ 27 h 80"/>
                <a:gd name="T38" fmla="*/ 1 w 196"/>
                <a:gd name="T39" fmla="*/ 24 h 80"/>
                <a:gd name="T40" fmla="*/ 5 w 196"/>
                <a:gd name="T41" fmla="*/ 20 h 80"/>
                <a:gd name="T42" fmla="*/ 9 w 196"/>
                <a:gd name="T43" fmla="*/ 17 h 80"/>
                <a:gd name="T44" fmla="*/ 21 w 196"/>
                <a:gd name="T45" fmla="*/ 12 h 80"/>
                <a:gd name="T46" fmla="*/ 35 w 196"/>
                <a:gd name="T47" fmla="*/ 5 h 80"/>
                <a:gd name="T48" fmla="*/ 47 w 196"/>
                <a:gd name="T49" fmla="*/ 1 h 80"/>
                <a:gd name="T50" fmla="*/ 55 w 196"/>
                <a:gd name="T51" fmla="*/ 0 h 80"/>
                <a:gd name="T52" fmla="*/ 63 w 196"/>
                <a:gd name="T53" fmla="*/ 1 h 80"/>
                <a:gd name="T54" fmla="*/ 71 w 196"/>
                <a:gd name="T55" fmla="*/ 3 h 80"/>
                <a:gd name="T56" fmla="*/ 81 w 196"/>
                <a:gd name="T57" fmla="*/ 8 h 80"/>
                <a:gd name="T58" fmla="*/ 114 w 196"/>
                <a:gd name="T59" fmla="*/ 30 h 80"/>
                <a:gd name="T60" fmla="*/ 145 w 196"/>
                <a:gd name="T61" fmla="*/ 50 h 80"/>
                <a:gd name="T62" fmla="*/ 154 w 196"/>
                <a:gd name="T63" fmla="*/ 55 h 80"/>
                <a:gd name="T64" fmla="*/ 163 w 196"/>
                <a:gd name="T65" fmla="*/ 58 h 80"/>
                <a:gd name="T66" fmla="*/ 172 w 196"/>
                <a:gd name="T67" fmla="*/ 59 h 80"/>
                <a:gd name="T68" fmla="*/ 180 w 196"/>
                <a:gd name="T69" fmla="*/ 59 h 80"/>
                <a:gd name="T70" fmla="*/ 188 w 196"/>
                <a:gd name="T71" fmla="*/ 56 h 80"/>
                <a:gd name="T72" fmla="*/ 195 w 196"/>
                <a:gd name="T73" fmla="*/ 52 h 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0"/>
                <a:gd name="T113" fmla="*/ 196 w 196"/>
                <a:gd name="T114" fmla="*/ 80 h 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0">
                  <a:moveTo>
                    <a:pt x="195" y="52"/>
                  </a:moveTo>
                  <a:lnTo>
                    <a:pt x="193" y="55"/>
                  </a:lnTo>
                  <a:lnTo>
                    <a:pt x="191" y="58"/>
                  </a:lnTo>
                  <a:lnTo>
                    <a:pt x="189" y="60"/>
                  </a:lnTo>
                  <a:lnTo>
                    <a:pt x="186" y="63"/>
                  </a:lnTo>
                  <a:lnTo>
                    <a:pt x="183" y="66"/>
                  </a:lnTo>
                  <a:lnTo>
                    <a:pt x="180" y="68"/>
                  </a:lnTo>
                  <a:lnTo>
                    <a:pt x="176" y="71"/>
                  </a:lnTo>
                  <a:lnTo>
                    <a:pt x="170" y="74"/>
                  </a:lnTo>
                  <a:lnTo>
                    <a:pt x="165" y="76"/>
                  </a:lnTo>
                  <a:lnTo>
                    <a:pt x="160" y="77"/>
                  </a:lnTo>
                  <a:lnTo>
                    <a:pt x="156" y="78"/>
                  </a:lnTo>
                  <a:lnTo>
                    <a:pt x="152" y="78"/>
                  </a:lnTo>
                  <a:lnTo>
                    <a:pt x="147" y="79"/>
                  </a:lnTo>
                  <a:lnTo>
                    <a:pt x="144" y="78"/>
                  </a:lnTo>
                  <a:lnTo>
                    <a:pt x="139" y="77"/>
                  </a:lnTo>
                  <a:lnTo>
                    <a:pt x="136" y="76"/>
                  </a:lnTo>
                  <a:lnTo>
                    <a:pt x="131" y="75"/>
                  </a:lnTo>
                  <a:lnTo>
                    <a:pt x="126" y="72"/>
                  </a:lnTo>
                  <a:lnTo>
                    <a:pt x="121" y="68"/>
                  </a:lnTo>
                  <a:lnTo>
                    <a:pt x="94" y="50"/>
                  </a:lnTo>
                  <a:lnTo>
                    <a:pt x="66" y="32"/>
                  </a:lnTo>
                  <a:lnTo>
                    <a:pt x="60" y="29"/>
                  </a:lnTo>
                  <a:lnTo>
                    <a:pt x="56" y="26"/>
                  </a:lnTo>
                  <a:lnTo>
                    <a:pt x="51" y="24"/>
                  </a:lnTo>
                  <a:lnTo>
                    <a:pt x="47" y="22"/>
                  </a:lnTo>
                  <a:lnTo>
                    <a:pt x="41" y="20"/>
                  </a:lnTo>
                  <a:lnTo>
                    <a:pt x="37" y="19"/>
                  </a:lnTo>
                  <a:lnTo>
                    <a:pt x="33" y="18"/>
                  </a:lnTo>
                  <a:lnTo>
                    <a:pt x="29" y="19"/>
                  </a:lnTo>
                  <a:lnTo>
                    <a:pt x="24" y="19"/>
                  </a:lnTo>
                  <a:lnTo>
                    <a:pt x="21" y="19"/>
                  </a:lnTo>
                  <a:lnTo>
                    <a:pt x="17" y="21"/>
                  </a:lnTo>
                  <a:lnTo>
                    <a:pt x="12" y="22"/>
                  </a:lnTo>
                  <a:lnTo>
                    <a:pt x="9" y="23"/>
                  </a:lnTo>
                  <a:lnTo>
                    <a:pt x="5" y="25"/>
                  </a:lnTo>
                  <a:lnTo>
                    <a:pt x="3" y="26"/>
                  </a:lnTo>
                  <a:lnTo>
                    <a:pt x="0" y="27"/>
                  </a:lnTo>
                  <a:lnTo>
                    <a:pt x="1" y="26"/>
                  </a:lnTo>
                  <a:lnTo>
                    <a:pt x="1" y="24"/>
                  </a:lnTo>
                  <a:lnTo>
                    <a:pt x="3" y="22"/>
                  </a:lnTo>
                  <a:lnTo>
                    <a:pt x="5" y="20"/>
                  </a:lnTo>
                  <a:lnTo>
                    <a:pt x="7" y="18"/>
                  </a:lnTo>
                  <a:lnTo>
                    <a:pt x="9" y="17"/>
                  </a:lnTo>
                  <a:lnTo>
                    <a:pt x="14" y="15"/>
                  </a:lnTo>
                  <a:lnTo>
                    <a:pt x="21" y="12"/>
                  </a:lnTo>
                  <a:lnTo>
                    <a:pt x="28" y="8"/>
                  </a:lnTo>
                  <a:lnTo>
                    <a:pt x="35" y="5"/>
                  </a:lnTo>
                  <a:lnTo>
                    <a:pt x="42" y="3"/>
                  </a:lnTo>
                  <a:lnTo>
                    <a:pt x="47" y="1"/>
                  </a:lnTo>
                  <a:lnTo>
                    <a:pt x="51" y="0"/>
                  </a:lnTo>
                  <a:lnTo>
                    <a:pt x="55" y="0"/>
                  </a:lnTo>
                  <a:lnTo>
                    <a:pt x="60" y="0"/>
                  </a:lnTo>
                  <a:lnTo>
                    <a:pt x="63" y="1"/>
                  </a:lnTo>
                  <a:lnTo>
                    <a:pt x="67" y="2"/>
                  </a:lnTo>
                  <a:lnTo>
                    <a:pt x="71" y="3"/>
                  </a:lnTo>
                  <a:lnTo>
                    <a:pt x="76" y="6"/>
                  </a:lnTo>
                  <a:lnTo>
                    <a:pt x="81" y="8"/>
                  </a:lnTo>
                  <a:lnTo>
                    <a:pt x="87" y="11"/>
                  </a:lnTo>
                  <a:lnTo>
                    <a:pt x="114" y="30"/>
                  </a:lnTo>
                  <a:lnTo>
                    <a:pt x="138" y="46"/>
                  </a:lnTo>
                  <a:lnTo>
                    <a:pt x="145" y="50"/>
                  </a:lnTo>
                  <a:lnTo>
                    <a:pt x="150" y="53"/>
                  </a:lnTo>
                  <a:lnTo>
                    <a:pt x="154" y="55"/>
                  </a:lnTo>
                  <a:lnTo>
                    <a:pt x="159" y="56"/>
                  </a:lnTo>
                  <a:lnTo>
                    <a:pt x="163" y="58"/>
                  </a:lnTo>
                  <a:lnTo>
                    <a:pt x="168" y="59"/>
                  </a:lnTo>
                  <a:lnTo>
                    <a:pt x="172" y="59"/>
                  </a:lnTo>
                  <a:lnTo>
                    <a:pt x="177" y="59"/>
                  </a:lnTo>
                  <a:lnTo>
                    <a:pt x="180" y="59"/>
                  </a:lnTo>
                  <a:lnTo>
                    <a:pt x="184" y="57"/>
                  </a:lnTo>
                  <a:lnTo>
                    <a:pt x="188" y="56"/>
                  </a:lnTo>
                  <a:lnTo>
                    <a:pt x="190" y="54"/>
                  </a:lnTo>
                  <a:lnTo>
                    <a:pt x="195"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8" name="Freeform 60"/>
            <p:cNvSpPr>
              <a:spLocks/>
            </p:cNvSpPr>
            <p:nvPr/>
          </p:nvSpPr>
          <p:spPr bwMode="auto">
            <a:xfrm>
              <a:off x="3978" y="1575"/>
              <a:ext cx="192" cy="86"/>
            </a:xfrm>
            <a:custGeom>
              <a:avLst/>
              <a:gdLst>
                <a:gd name="T0" fmla="*/ 191 w 192"/>
                <a:gd name="T1" fmla="*/ 59 h 86"/>
                <a:gd name="T2" fmla="*/ 188 w 192"/>
                <a:gd name="T3" fmla="*/ 65 h 86"/>
                <a:gd name="T4" fmla="*/ 183 w 192"/>
                <a:gd name="T5" fmla="*/ 70 h 86"/>
                <a:gd name="T6" fmla="*/ 175 w 192"/>
                <a:gd name="T7" fmla="*/ 76 h 86"/>
                <a:gd name="T8" fmla="*/ 163 w 192"/>
                <a:gd name="T9" fmla="*/ 81 h 86"/>
                <a:gd name="T10" fmla="*/ 153 w 192"/>
                <a:gd name="T11" fmla="*/ 84 h 86"/>
                <a:gd name="T12" fmla="*/ 145 w 192"/>
                <a:gd name="T13" fmla="*/ 85 h 86"/>
                <a:gd name="T14" fmla="*/ 138 w 192"/>
                <a:gd name="T15" fmla="*/ 83 h 86"/>
                <a:gd name="T16" fmla="*/ 130 w 192"/>
                <a:gd name="T17" fmla="*/ 80 h 86"/>
                <a:gd name="T18" fmla="*/ 120 w 192"/>
                <a:gd name="T19" fmla="*/ 73 h 86"/>
                <a:gd name="T20" fmla="*/ 65 w 192"/>
                <a:gd name="T21" fmla="*/ 33 h 86"/>
                <a:gd name="T22" fmla="*/ 54 w 192"/>
                <a:gd name="T23" fmla="*/ 28 h 86"/>
                <a:gd name="T24" fmla="*/ 45 w 192"/>
                <a:gd name="T25" fmla="*/ 23 h 86"/>
                <a:gd name="T26" fmla="*/ 36 w 192"/>
                <a:gd name="T27" fmla="*/ 20 h 86"/>
                <a:gd name="T28" fmla="*/ 28 w 192"/>
                <a:gd name="T29" fmla="*/ 19 h 86"/>
                <a:gd name="T30" fmla="*/ 20 w 192"/>
                <a:gd name="T31" fmla="*/ 20 h 86"/>
                <a:gd name="T32" fmla="*/ 11 w 192"/>
                <a:gd name="T33" fmla="*/ 23 h 86"/>
                <a:gd name="T34" fmla="*/ 5 w 192"/>
                <a:gd name="T35" fmla="*/ 25 h 86"/>
                <a:gd name="T36" fmla="*/ 0 w 192"/>
                <a:gd name="T37" fmla="*/ 29 h 86"/>
                <a:gd name="T38" fmla="*/ 2 w 192"/>
                <a:gd name="T39" fmla="*/ 25 h 86"/>
                <a:gd name="T40" fmla="*/ 4 w 192"/>
                <a:gd name="T41" fmla="*/ 21 h 86"/>
                <a:gd name="T42" fmla="*/ 9 w 192"/>
                <a:gd name="T43" fmla="*/ 18 h 86"/>
                <a:gd name="T44" fmla="*/ 19 w 192"/>
                <a:gd name="T45" fmla="*/ 12 h 86"/>
                <a:gd name="T46" fmla="*/ 34 w 192"/>
                <a:gd name="T47" fmla="*/ 6 h 86"/>
                <a:gd name="T48" fmla="*/ 45 w 192"/>
                <a:gd name="T49" fmla="*/ 1 h 86"/>
                <a:gd name="T50" fmla="*/ 54 w 192"/>
                <a:gd name="T51" fmla="*/ 0 h 86"/>
                <a:gd name="T52" fmla="*/ 62 w 192"/>
                <a:gd name="T53" fmla="*/ 0 h 86"/>
                <a:gd name="T54" fmla="*/ 71 w 192"/>
                <a:gd name="T55" fmla="*/ 3 h 86"/>
                <a:gd name="T56" fmla="*/ 80 w 192"/>
                <a:gd name="T57" fmla="*/ 9 h 86"/>
                <a:gd name="T58" fmla="*/ 113 w 192"/>
                <a:gd name="T59" fmla="*/ 32 h 86"/>
                <a:gd name="T60" fmla="*/ 143 w 192"/>
                <a:gd name="T61" fmla="*/ 54 h 86"/>
                <a:gd name="T62" fmla="*/ 152 w 192"/>
                <a:gd name="T63" fmla="*/ 58 h 86"/>
                <a:gd name="T64" fmla="*/ 161 w 192"/>
                <a:gd name="T65" fmla="*/ 62 h 86"/>
                <a:gd name="T66" fmla="*/ 170 w 192"/>
                <a:gd name="T67" fmla="*/ 63 h 86"/>
                <a:gd name="T68" fmla="*/ 178 w 192"/>
                <a:gd name="T69" fmla="*/ 63 h 86"/>
                <a:gd name="T70" fmla="*/ 185 w 192"/>
                <a:gd name="T71" fmla="*/ 60 h 86"/>
                <a:gd name="T72" fmla="*/ 189 w 192"/>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6"/>
                <a:gd name="T113" fmla="*/ 192 w 192"/>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6">
                  <a:moveTo>
                    <a:pt x="189" y="55"/>
                  </a:moveTo>
                  <a:lnTo>
                    <a:pt x="191" y="59"/>
                  </a:lnTo>
                  <a:lnTo>
                    <a:pt x="189" y="62"/>
                  </a:lnTo>
                  <a:lnTo>
                    <a:pt x="188" y="65"/>
                  </a:lnTo>
                  <a:lnTo>
                    <a:pt x="186" y="67"/>
                  </a:lnTo>
                  <a:lnTo>
                    <a:pt x="183" y="70"/>
                  </a:lnTo>
                  <a:lnTo>
                    <a:pt x="177" y="74"/>
                  </a:lnTo>
                  <a:lnTo>
                    <a:pt x="175" y="76"/>
                  </a:lnTo>
                  <a:lnTo>
                    <a:pt x="169" y="78"/>
                  </a:lnTo>
                  <a:lnTo>
                    <a:pt x="163" y="81"/>
                  </a:lnTo>
                  <a:lnTo>
                    <a:pt x="158" y="82"/>
                  </a:lnTo>
                  <a:lnTo>
                    <a:pt x="153" y="84"/>
                  </a:lnTo>
                  <a:lnTo>
                    <a:pt x="150" y="84"/>
                  </a:lnTo>
                  <a:lnTo>
                    <a:pt x="145" y="85"/>
                  </a:lnTo>
                  <a:lnTo>
                    <a:pt x="142" y="83"/>
                  </a:lnTo>
                  <a:lnTo>
                    <a:pt x="138" y="83"/>
                  </a:lnTo>
                  <a:lnTo>
                    <a:pt x="133" y="82"/>
                  </a:lnTo>
                  <a:lnTo>
                    <a:pt x="130" y="80"/>
                  </a:lnTo>
                  <a:lnTo>
                    <a:pt x="125" y="77"/>
                  </a:lnTo>
                  <a:lnTo>
                    <a:pt x="120" y="73"/>
                  </a:lnTo>
                  <a:lnTo>
                    <a:pt x="92" y="53"/>
                  </a:lnTo>
                  <a:lnTo>
                    <a:pt x="65" y="33"/>
                  </a:lnTo>
                  <a:lnTo>
                    <a:pt x="59" y="30"/>
                  </a:lnTo>
                  <a:lnTo>
                    <a:pt x="54"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5" y="1"/>
                  </a:lnTo>
                  <a:lnTo>
                    <a:pt x="50" y="0"/>
                  </a:lnTo>
                  <a:lnTo>
                    <a:pt x="54" y="0"/>
                  </a:lnTo>
                  <a:lnTo>
                    <a:pt x="58" y="0"/>
                  </a:lnTo>
                  <a:lnTo>
                    <a:pt x="62" y="0"/>
                  </a:lnTo>
                  <a:lnTo>
                    <a:pt x="66" y="1"/>
                  </a:lnTo>
                  <a:lnTo>
                    <a:pt x="71" y="3"/>
                  </a:lnTo>
                  <a:lnTo>
                    <a:pt x="75" y="6"/>
                  </a:lnTo>
                  <a:lnTo>
                    <a:pt x="80" y="9"/>
                  </a:lnTo>
                  <a:lnTo>
                    <a:pt x="85" y="12"/>
                  </a:lnTo>
                  <a:lnTo>
                    <a:pt x="113" y="32"/>
                  </a:lnTo>
                  <a:lnTo>
                    <a:pt x="136" y="49"/>
                  </a:lnTo>
                  <a:lnTo>
                    <a:pt x="143" y="54"/>
                  </a:lnTo>
                  <a:lnTo>
                    <a:pt x="148" y="56"/>
                  </a:lnTo>
                  <a:lnTo>
                    <a:pt x="152" y="58"/>
                  </a:lnTo>
                  <a:lnTo>
                    <a:pt x="156" y="60"/>
                  </a:lnTo>
                  <a:lnTo>
                    <a:pt x="161" y="62"/>
                  </a:lnTo>
                  <a:lnTo>
                    <a:pt x="165" y="63"/>
                  </a:lnTo>
                  <a:lnTo>
                    <a:pt x="170" y="63"/>
                  </a:lnTo>
                  <a:lnTo>
                    <a:pt x="174" y="63"/>
                  </a:lnTo>
                  <a:lnTo>
                    <a:pt x="178" y="63"/>
                  </a:lnTo>
                  <a:lnTo>
                    <a:pt x="182" y="61"/>
                  </a:lnTo>
                  <a:lnTo>
                    <a:pt x="185" y="60"/>
                  </a:lnTo>
                  <a:lnTo>
                    <a:pt x="188" y="58"/>
                  </a:lnTo>
                  <a:lnTo>
                    <a:pt x="189"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9" name="Freeform 61"/>
            <p:cNvSpPr>
              <a:spLocks/>
            </p:cNvSpPr>
            <p:nvPr/>
          </p:nvSpPr>
          <p:spPr bwMode="auto">
            <a:xfrm>
              <a:off x="3825" y="1650"/>
              <a:ext cx="197" cy="86"/>
            </a:xfrm>
            <a:custGeom>
              <a:avLst/>
              <a:gdLst>
                <a:gd name="T0" fmla="*/ 194 w 197"/>
                <a:gd name="T1" fmla="*/ 59 h 86"/>
                <a:gd name="T2" fmla="*/ 190 w 197"/>
                <a:gd name="T3" fmla="*/ 65 h 86"/>
                <a:gd name="T4" fmla="*/ 184 w 197"/>
                <a:gd name="T5" fmla="*/ 71 h 86"/>
                <a:gd name="T6" fmla="*/ 177 w 197"/>
                <a:gd name="T7" fmla="*/ 76 h 86"/>
                <a:gd name="T8" fmla="*/ 165 w 197"/>
                <a:gd name="T9" fmla="*/ 82 h 86"/>
                <a:gd name="T10" fmla="*/ 157 w 197"/>
                <a:gd name="T11" fmla="*/ 84 h 86"/>
                <a:gd name="T12" fmla="*/ 148 w 197"/>
                <a:gd name="T13" fmla="*/ 85 h 86"/>
                <a:gd name="T14" fmla="*/ 140 w 197"/>
                <a:gd name="T15" fmla="*/ 83 h 86"/>
                <a:gd name="T16" fmla="*/ 132 w 197"/>
                <a:gd name="T17" fmla="*/ 80 h 86"/>
                <a:gd name="T18" fmla="*/ 121 w 197"/>
                <a:gd name="T19" fmla="*/ 74 h 86"/>
                <a:gd name="T20" fmla="*/ 66 w 197"/>
                <a:gd name="T21" fmla="*/ 34 h 86"/>
                <a:gd name="T22" fmla="*/ 56 w 197"/>
                <a:gd name="T23" fmla="*/ 28 h 86"/>
                <a:gd name="T24" fmla="*/ 47 w 197"/>
                <a:gd name="T25" fmla="*/ 24 h 86"/>
                <a:gd name="T26" fmla="*/ 37 w 197"/>
                <a:gd name="T27" fmla="*/ 20 h 86"/>
                <a:gd name="T28" fmla="*/ 29 w 197"/>
                <a:gd name="T29" fmla="*/ 20 h 86"/>
                <a:gd name="T30" fmla="*/ 21 w 197"/>
                <a:gd name="T31" fmla="*/ 21 h 86"/>
                <a:gd name="T32" fmla="*/ 12 w 197"/>
                <a:gd name="T33" fmla="*/ 24 h 86"/>
                <a:gd name="T34" fmla="*/ 5 w 197"/>
                <a:gd name="T35" fmla="*/ 27 h 86"/>
                <a:gd name="T36" fmla="*/ 0 w 197"/>
                <a:gd name="T37" fmla="*/ 29 h 86"/>
                <a:gd name="T38" fmla="*/ 1 w 197"/>
                <a:gd name="T39" fmla="*/ 26 h 86"/>
                <a:gd name="T40" fmla="*/ 5 w 197"/>
                <a:gd name="T41" fmla="*/ 21 h 86"/>
                <a:gd name="T42" fmla="*/ 9 w 197"/>
                <a:gd name="T43" fmla="*/ 18 h 86"/>
                <a:gd name="T44" fmla="*/ 21 w 197"/>
                <a:gd name="T45" fmla="*/ 13 h 86"/>
                <a:gd name="T46" fmla="*/ 35 w 197"/>
                <a:gd name="T47" fmla="*/ 6 h 86"/>
                <a:gd name="T48" fmla="*/ 47 w 197"/>
                <a:gd name="T49" fmla="*/ 1 h 86"/>
                <a:gd name="T50" fmla="*/ 56 w 197"/>
                <a:gd name="T51" fmla="*/ 0 h 86"/>
                <a:gd name="T52" fmla="*/ 64 w 197"/>
                <a:gd name="T53" fmla="*/ 1 h 86"/>
                <a:gd name="T54" fmla="*/ 72 w 197"/>
                <a:gd name="T55" fmla="*/ 3 h 86"/>
                <a:gd name="T56" fmla="*/ 81 w 197"/>
                <a:gd name="T57" fmla="*/ 9 h 86"/>
                <a:gd name="T58" fmla="*/ 115 w 197"/>
                <a:gd name="T59" fmla="*/ 32 h 86"/>
                <a:gd name="T60" fmla="*/ 146 w 197"/>
                <a:gd name="T61" fmla="*/ 54 h 86"/>
                <a:gd name="T62" fmla="*/ 155 w 197"/>
                <a:gd name="T63" fmla="*/ 59 h 86"/>
                <a:gd name="T64" fmla="*/ 164 w 197"/>
                <a:gd name="T65" fmla="*/ 63 h 86"/>
                <a:gd name="T66" fmla="*/ 173 w 197"/>
                <a:gd name="T67" fmla="*/ 64 h 86"/>
                <a:gd name="T68" fmla="*/ 181 w 197"/>
                <a:gd name="T69" fmla="*/ 63 h 86"/>
                <a:gd name="T70" fmla="*/ 189 w 197"/>
                <a:gd name="T71" fmla="*/ 60 h 86"/>
                <a:gd name="T72" fmla="*/ 196 w 197"/>
                <a:gd name="T73" fmla="*/ 56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6"/>
                <a:gd name="T113" fmla="*/ 197 w 197"/>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6">
                  <a:moveTo>
                    <a:pt x="196" y="56"/>
                  </a:moveTo>
                  <a:lnTo>
                    <a:pt x="194" y="59"/>
                  </a:lnTo>
                  <a:lnTo>
                    <a:pt x="192" y="62"/>
                  </a:lnTo>
                  <a:lnTo>
                    <a:pt x="190" y="65"/>
                  </a:lnTo>
                  <a:lnTo>
                    <a:pt x="187" y="68"/>
                  </a:lnTo>
                  <a:lnTo>
                    <a:pt x="184" y="71"/>
                  </a:lnTo>
                  <a:lnTo>
                    <a:pt x="181" y="74"/>
                  </a:lnTo>
                  <a:lnTo>
                    <a:pt x="177" y="76"/>
                  </a:lnTo>
                  <a:lnTo>
                    <a:pt x="171" y="79"/>
                  </a:lnTo>
                  <a:lnTo>
                    <a:pt x="165" y="82"/>
                  </a:lnTo>
                  <a:lnTo>
                    <a:pt x="161" y="83"/>
                  </a:lnTo>
                  <a:lnTo>
                    <a:pt x="157" y="84"/>
                  </a:lnTo>
                  <a:lnTo>
                    <a:pt x="153" y="84"/>
                  </a:lnTo>
                  <a:lnTo>
                    <a:pt x="148" y="85"/>
                  </a:lnTo>
                  <a:lnTo>
                    <a:pt x="145" y="84"/>
                  </a:lnTo>
                  <a:lnTo>
                    <a:pt x="140" y="83"/>
                  </a:lnTo>
                  <a:lnTo>
                    <a:pt x="136" y="82"/>
                  </a:lnTo>
                  <a:lnTo>
                    <a:pt x="132" y="80"/>
                  </a:lnTo>
                  <a:lnTo>
                    <a:pt x="126" y="78"/>
                  </a:lnTo>
                  <a:lnTo>
                    <a:pt x="121" y="74"/>
                  </a:lnTo>
                  <a:lnTo>
                    <a:pt x="94" y="54"/>
                  </a:lnTo>
                  <a:lnTo>
                    <a:pt x="66" y="34"/>
                  </a:lnTo>
                  <a:lnTo>
                    <a:pt x="61" y="31"/>
                  </a:lnTo>
                  <a:lnTo>
                    <a:pt x="56" y="28"/>
                  </a:lnTo>
                  <a:lnTo>
                    <a:pt x="51" y="26"/>
                  </a:lnTo>
                  <a:lnTo>
                    <a:pt x="47" y="24"/>
                  </a:lnTo>
                  <a:lnTo>
                    <a:pt x="41" y="21"/>
                  </a:lnTo>
                  <a:lnTo>
                    <a:pt x="37" y="20"/>
                  </a:lnTo>
                  <a:lnTo>
                    <a:pt x="33" y="20"/>
                  </a:lnTo>
                  <a:lnTo>
                    <a:pt x="29" y="20"/>
                  </a:lnTo>
                  <a:lnTo>
                    <a:pt x="24" y="20"/>
                  </a:lnTo>
                  <a:lnTo>
                    <a:pt x="21" y="21"/>
                  </a:lnTo>
                  <a:lnTo>
                    <a:pt x="17" y="22"/>
                  </a:lnTo>
                  <a:lnTo>
                    <a:pt x="12" y="24"/>
                  </a:lnTo>
                  <a:lnTo>
                    <a:pt x="9" y="25"/>
                  </a:lnTo>
                  <a:lnTo>
                    <a:pt x="5" y="27"/>
                  </a:lnTo>
                  <a:lnTo>
                    <a:pt x="3" y="28"/>
                  </a:lnTo>
                  <a:lnTo>
                    <a:pt x="0" y="29"/>
                  </a:lnTo>
                  <a:lnTo>
                    <a:pt x="1" y="28"/>
                  </a:lnTo>
                  <a:lnTo>
                    <a:pt x="1" y="26"/>
                  </a:lnTo>
                  <a:lnTo>
                    <a:pt x="3" y="24"/>
                  </a:lnTo>
                  <a:lnTo>
                    <a:pt x="5" y="21"/>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4"/>
                  </a:lnTo>
                  <a:lnTo>
                    <a:pt x="151" y="57"/>
                  </a:lnTo>
                  <a:lnTo>
                    <a:pt x="155" y="59"/>
                  </a:lnTo>
                  <a:lnTo>
                    <a:pt x="159" y="61"/>
                  </a:lnTo>
                  <a:lnTo>
                    <a:pt x="164" y="63"/>
                  </a:lnTo>
                  <a:lnTo>
                    <a:pt x="169" y="63"/>
                  </a:lnTo>
                  <a:lnTo>
                    <a:pt x="173" y="64"/>
                  </a:lnTo>
                  <a:lnTo>
                    <a:pt x="178" y="63"/>
                  </a:lnTo>
                  <a:lnTo>
                    <a:pt x="181" y="63"/>
                  </a:lnTo>
                  <a:lnTo>
                    <a:pt x="185" y="61"/>
                  </a:lnTo>
                  <a:lnTo>
                    <a:pt x="189" y="60"/>
                  </a:lnTo>
                  <a:lnTo>
                    <a:pt x="191" y="58"/>
                  </a:lnTo>
                  <a:lnTo>
                    <a:pt x="196" y="56"/>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0" name="Freeform 62"/>
            <p:cNvSpPr>
              <a:spLocks/>
            </p:cNvSpPr>
            <p:nvPr/>
          </p:nvSpPr>
          <p:spPr bwMode="auto">
            <a:xfrm>
              <a:off x="4278" y="1428"/>
              <a:ext cx="193" cy="86"/>
            </a:xfrm>
            <a:custGeom>
              <a:avLst/>
              <a:gdLst>
                <a:gd name="T0" fmla="*/ 192 w 193"/>
                <a:gd name="T1" fmla="*/ 59 h 86"/>
                <a:gd name="T2" fmla="*/ 189 w 193"/>
                <a:gd name="T3" fmla="*/ 65 h 86"/>
                <a:gd name="T4" fmla="*/ 184 w 193"/>
                <a:gd name="T5" fmla="*/ 70 h 86"/>
                <a:gd name="T6" fmla="*/ 176 w 193"/>
                <a:gd name="T7" fmla="*/ 76 h 86"/>
                <a:gd name="T8" fmla="*/ 164 w 193"/>
                <a:gd name="T9" fmla="*/ 81 h 86"/>
                <a:gd name="T10" fmla="*/ 154 w 193"/>
                <a:gd name="T11" fmla="*/ 84 h 86"/>
                <a:gd name="T12" fmla="*/ 146 w 193"/>
                <a:gd name="T13" fmla="*/ 85 h 86"/>
                <a:gd name="T14" fmla="*/ 138 w 193"/>
                <a:gd name="T15" fmla="*/ 83 h 86"/>
                <a:gd name="T16" fmla="*/ 130 w 193"/>
                <a:gd name="T17" fmla="*/ 80 h 86"/>
                <a:gd name="T18" fmla="*/ 121 w 193"/>
                <a:gd name="T19" fmla="*/ 73 h 86"/>
                <a:gd name="T20" fmla="*/ 65 w 193"/>
                <a:gd name="T21" fmla="*/ 33 h 86"/>
                <a:gd name="T22" fmla="*/ 55 w 193"/>
                <a:gd name="T23" fmla="*/ 28 h 86"/>
                <a:gd name="T24" fmla="*/ 45 w 193"/>
                <a:gd name="T25" fmla="*/ 23 h 86"/>
                <a:gd name="T26" fmla="*/ 36 w 193"/>
                <a:gd name="T27" fmla="*/ 20 h 86"/>
                <a:gd name="T28" fmla="*/ 28 w 193"/>
                <a:gd name="T29" fmla="*/ 19 h 86"/>
                <a:gd name="T30" fmla="*/ 20 w 193"/>
                <a:gd name="T31" fmla="*/ 20 h 86"/>
                <a:gd name="T32" fmla="*/ 11 w 193"/>
                <a:gd name="T33" fmla="*/ 23 h 86"/>
                <a:gd name="T34" fmla="*/ 5 w 193"/>
                <a:gd name="T35" fmla="*/ 25 h 86"/>
                <a:gd name="T36" fmla="*/ 0 w 193"/>
                <a:gd name="T37" fmla="*/ 29 h 86"/>
                <a:gd name="T38" fmla="*/ 2 w 193"/>
                <a:gd name="T39" fmla="*/ 25 h 86"/>
                <a:gd name="T40" fmla="*/ 4 w 193"/>
                <a:gd name="T41" fmla="*/ 21 h 86"/>
                <a:gd name="T42" fmla="*/ 9 w 193"/>
                <a:gd name="T43" fmla="*/ 18 h 86"/>
                <a:gd name="T44" fmla="*/ 19 w 193"/>
                <a:gd name="T45" fmla="*/ 12 h 86"/>
                <a:gd name="T46" fmla="*/ 34 w 193"/>
                <a:gd name="T47" fmla="*/ 6 h 86"/>
                <a:gd name="T48" fmla="*/ 46 w 193"/>
                <a:gd name="T49" fmla="*/ 1 h 86"/>
                <a:gd name="T50" fmla="*/ 55 w 193"/>
                <a:gd name="T51" fmla="*/ 0 h 86"/>
                <a:gd name="T52" fmla="*/ 62 w 193"/>
                <a:gd name="T53" fmla="*/ 0 h 86"/>
                <a:gd name="T54" fmla="*/ 71 w 193"/>
                <a:gd name="T55" fmla="*/ 3 h 86"/>
                <a:gd name="T56" fmla="*/ 80 w 193"/>
                <a:gd name="T57" fmla="*/ 9 h 86"/>
                <a:gd name="T58" fmla="*/ 113 w 193"/>
                <a:gd name="T59" fmla="*/ 32 h 86"/>
                <a:gd name="T60" fmla="*/ 144 w 193"/>
                <a:gd name="T61" fmla="*/ 54 h 86"/>
                <a:gd name="T62" fmla="*/ 153 w 193"/>
                <a:gd name="T63" fmla="*/ 58 h 86"/>
                <a:gd name="T64" fmla="*/ 162 w 193"/>
                <a:gd name="T65" fmla="*/ 62 h 86"/>
                <a:gd name="T66" fmla="*/ 171 w 193"/>
                <a:gd name="T67" fmla="*/ 63 h 86"/>
                <a:gd name="T68" fmla="*/ 179 w 193"/>
                <a:gd name="T69" fmla="*/ 63 h 86"/>
                <a:gd name="T70" fmla="*/ 186 w 193"/>
                <a:gd name="T71" fmla="*/ 60 h 86"/>
                <a:gd name="T72" fmla="*/ 190 w 193"/>
                <a:gd name="T73" fmla="*/ 55 h 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6"/>
                <a:gd name="T113" fmla="*/ 193 w 193"/>
                <a:gd name="T114" fmla="*/ 86 h 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6">
                  <a:moveTo>
                    <a:pt x="190" y="55"/>
                  </a:moveTo>
                  <a:lnTo>
                    <a:pt x="192" y="59"/>
                  </a:lnTo>
                  <a:lnTo>
                    <a:pt x="190" y="62"/>
                  </a:lnTo>
                  <a:lnTo>
                    <a:pt x="189" y="65"/>
                  </a:lnTo>
                  <a:lnTo>
                    <a:pt x="187" y="67"/>
                  </a:lnTo>
                  <a:lnTo>
                    <a:pt x="184" y="70"/>
                  </a:lnTo>
                  <a:lnTo>
                    <a:pt x="178" y="74"/>
                  </a:lnTo>
                  <a:lnTo>
                    <a:pt x="176" y="76"/>
                  </a:lnTo>
                  <a:lnTo>
                    <a:pt x="170" y="78"/>
                  </a:lnTo>
                  <a:lnTo>
                    <a:pt x="164" y="81"/>
                  </a:lnTo>
                  <a:lnTo>
                    <a:pt x="159" y="82"/>
                  </a:lnTo>
                  <a:lnTo>
                    <a:pt x="154" y="84"/>
                  </a:lnTo>
                  <a:lnTo>
                    <a:pt x="150" y="84"/>
                  </a:lnTo>
                  <a:lnTo>
                    <a:pt x="146" y="85"/>
                  </a:lnTo>
                  <a:lnTo>
                    <a:pt x="142" y="83"/>
                  </a:lnTo>
                  <a:lnTo>
                    <a:pt x="138" y="83"/>
                  </a:lnTo>
                  <a:lnTo>
                    <a:pt x="134" y="82"/>
                  </a:lnTo>
                  <a:lnTo>
                    <a:pt x="130" y="80"/>
                  </a:lnTo>
                  <a:lnTo>
                    <a:pt x="126" y="77"/>
                  </a:lnTo>
                  <a:lnTo>
                    <a:pt x="121" y="73"/>
                  </a:lnTo>
                  <a:lnTo>
                    <a:pt x="92" y="53"/>
                  </a:lnTo>
                  <a:lnTo>
                    <a:pt x="65" y="33"/>
                  </a:lnTo>
                  <a:lnTo>
                    <a:pt x="60" y="30"/>
                  </a:lnTo>
                  <a:lnTo>
                    <a:pt x="55" y="28"/>
                  </a:lnTo>
                  <a:lnTo>
                    <a:pt x="50" y="25"/>
                  </a:lnTo>
                  <a:lnTo>
                    <a:pt x="45" y="23"/>
                  </a:lnTo>
                  <a:lnTo>
                    <a:pt x="41" y="21"/>
                  </a:lnTo>
                  <a:lnTo>
                    <a:pt x="36" y="20"/>
                  </a:lnTo>
                  <a:lnTo>
                    <a:pt x="31" y="19"/>
                  </a:lnTo>
                  <a:lnTo>
                    <a:pt x="28" y="19"/>
                  </a:lnTo>
                  <a:lnTo>
                    <a:pt x="24" y="19"/>
                  </a:lnTo>
                  <a:lnTo>
                    <a:pt x="20" y="20"/>
                  </a:lnTo>
                  <a:lnTo>
                    <a:pt x="16" y="22"/>
                  </a:lnTo>
                  <a:lnTo>
                    <a:pt x="11" y="23"/>
                  </a:lnTo>
                  <a:lnTo>
                    <a:pt x="8" y="24"/>
                  </a:lnTo>
                  <a:lnTo>
                    <a:pt x="5" y="25"/>
                  </a:lnTo>
                  <a:lnTo>
                    <a:pt x="2" y="28"/>
                  </a:lnTo>
                  <a:lnTo>
                    <a:pt x="0" y="29"/>
                  </a:lnTo>
                  <a:lnTo>
                    <a:pt x="1" y="27"/>
                  </a:lnTo>
                  <a:lnTo>
                    <a:pt x="2" y="25"/>
                  </a:lnTo>
                  <a:lnTo>
                    <a:pt x="2" y="23"/>
                  </a:lnTo>
                  <a:lnTo>
                    <a:pt x="4" y="21"/>
                  </a:lnTo>
                  <a:lnTo>
                    <a:pt x="7" y="19"/>
                  </a:lnTo>
                  <a:lnTo>
                    <a:pt x="9" y="18"/>
                  </a:lnTo>
                  <a:lnTo>
                    <a:pt x="13" y="15"/>
                  </a:lnTo>
                  <a:lnTo>
                    <a:pt x="19" y="12"/>
                  </a:lnTo>
                  <a:lnTo>
                    <a:pt x="27" y="9"/>
                  </a:lnTo>
                  <a:lnTo>
                    <a:pt x="34" y="6"/>
                  </a:lnTo>
                  <a:lnTo>
                    <a:pt x="41" y="3"/>
                  </a:lnTo>
                  <a:lnTo>
                    <a:pt x="46" y="1"/>
                  </a:lnTo>
                  <a:lnTo>
                    <a:pt x="50" y="0"/>
                  </a:lnTo>
                  <a:lnTo>
                    <a:pt x="55" y="0"/>
                  </a:lnTo>
                  <a:lnTo>
                    <a:pt x="59" y="0"/>
                  </a:lnTo>
                  <a:lnTo>
                    <a:pt x="62" y="0"/>
                  </a:lnTo>
                  <a:lnTo>
                    <a:pt x="66" y="1"/>
                  </a:lnTo>
                  <a:lnTo>
                    <a:pt x="71" y="3"/>
                  </a:lnTo>
                  <a:lnTo>
                    <a:pt x="75" y="6"/>
                  </a:lnTo>
                  <a:lnTo>
                    <a:pt x="80" y="9"/>
                  </a:lnTo>
                  <a:lnTo>
                    <a:pt x="85" y="12"/>
                  </a:lnTo>
                  <a:lnTo>
                    <a:pt x="113" y="32"/>
                  </a:lnTo>
                  <a:lnTo>
                    <a:pt x="137" y="49"/>
                  </a:lnTo>
                  <a:lnTo>
                    <a:pt x="144" y="54"/>
                  </a:lnTo>
                  <a:lnTo>
                    <a:pt x="148" y="56"/>
                  </a:lnTo>
                  <a:lnTo>
                    <a:pt x="153" y="58"/>
                  </a:lnTo>
                  <a:lnTo>
                    <a:pt x="157" y="60"/>
                  </a:lnTo>
                  <a:lnTo>
                    <a:pt x="162" y="62"/>
                  </a:lnTo>
                  <a:lnTo>
                    <a:pt x="166" y="63"/>
                  </a:lnTo>
                  <a:lnTo>
                    <a:pt x="171" y="63"/>
                  </a:lnTo>
                  <a:lnTo>
                    <a:pt x="175" y="63"/>
                  </a:lnTo>
                  <a:lnTo>
                    <a:pt x="179" y="63"/>
                  </a:lnTo>
                  <a:lnTo>
                    <a:pt x="183" y="61"/>
                  </a:lnTo>
                  <a:lnTo>
                    <a:pt x="186" y="60"/>
                  </a:lnTo>
                  <a:lnTo>
                    <a:pt x="189" y="58"/>
                  </a:lnTo>
                  <a:lnTo>
                    <a:pt x="190"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1" name="Freeform 63"/>
            <p:cNvSpPr>
              <a:spLocks/>
            </p:cNvSpPr>
            <p:nvPr/>
          </p:nvSpPr>
          <p:spPr bwMode="auto">
            <a:xfrm>
              <a:off x="4125" y="1503"/>
              <a:ext cx="197" cy="87"/>
            </a:xfrm>
            <a:custGeom>
              <a:avLst/>
              <a:gdLst>
                <a:gd name="T0" fmla="*/ 194 w 197"/>
                <a:gd name="T1" fmla="*/ 60 h 87"/>
                <a:gd name="T2" fmla="*/ 190 w 197"/>
                <a:gd name="T3" fmla="*/ 66 h 87"/>
                <a:gd name="T4" fmla="*/ 184 w 197"/>
                <a:gd name="T5" fmla="*/ 72 h 87"/>
                <a:gd name="T6" fmla="*/ 177 w 197"/>
                <a:gd name="T7" fmla="*/ 77 h 87"/>
                <a:gd name="T8" fmla="*/ 165 w 197"/>
                <a:gd name="T9" fmla="*/ 83 h 87"/>
                <a:gd name="T10" fmla="*/ 157 w 197"/>
                <a:gd name="T11" fmla="*/ 85 h 87"/>
                <a:gd name="T12" fmla="*/ 148 w 197"/>
                <a:gd name="T13" fmla="*/ 86 h 87"/>
                <a:gd name="T14" fmla="*/ 140 w 197"/>
                <a:gd name="T15" fmla="*/ 84 h 87"/>
                <a:gd name="T16" fmla="*/ 132 w 197"/>
                <a:gd name="T17" fmla="*/ 81 h 87"/>
                <a:gd name="T18" fmla="*/ 121 w 197"/>
                <a:gd name="T19" fmla="*/ 74 h 87"/>
                <a:gd name="T20" fmla="*/ 66 w 197"/>
                <a:gd name="T21" fmla="*/ 35 h 87"/>
                <a:gd name="T22" fmla="*/ 56 w 197"/>
                <a:gd name="T23" fmla="*/ 28 h 87"/>
                <a:gd name="T24" fmla="*/ 47 w 197"/>
                <a:gd name="T25" fmla="*/ 24 h 87"/>
                <a:gd name="T26" fmla="*/ 37 w 197"/>
                <a:gd name="T27" fmla="*/ 21 h 87"/>
                <a:gd name="T28" fmla="*/ 29 w 197"/>
                <a:gd name="T29" fmla="*/ 21 h 87"/>
                <a:gd name="T30" fmla="*/ 21 w 197"/>
                <a:gd name="T31" fmla="*/ 21 h 87"/>
                <a:gd name="T32" fmla="*/ 12 w 197"/>
                <a:gd name="T33" fmla="*/ 24 h 87"/>
                <a:gd name="T34" fmla="*/ 5 w 197"/>
                <a:gd name="T35" fmla="*/ 27 h 87"/>
                <a:gd name="T36" fmla="*/ 0 w 197"/>
                <a:gd name="T37" fmla="*/ 30 h 87"/>
                <a:gd name="T38" fmla="*/ 1 w 197"/>
                <a:gd name="T39" fmla="*/ 26 h 87"/>
                <a:gd name="T40" fmla="*/ 5 w 197"/>
                <a:gd name="T41" fmla="*/ 22 h 87"/>
                <a:gd name="T42" fmla="*/ 9 w 197"/>
                <a:gd name="T43" fmla="*/ 18 h 87"/>
                <a:gd name="T44" fmla="*/ 21 w 197"/>
                <a:gd name="T45" fmla="*/ 13 h 87"/>
                <a:gd name="T46" fmla="*/ 35 w 197"/>
                <a:gd name="T47" fmla="*/ 6 h 87"/>
                <a:gd name="T48" fmla="*/ 47 w 197"/>
                <a:gd name="T49" fmla="*/ 1 h 87"/>
                <a:gd name="T50" fmla="*/ 56 w 197"/>
                <a:gd name="T51" fmla="*/ 0 h 87"/>
                <a:gd name="T52" fmla="*/ 64 w 197"/>
                <a:gd name="T53" fmla="*/ 1 h 87"/>
                <a:gd name="T54" fmla="*/ 72 w 197"/>
                <a:gd name="T55" fmla="*/ 3 h 87"/>
                <a:gd name="T56" fmla="*/ 81 w 197"/>
                <a:gd name="T57" fmla="*/ 9 h 87"/>
                <a:gd name="T58" fmla="*/ 115 w 197"/>
                <a:gd name="T59" fmla="*/ 32 h 87"/>
                <a:gd name="T60" fmla="*/ 146 w 197"/>
                <a:gd name="T61" fmla="*/ 55 h 87"/>
                <a:gd name="T62" fmla="*/ 155 w 197"/>
                <a:gd name="T63" fmla="*/ 60 h 87"/>
                <a:gd name="T64" fmla="*/ 164 w 197"/>
                <a:gd name="T65" fmla="*/ 63 h 87"/>
                <a:gd name="T66" fmla="*/ 173 w 197"/>
                <a:gd name="T67" fmla="*/ 64 h 87"/>
                <a:gd name="T68" fmla="*/ 181 w 197"/>
                <a:gd name="T69" fmla="*/ 64 h 87"/>
                <a:gd name="T70" fmla="*/ 189 w 197"/>
                <a:gd name="T71" fmla="*/ 61 h 87"/>
                <a:gd name="T72" fmla="*/ 196 w 197"/>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7"/>
                <a:gd name="T112" fmla="*/ 0 h 87"/>
                <a:gd name="T113" fmla="*/ 197 w 197"/>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7" h="87">
                  <a:moveTo>
                    <a:pt x="196" y="57"/>
                  </a:moveTo>
                  <a:lnTo>
                    <a:pt x="194" y="60"/>
                  </a:lnTo>
                  <a:lnTo>
                    <a:pt x="192" y="63"/>
                  </a:lnTo>
                  <a:lnTo>
                    <a:pt x="190" y="66"/>
                  </a:lnTo>
                  <a:lnTo>
                    <a:pt x="187" y="69"/>
                  </a:lnTo>
                  <a:lnTo>
                    <a:pt x="184" y="72"/>
                  </a:lnTo>
                  <a:lnTo>
                    <a:pt x="181" y="74"/>
                  </a:lnTo>
                  <a:lnTo>
                    <a:pt x="177" y="77"/>
                  </a:lnTo>
                  <a:lnTo>
                    <a:pt x="171" y="80"/>
                  </a:lnTo>
                  <a:lnTo>
                    <a:pt x="165" y="83"/>
                  </a:lnTo>
                  <a:lnTo>
                    <a:pt x="161" y="84"/>
                  </a:lnTo>
                  <a:lnTo>
                    <a:pt x="157" y="85"/>
                  </a:lnTo>
                  <a:lnTo>
                    <a:pt x="153" y="85"/>
                  </a:lnTo>
                  <a:lnTo>
                    <a:pt x="148" y="86"/>
                  </a:lnTo>
                  <a:lnTo>
                    <a:pt x="145" y="85"/>
                  </a:lnTo>
                  <a:lnTo>
                    <a:pt x="140" y="84"/>
                  </a:lnTo>
                  <a:lnTo>
                    <a:pt x="136" y="83"/>
                  </a:lnTo>
                  <a:lnTo>
                    <a:pt x="132" y="81"/>
                  </a:lnTo>
                  <a:lnTo>
                    <a:pt x="126" y="79"/>
                  </a:lnTo>
                  <a:lnTo>
                    <a:pt x="121" y="74"/>
                  </a:lnTo>
                  <a:lnTo>
                    <a:pt x="94" y="55"/>
                  </a:lnTo>
                  <a:lnTo>
                    <a:pt x="66" y="35"/>
                  </a:lnTo>
                  <a:lnTo>
                    <a:pt x="61" y="31"/>
                  </a:lnTo>
                  <a:lnTo>
                    <a:pt x="56" y="28"/>
                  </a:lnTo>
                  <a:lnTo>
                    <a:pt x="51" y="26"/>
                  </a:lnTo>
                  <a:lnTo>
                    <a:pt x="47" y="24"/>
                  </a:lnTo>
                  <a:lnTo>
                    <a:pt x="41" y="22"/>
                  </a:lnTo>
                  <a:lnTo>
                    <a:pt x="37" y="21"/>
                  </a:lnTo>
                  <a:lnTo>
                    <a:pt x="33" y="20"/>
                  </a:lnTo>
                  <a:lnTo>
                    <a:pt x="29" y="21"/>
                  </a:lnTo>
                  <a:lnTo>
                    <a:pt x="24" y="21"/>
                  </a:lnTo>
                  <a:lnTo>
                    <a:pt x="21" y="21"/>
                  </a:lnTo>
                  <a:lnTo>
                    <a:pt x="17" y="23"/>
                  </a:lnTo>
                  <a:lnTo>
                    <a:pt x="12" y="24"/>
                  </a:lnTo>
                  <a:lnTo>
                    <a:pt x="9" y="25"/>
                  </a:lnTo>
                  <a:lnTo>
                    <a:pt x="5" y="27"/>
                  </a:lnTo>
                  <a:lnTo>
                    <a:pt x="3" y="28"/>
                  </a:lnTo>
                  <a:lnTo>
                    <a:pt x="0" y="30"/>
                  </a:lnTo>
                  <a:lnTo>
                    <a:pt x="1" y="28"/>
                  </a:lnTo>
                  <a:lnTo>
                    <a:pt x="1" y="26"/>
                  </a:lnTo>
                  <a:lnTo>
                    <a:pt x="3" y="24"/>
                  </a:lnTo>
                  <a:lnTo>
                    <a:pt x="5" y="22"/>
                  </a:lnTo>
                  <a:lnTo>
                    <a:pt x="7" y="20"/>
                  </a:lnTo>
                  <a:lnTo>
                    <a:pt x="9" y="18"/>
                  </a:lnTo>
                  <a:lnTo>
                    <a:pt x="14" y="16"/>
                  </a:lnTo>
                  <a:lnTo>
                    <a:pt x="21" y="13"/>
                  </a:lnTo>
                  <a:lnTo>
                    <a:pt x="29" y="9"/>
                  </a:lnTo>
                  <a:lnTo>
                    <a:pt x="35" y="6"/>
                  </a:lnTo>
                  <a:lnTo>
                    <a:pt x="42" y="3"/>
                  </a:lnTo>
                  <a:lnTo>
                    <a:pt x="47" y="1"/>
                  </a:lnTo>
                  <a:lnTo>
                    <a:pt x="51" y="0"/>
                  </a:lnTo>
                  <a:lnTo>
                    <a:pt x="56" y="0"/>
                  </a:lnTo>
                  <a:lnTo>
                    <a:pt x="60" y="0"/>
                  </a:lnTo>
                  <a:lnTo>
                    <a:pt x="64" y="1"/>
                  </a:lnTo>
                  <a:lnTo>
                    <a:pt x="67" y="2"/>
                  </a:lnTo>
                  <a:lnTo>
                    <a:pt x="72" y="3"/>
                  </a:lnTo>
                  <a:lnTo>
                    <a:pt x="77" y="6"/>
                  </a:lnTo>
                  <a:lnTo>
                    <a:pt x="81" y="9"/>
                  </a:lnTo>
                  <a:lnTo>
                    <a:pt x="87" y="12"/>
                  </a:lnTo>
                  <a:lnTo>
                    <a:pt x="115" y="32"/>
                  </a:lnTo>
                  <a:lnTo>
                    <a:pt x="139" y="50"/>
                  </a:lnTo>
                  <a:lnTo>
                    <a:pt x="146" y="55"/>
                  </a:lnTo>
                  <a:lnTo>
                    <a:pt x="151" y="58"/>
                  </a:lnTo>
                  <a:lnTo>
                    <a:pt x="155" y="60"/>
                  </a:lnTo>
                  <a:lnTo>
                    <a:pt x="159" y="61"/>
                  </a:lnTo>
                  <a:lnTo>
                    <a:pt x="164" y="63"/>
                  </a:lnTo>
                  <a:lnTo>
                    <a:pt x="169" y="64"/>
                  </a:lnTo>
                  <a:lnTo>
                    <a:pt x="173" y="64"/>
                  </a:lnTo>
                  <a:lnTo>
                    <a:pt x="178" y="64"/>
                  </a:lnTo>
                  <a:lnTo>
                    <a:pt x="181" y="64"/>
                  </a:lnTo>
                  <a:lnTo>
                    <a:pt x="185" y="62"/>
                  </a:lnTo>
                  <a:lnTo>
                    <a:pt x="189" y="61"/>
                  </a:lnTo>
                  <a:lnTo>
                    <a:pt x="191" y="59"/>
                  </a:lnTo>
                  <a:lnTo>
                    <a:pt x="196"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2" name="Freeform 64"/>
            <p:cNvSpPr>
              <a:spLocks/>
            </p:cNvSpPr>
            <p:nvPr/>
          </p:nvSpPr>
          <p:spPr bwMode="auto">
            <a:xfrm>
              <a:off x="4575" y="1284"/>
              <a:ext cx="195" cy="82"/>
            </a:xfrm>
            <a:custGeom>
              <a:avLst/>
              <a:gdLst>
                <a:gd name="T0" fmla="*/ 194 w 195"/>
                <a:gd name="T1" fmla="*/ 57 h 82"/>
                <a:gd name="T2" fmla="*/ 191 w 195"/>
                <a:gd name="T3" fmla="*/ 61 h 82"/>
                <a:gd name="T4" fmla="*/ 186 w 195"/>
                <a:gd name="T5" fmla="*/ 67 h 82"/>
                <a:gd name="T6" fmla="*/ 178 w 195"/>
                <a:gd name="T7" fmla="*/ 73 h 82"/>
                <a:gd name="T8" fmla="*/ 165 w 195"/>
                <a:gd name="T9" fmla="*/ 77 h 82"/>
                <a:gd name="T10" fmla="*/ 156 w 195"/>
                <a:gd name="T11" fmla="*/ 80 h 82"/>
                <a:gd name="T12" fmla="*/ 147 w 195"/>
                <a:gd name="T13" fmla="*/ 81 h 82"/>
                <a:gd name="T14" fmla="*/ 140 w 195"/>
                <a:gd name="T15" fmla="*/ 79 h 82"/>
                <a:gd name="T16" fmla="*/ 132 w 195"/>
                <a:gd name="T17" fmla="*/ 76 h 82"/>
                <a:gd name="T18" fmla="*/ 122 w 195"/>
                <a:gd name="T19" fmla="*/ 70 h 82"/>
                <a:gd name="T20" fmla="*/ 66 w 195"/>
                <a:gd name="T21" fmla="*/ 32 h 82"/>
                <a:gd name="T22" fmla="*/ 55 w 195"/>
                <a:gd name="T23" fmla="*/ 26 h 82"/>
                <a:gd name="T24" fmla="*/ 46 w 195"/>
                <a:gd name="T25" fmla="*/ 22 h 82"/>
                <a:gd name="T26" fmla="*/ 36 w 195"/>
                <a:gd name="T27" fmla="*/ 19 h 82"/>
                <a:gd name="T28" fmla="*/ 29 w 195"/>
                <a:gd name="T29" fmla="*/ 19 h 82"/>
                <a:gd name="T30" fmla="*/ 20 w 195"/>
                <a:gd name="T31" fmla="*/ 19 h 82"/>
                <a:gd name="T32" fmla="*/ 11 w 195"/>
                <a:gd name="T33" fmla="*/ 22 h 82"/>
                <a:gd name="T34" fmla="*/ 5 w 195"/>
                <a:gd name="T35" fmla="*/ 24 h 82"/>
                <a:gd name="T36" fmla="*/ 0 w 195"/>
                <a:gd name="T37" fmla="*/ 28 h 82"/>
                <a:gd name="T38" fmla="*/ 2 w 195"/>
                <a:gd name="T39" fmla="*/ 23 h 82"/>
                <a:gd name="T40" fmla="*/ 4 w 195"/>
                <a:gd name="T41" fmla="*/ 20 h 82"/>
                <a:gd name="T42" fmla="*/ 9 w 195"/>
                <a:gd name="T43" fmla="*/ 17 h 82"/>
                <a:gd name="T44" fmla="*/ 19 w 195"/>
                <a:gd name="T45" fmla="*/ 11 h 82"/>
                <a:gd name="T46" fmla="*/ 34 w 195"/>
                <a:gd name="T47" fmla="*/ 5 h 82"/>
                <a:gd name="T48" fmla="*/ 46 w 195"/>
                <a:gd name="T49" fmla="*/ 1 h 82"/>
                <a:gd name="T50" fmla="*/ 55 w 195"/>
                <a:gd name="T51" fmla="*/ 0 h 82"/>
                <a:gd name="T52" fmla="*/ 63 w 195"/>
                <a:gd name="T53" fmla="*/ 0 h 82"/>
                <a:gd name="T54" fmla="*/ 72 w 195"/>
                <a:gd name="T55" fmla="*/ 3 h 82"/>
                <a:gd name="T56" fmla="*/ 81 w 195"/>
                <a:gd name="T57" fmla="*/ 8 h 82"/>
                <a:gd name="T58" fmla="*/ 115 w 195"/>
                <a:gd name="T59" fmla="*/ 31 h 82"/>
                <a:gd name="T60" fmla="*/ 145 w 195"/>
                <a:gd name="T61" fmla="*/ 51 h 82"/>
                <a:gd name="T62" fmla="*/ 155 w 195"/>
                <a:gd name="T63" fmla="*/ 56 h 82"/>
                <a:gd name="T64" fmla="*/ 164 w 195"/>
                <a:gd name="T65" fmla="*/ 59 h 82"/>
                <a:gd name="T66" fmla="*/ 173 w 195"/>
                <a:gd name="T67" fmla="*/ 60 h 82"/>
                <a:gd name="T68" fmla="*/ 181 w 195"/>
                <a:gd name="T69" fmla="*/ 60 h 82"/>
                <a:gd name="T70" fmla="*/ 188 w 195"/>
                <a:gd name="T71" fmla="*/ 57 h 82"/>
                <a:gd name="T72" fmla="*/ 192 w 195"/>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2"/>
                <a:gd name="T113" fmla="*/ 195 w 195"/>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2">
                  <a:moveTo>
                    <a:pt x="192" y="52"/>
                  </a:moveTo>
                  <a:lnTo>
                    <a:pt x="194" y="57"/>
                  </a:lnTo>
                  <a:lnTo>
                    <a:pt x="192" y="59"/>
                  </a:lnTo>
                  <a:lnTo>
                    <a:pt x="191" y="61"/>
                  </a:lnTo>
                  <a:lnTo>
                    <a:pt x="189" y="64"/>
                  </a:lnTo>
                  <a:lnTo>
                    <a:pt x="186" y="67"/>
                  </a:lnTo>
                  <a:lnTo>
                    <a:pt x="180" y="70"/>
                  </a:lnTo>
                  <a:lnTo>
                    <a:pt x="178" y="73"/>
                  </a:lnTo>
                  <a:lnTo>
                    <a:pt x="171" y="75"/>
                  </a:lnTo>
                  <a:lnTo>
                    <a:pt x="165" y="77"/>
                  </a:lnTo>
                  <a:lnTo>
                    <a:pt x="161" y="78"/>
                  </a:lnTo>
                  <a:lnTo>
                    <a:pt x="156" y="80"/>
                  </a:lnTo>
                  <a:lnTo>
                    <a:pt x="152" y="80"/>
                  </a:lnTo>
                  <a:lnTo>
                    <a:pt x="147" y="81"/>
                  </a:lnTo>
                  <a:lnTo>
                    <a:pt x="144" y="79"/>
                  </a:lnTo>
                  <a:lnTo>
                    <a:pt x="140" y="79"/>
                  </a:lnTo>
                  <a:lnTo>
                    <a:pt x="135" y="78"/>
                  </a:lnTo>
                  <a:lnTo>
                    <a:pt x="132" y="76"/>
                  </a:lnTo>
                  <a:lnTo>
                    <a:pt x="127" y="73"/>
                  </a:lnTo>
                  <a:lnTo>
                    <a:pt x="122" y="70"/>
                  </a:lnTo>
                  <a:lnTo>
                    <a:pt x="93" y="51"/>
                  </a:lnTo>
                  <a:lnTo>
                    <a:pt x="66" y="32"/>
                  </a:lnTo>
                  <a:lnTo>
                    <a:pt x="60" y="28"/>
                  </a:lnTo>
                  <a:lnTo>
                    <a:pt x="55" y="26"/>
                  </a:lnTo>
                  <a:lnTo>
                    <a:pt x="51" y="24"/>
                  </a:lnTo>
                  <a:lnTo>
                    <a:pt x="46" y="22"/>
                  </a:lnTo>
                  <a:lnTo>
                    <a:pt x="41" y="20"/>
                  </a:lnTo>
                  <a:lnTo>
                    <a:pt x="36" y="19"/>
                  </a:lnTo>
                  <a:lnTo>
                    <a:pt x="32" y="19"/>
                  </a:lnTo>
                  <a:lnTo>
                    <a:pt x="29" y="19"/>
                  </a:lnTo>
                  <a:lnTo>
                    <a:pt x="25"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8" y="8"/>
                  </a:lnTo>
                  <a:lnTo>
                    <a:pt x="34" y="5"/>
                  </a:lnTo>
                  <a:lnTo>
                    <a:pt x="41" y="3"/>
                  </a:lnTo>
                  <a:lnTo>
                    <a:pt x="46" y="1"/>
                  </a:lnTo>
                  <a:lnTo>
                    <a:pt x="51" y="0"/>
                  </a:lnTo>
                  <a:lnTo>
                    <a:pt x="55" y="0"/>
                  </a:lnTo>
                  <a:lnTo>
                    <a:pt x="59" y="0"/>
                  </a:lnTo>
                  <a:lnTo>
                    <a:pt x="63" y="0"/>
                  </a:lnTo>
                  <a:lnTo>
                    <a:pt x="67" y="1"/>
                  </a:lnTo>
                  <a:lnTo>
                    <a:pt x="72" y="3"/>
                  </a:lnTo>
                  <a:lnTo>
                    <a:pt x="76" y="5"/>
                  </a:lnTo>
                  <a:lnTo>
                    <a:pt x="81" y="8"/>
                  </a:lnTo>
                  <a:lnTo>
                    <a:pt x="86" y="12"/>
                  </a:lnTo>
                  <a:lnTo>
                    <a:pt x="115" y="31"/>
                  </a:lnTo>
                  <a:lnTo>
                    <a:pt x="138" y="47"/>
                  </a:lnTo>
                  <a:lnTo>
                    <a:pt x="145" y="51"/>
                  </a:lnTo>
                  <a:lnTo>
                    <a:pt x="150" y="54"/>
                  </a:lnTo>
                  <a:lnTo>
                    <a:pt x="155" y="56"/>
                  </a:lnTo>
                  <a:lnTo>
                    <a:pt x="159" y="57"/>
                  </a:lnTo>
                  <a:lnTo>
                    <a:pt x="164" y="59"/>
                  </a:lnTo>
                  <a:lnTo>
                    <a:pt x="168" y="60"/>
                  </a:lnTo>
                  <a:lnTo>
                    <a:pt x="173" y="60"/>
                  </a:lnTo>
                  <a:lnTo>
                    <a:pt x="177" y="60"/>
                  </a:lnTo>
                  <a:lnTo>
                    <a:pt x="181" y="60"/>
                  </a:lnTo>
                  <a:lnTo>
                    <a:pt x="185" y="58"/>
                  </a:lnTo>
                  <a:lnTo>
                    <a:pt x="188" y="57"/>
                  </a:lnTo>
                  <a:lnTo>
                    <a:pt x="191" y="56"/>
                  </a:lnTo>
                  <a:lnTo>
                    <a:pt x="192"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3" name="Freeform 65"/>
            <p:cNvSpPr>
              <a:spLocks/>
            </p:cNvSpPr>
            <p:nvPr/>
          </p:nvSpPr>
          <p:spPr bwMode="auto">
            <a:xfrm>
              <a:off x="4423" y="1358"/>
              <a:ext cx="195" cy="83"/>
            </a:xfrm>
            <a:custGeom>
              <a:avLst/>
              <a:gdLst>
                <a:gd name="T0" fmla="*/ 192 w 195"/>
                <a:gd name="T1" fmla="*/ 57 h 83"/>
                <a:gd name="T2" fmla="*/ 188 w 195"/>
                <a:gd name="T3" fmla="*/ 63 h 83"/>
                <a:gd name="T4" fmla="*/ 182 w 195"/>
                <a:gd name="T5" fmla="*/ 69 h 83"/>
                <a:gd name="T6" fmla="*/ 175 w 195"/>
                <a:gd name="T7" fmla="*/ 74 h 83"/>
                <a:gd name="T8" fmla="*/ 164 w 195"/>
                <a:gd name="T9" fmla="*/ 79 h 83"/>
                <a:gd name="T10" fmla="*/ 155 w 195"/>
                <a:gd name="T11" fmla="*/ 81 h 83"/>
                <a:gd name="T12" fmla="*/ 147 w 195"/>
                <a:gd name="T13" fmla="*/ 82 h 83"/>
                <a:gd name="T14" fmla="*/ 139 w 195"/>
                <a:gd name="T15" fmla="*/ 80 h 83"/>
                <a:gd name="T16" fmla="*/ 131 w 195"/>
                <a:gd name="T17" fmla="*/ 77 h 83"/>
                <a:gd name="T18" fmla="*/ 120 w 195"/>
                <a:gd name="T19" fmla="*/ 71 h 83"/>
                <a:gd name="T20" fmla="*/ 66 w 195"/>
                <a:gd name="T21" fmla="*/ 33 h 83"/>
                <a:gd name="T22" fmla="*/ 55 w 195"/>
                <a:gd name="T23" fmla="*/ 27 h 83"/>
                <a:gd name="T24" fmla="*/ 46 w 195"/>
                <a:gd name="T25" fmla="*/ 23 h 83"/>
                <a:gd name="T26" fmla="*/ 37 w 195"/>
                <a:gd name="T27" fmla="*/ 20 h 83"/>
                <a:gd name="T28" fmla="*/ 29 w 195"/>
                <a:gd name="T29" fmla="*/ 20 h 83"/>
                <a:gd name="T30" fmla="*/ 21 w 195"/>
                <a:gd name="T31" fmla="*/ 20 h 83"/>
                <a:gd name="T32" fmla="*/ 12 w 195"/>
                <a:gd name="T33" fmla="*/ 23 h 83"/>
                <a:gd name="T34" fmla="*/ 5 w 195"/>
                <a:gd name="T35" fmla="*/ 26 h 83"/>
                <a:gd name="T36" fmla="*/ 0 w 195"/>
                <a:gd name="T37" fmla="*/ 28 h 83"/>
                <a:gd name="T38" fmla="*/ 1 w 195"/>
                <a:gd name="T39" fmla="*/ 25 h 83"/>
                <a:gd name="T40" fmla="*/ 5 w 195"/>
                <a:gd name="T41" fmla="*/ 21 h 83"/>
                <a:gd name="T42" fmla="*/ 9 w 195"/>
                <a:gd name="T43" fmla="*/ 17 h 83"/>
                <a:gd name="T44" fmla="*/ 21 w 195"/>
                <a:gd name="T45" fmla="*/ 12 h 83"/>
                <a:gd name="T46" fmla="*/ 35 w 195"/>
                <a:gd name="T47" fmla="*/ 5 h 83"/>
                <a:gd name="T48" fmla="*/ 47 w 195"/>
                <a:gd name="T49" fmla="*/ 1 h 83"/>
                <a:gd name="T50" fmla="*/ 55 w 195"/>
                <a:gd name="T51" fmla="*/ 0 h 83"/>
                <a:gd name="T52" fmla="*/ 63 w 195"/>
                <a:gd name="T53" fmla="*/ 1 h 83"/>
                <a:gd name="T54" fmla="*/ 71 w 195"/>
                <a:gd name="T55" fmla="*/ 3 h 83"/>
                <a:gd name="T56" fmla="*/ 80 w 195"/>
                <a:gd name="T57" fmla="*/ 9 h 83"/>
                <a:gd name="T58" fmla="*/ 114 w 195"/>
                <a:gd name="T59" fmla="*/ 31 h 83"/>
                <a:gd name="T60" fmla="*/ 144 w 195"/>
                <a:gd name="T61" fmla="*/ 52 h 83"/>
                <a:gd name="T62" fmla="*/ 154 w 195"/>
                <a:gd name="T63" fmla="*/ 57 h 83"/>
                <a:gd name="T64" fmla="*/ 162 w 195"/>
                <a:gd name="T65" fmla="*/ 60 h 83"/>
                <a:gd name="T66" fmla="*/ 171 w 195"/>
                <a:gd name="T67" fmla="*/ 61 h 83"/>
                <a:gd name="T68" fmla="*/ 179 w 195"/>
                <a:gd name="T69" fmla="*/ 61 h 83"/>
                <a:gd name="T70" fmla="*/ 187 w 195"/>
                <a:gd name="T71" fmla="*/ 58 h 83"/>
                <a:gd name="T72" fmla="*/ 194 w 195"/>
                <a:gd name="T73" fmla="*/ 54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5"/>
                <a:gd name="T112" fmla="*/ 0 h 83"/>
                <a:gd name="T113" fmla="*/ 195 w 195"/>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5" h="83">
                  <a:moveTo>
                    <a:pt x="194" y="54"/>
                  </a:moveTo>
                  <a:lnTo>
                    <a:pt x="192" y="57"/>
                  </a:lnTo>
                  <a:lnTo>
                    <a:pt x="190" y="60"/>
                  </a:lnTo>
                  <a:lnTo>
                    <a:pt x="188" y="63"/>
                  </a:lnTo>
                  <a:lnTo>
                    <a:pt x="185" y="65"/>
                  </a:lnTo>
                  <a:lnTo>
                    <a:pt x="182" y="69"/>
                  </a:lnTo>
                  <a:lnTo>
                    <a:pt x="179" y="71"/>
                  </a:lnTo>
                  <a:lnTo>
                    <a:pt x="175" y="74"/>
                  </a:lnTo>
                  <a:lnTo>
                    <a:pt x="169" y="76"/>
                  </a:lnTo>
                  <a:lnTo>
                    <a:pt x="164" y="79"/>
                  </a:lnTo>
                  <a:lnTo>
                    <a:pt x="159" y="80"/>
                  </a:lnTo>
                  <a:lnTo>
                    <a:pt x="155" y="81"/>
                  </a:lnTo>
                  <a:lnTo>
                    <a:pt x="151" y="81"/>
                  </a:lnTo>
                  <a:lnTo>
                    <a:pt x="147" y="82"/>
                  </a:lnTo>
                  <a:lnTo>
                    <a:pt x="143" y="81"/>
                  </a:lnTo>
                  <a:lnTo>
                    <a:pt x="139" y="80"/>
                  </a:lnTo>
                  <a:lnTo>
                    <a:pt x="135" y="79"/>
                  </a:lnTo>
                  <a:lnTo>
                    <a:pt x="131" y="77"/>
                  </a:lnTo>
                  <a:lnTo>
                    <a:pt x="125" y="75"/>
                  </a:lnTo>
                  <a:lnTo>
                    <a:pt x="120" y="71"/>
                  </a:lnTo>
                  <a:lnTo>
                    <a:pt x="93" y="52"/>
                  </a:lnTo>
                  <a:lnTo>
                    <a:pt x="66" y="33"/>
                  </a:lnTo>
                  <a:lnTo>
                    <a:pt x="60" y="30"/>
                  </a:lnTo>
                  <a:lnTo>
                    <a:pt x="55" y="27"/>
                  </a:lnTo>
                  <a:lnTo>
                    <a:pt x="51" y="25"/>
                  </a:lnTo>
                  <a:lnTo>
                    <a:pt x="46" y="23"/>
                  </a:lnTo>
                  <a:lnTo>
                    <a:pt x="41" y="21"/>
                  </a:lnTo>
                  <a:lnTo>
                    <a:pt x="37" y="20"/>
                  </a:lnTo>
                  <a:lnTo>
                    <a:pt x="33" y="19"/>
                  </a:lnTo>
                  <a:lnTo>
                    <a:pt x="29" y="20"/>
                  </a:lnTo>
                  <a:lnTo>
                    <a:pt x="24" y="20"/>
                  </a:lnTo>
                  <a:lnTo>
                    <a:pt x="21" y="20"/>
                  </a:lnTo>
                  <a:lnTo>
                    <a:pt x="17" y="21"/>
                  </a:lnTo>
                  <a:lnTo>
                    <a:pt x="12" y="23"/>
                  </a:lnTo>
                  <a:lnTo>
                    <a:pt x="9" y="24"/>
                  </a:lnTo>
                  <a:lnTo>
                    <a:pt x="5" y="26"/>
                  </a:lnTo>
                  <a:lnTo>
                    <a:pt x="3" y="27"/>
                  </a:lnTo>
                  <a:lnTo>
                    <a:pt x="0" y="28"/>
                  </a:lnTo>
                  <a:lnTo>
                    <a:pt x="1" y="27"/>
                  </a:lnTo>
                  <a:lnTo>
                    <a:pt x="1" y="25"/>
                  </a:lnTo>
                  <a:lnTo>
                    <a:pt x="3" y="23"/>
                  </a:lnTo>
                  <a:lnTo>
                    <a:pt x="5" y="21"/>
                  </a:lnTo>
                  <a:lnTo>
                    <a:pt x="7" y="19"/>
                  </a:lnTo>
                  <a:lnTo>
                    <a:pt x="9" y="17"/>
                  </a:lnTo>
                  <a:lnTo>
                    <a:pt x="14" y="15"/>
                  </a:lnTo>
                  <a:lnTo>
                    <a:pt x="21" y="12"/>
                  </a:lnTo>
                  <a:lnTo>
                    <a:pt x="28" y="9"/>
                  </a:lnTo>
                  <a:lnTo>
                    <a:pt x="35" y="5"/>
                  </a:lnTo>
                  <a:lnTo>
                    <a:pt x="42" y="3"/>
                  </a:lnTo>
                  <a:lnTo>
                    <a:pt x="47" y="1"/>
                  </a:lnTo>
                  <a:lnTo>
                    <a:pt x="51" y="0"/>
                  </a:lnTo>
                  <a:lnTo>
                    <a:pt x="55" y="0"/>
                  </a:lnTo>
                  <a:lnTo>
                    <a:pt x="59" y="0"/>
                  </a:lnTo>
                  <a:lnTo>
                    <a:pt x="63" y="1"/>
                  </a:lnTo>
                  <a:lnTo>
                    <a:pt x="67" y="2"/>
                  </a:lnTo>
                  <a:lnTo>
                    <a:pt x="71" y="3"/>
                  </a:lnTo>
                  <a:lnTo>
                    <a:pt x="76" y="6"/>
                  </a:lnTo>
                  <a:lnTo>
                    <a:pt x="80" y="9"/>
                  </a:lnTo>
                  <a:lnTo>
                    <a:pt x="86" y="12"/>
                  </a:lnTo>
                  <a:lnTo>
                    <a:pt x="114" y="31"/>
                  </a:lnTo>
                  <a:lnTo>
                    <a:pt x="138" y="48"/>
                  </a:lnTo>
                  <a:lnTo>
                    <a:pt x="144" y="52"/>
                  </a:lnTo>
                  <a:lnTo>
                    <a:pt x="149" y="55"/>
                  </a:lnTo>
                  <a:lnTo>
                    <a:pt x="154" y="57"/>
                  </a:lnTo>
                  <a:lnTo>
                    <a:pt x="158" y="59"/>
                  </a:lnTo>
                  <a:lnTo>
                    <a:pt x="162" y="60"/>
                  </a:lnTo>
                  <a:lnTo>
                    <a:pt x="167" y="61"/>
                  </a:lnTo>
                  <a:lnTo>
                    <a:pt x="171" y="61"/>
                  </a:lnTo>
                  <a:lnTo>
                    <a:pt x="176" y="61"/>
                  </a:lnTo>
                  <a:lnTo>
                    <a:pt x="179" y="61"/>
                  </a:lnTo>
                  <a:lnTo>
                    <a:pt x="183" y="59"/>
                  </a:lnTo>
                  <a:lnTo>
                    <a:pt x="187" y="58"/>
                  </a:lnTo>
                  <a:lnTo>
                    <a:pt x="189" y="56"/>
                  </a:lnTo>
                  <a:lnTo>
                    <a:pt x="194" y="54"/>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4" name="Freeform 66"/>
            <p:cNvSpPr>
              <a:spLocks/>
            </p:cNvSpPr>
            <p:nvPr/>
          </p:nvSpPr>
          <p:spPr bwMode="auto">
            <a:xfrm>
              <a:off x="5021" y="1060"/>
              <a:ext cx="196" cy="87"/>
            </a:xfrm>
            <a:custGeom>
              <a:avLst/>
              <a:gdLst>
                <a:gd name="T0" fmla="*/ 192 w 196"/>
                <a:gd name="T1" fmla="*/ 60 h 87"/>
                <a:gd name="T2" fmla="*/ 189 w 196"/>
                <a:gd name="T3" fmla="*/ 65 h 87"/>
                <a:gd name="T4" fmla="*/ 183 w 196"/>
                <a:gd name="T5" fmla="*/ 72 h 87"/>
                <a:gd name="T6" fmla="*/ 177 w 196"/>
                <a:gd name="T7" fmla="*/ 77 h 87"/>
                <a:gd name="T8" fmla="*/ 165 w 196"/>
                <a:gd name="T9" fmla="*/ 82 h 87"/>
                <a:gd name="T10" fmla="*/ 156 w 196"/>
                <a:gd name="T11" fmla="*/ 85 h 87"/>
                <a:gd name="T12" fmla="*/ 147 w 196"/>
                <a:gd name="T13" fmla="*/ 86 h 87"/>
                <a:gd name="T14" fmla="*/ 140 w 196"/>
                <a:gd name="T15" fmla="*/ 84 h 87"/>
                <a:gd name="T16" fmla="*/ 132 w 196"/>
                <a:gd name="T17" fmla="*/ 81 h 87"/>
                <a:gd name="T18" fmla="*/ 121 w 196"/>
                <a:gd name="T19" fmla="*/ 74 h 87"/>
                <a:gd name="T20" fmla="*/ 65 w 196"/>
                <a:gd name="T21" fmla="*/ 34 h 87"/>
                <a:gd name="T22" fmla="*/ 56 w 196"/>
                <a:gd name="T23" fmla="*/ 28 h 87"/>
                <a:gd name="T24" fmla="*/ 47 w 196"/>
                <a:gd name="T25" fmla="*/ 24 h 87"/>
                <a:gd name="T26" fmla="*/ 37 w 196"/>
                <a:gd name="T27" fmla="*/ 21 h 87"/>
                <a:gd name="T28" fmla="*/ 29 w 196"/>
                <a:gd name="T29" fmla="*/ 20 h 87"/>
                <a:gd name="T30" fmla="*/ 21 w 196"/>
                <a:gd name="T31" fmla="*/ 21 h 87"/>
                <a:gd name="T32" fmla="*/ 12 w 196"/>
                <a:gd name="T33" fmla="*/ 24 h 87"/>
                <a:gd name="T34" fmla="*/ 5 w 196"/>
                <a:gd name="T35" fmla="*/ 26 h 87"/>
                <a:gd name="T36" fmla="*/ 0 w 196"/>
                <a:gd name="T37" fmla="*/ 29 h 87"/>
                <a:gd name="T38" fmla="*/ 1 w 196"/>
                <a:gd name="T39" fmla="*/ 25 h 87"/>
                <a:gd name="T40" fmla="*/ 5 w 196"/>
                <a:gd name="T41" fmla="*/ 21 h 87"/>
                <a:gd name="T42" fmla="*/ 9 w 196"/>
                <a:gd name="T43" fmla="*/ 18 h 87"/>
                <a:gd name="T44" fmla="*/ 20 w 196"/>
                <a:gd name="T45" fmla="*/ 13 h 87"/>
                <a:gd name="T46" fmla="*/ 35 w 196"/>
                <a:gd name="T47" fmla="*/ 6 h 87"/>
                <a:gd name="T48" fmla="*/ 47 w 196"/>
                <a:gd name="T49" fmla="*/ 1 h 87"/>
                <a:gd name="T50" fmla="*/ 55 w 196"/>
                <a:gd name="T51" fmla="*/ 0 h 87"/>
                <a:gd name="T52" fmla="*/ 63 w 196"/>
                <a:gd name="T53" fmla="*/ 0 h 87"/>
                <a:gd name="T54" fmla="*/ 71 w 196"/>
                <a:gd name="T55" fmla="*/ 3 h 87"/>
                <a:gd name="T56" fmla="*/ 81 w 196"/>
                <a:gd name="T57" fmla="*/ 9 h 87"/>
                <a:gd name="T58" fmla="*/ 114 w 196"/>
                <a:gd name="T59" fmla="*/ 32 h 87"/>
                <a:gd name="T60" fmla="*/ 145 w 196"/>
                <a:gd name="T61" fmla="*/ 55 h 87"/>
                <a:gd name="T62" fmla="*/ 154 w 196"/>
                <a:gd name="T63" fmla="*/ 60 h 87"/>
                <a:gd name="T64" fmla="*/ 163 w 196"/>
                <a:gd name="T65" fmla="*/ 63 h 87"/>
                <a:gd name="T66" fmla="*/ 172 w 196"/>
                <a:gd name="T67" fmla="*/ 65 h 87"/>
                <a:gd name="T68" fmla="*/ 180 w 196"/>
                <a:gd name="T69" fmla="*/ 63 h 87"/>
                <a:gd name="T70" fmla="*/ 187 w 196"/>
                <a:gd name="T71" fmla="*/ 61 h 87"/>
                <a:gd name="T72" fmla="*/ 195 w 196"/>
                <a:gd name="T73" fmla="*/ 57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6"/>
                <a:gd name="T112" fmla="*/ 0 h 87"/>
                <a:gd name="T113" fmla="*/ 196 w 196"/>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6" h="87">
                  <a:moveTo>
                    <a:pt x="195" y="57"/>
                  </a:moveTo>
                  <a:lnTo>
                    <a:pt x="192" y="60"/>
                  </a:lnTo>
                  <a:lnTo>
                    <a:pt x="191" y="63"/>
                  </a:lnTo>
                  <a:lnTo>
                    <a:pt x="189" y="65"/>
                  </a:lnTo>
                  <a:lnTo>
                    <a:pt x="186" y="68"/>
                  </a:lnTo>
                  <a:lnTo>
                    <a:pt x="183" y="72"/>
                  </a:lnTo>
                  <a:lnTo>
                    <a:pt x="180" y="74"/>
                  </a:lnTo>
                  <a:lnTo>
                    <a:pt x="177" y="77"/>
                  </a:lnTo>
                  <a:lnTo>
                    <a:pt x="171" y="80"/>
                  </a:lnTo>
                  <a:lnTo>
                    <a:pt x="165" y="82"/>
                  </a:lnTo>
                  <a:lnTo>
                    <a:pt x="161" y="85"/>
                  </a:lnTo>
                  <a:lnTo>
                    <a:pt x="156" y="85"/>
                  </a:lnTo>
                  <a:lnTo>
                    <a:pt x="152" y="85"/>
                  </a:lnTo>
                  <a:lnTo>
                    <a:pt x="147" y="86"/>
                  </a:lnTo>
                  <a:lnTo>
                    <a:pt x="143" y="85"/>
                  </a:lnTo>
                  <a:lnTo>
                    <a:pt x="140" y="84"/>
                  </a:lnTo>
                  <a:lnTo>
                    <a:pt x="136" y="83"/>
                  </a:lnTo>
                  <a:lnTo>
                    <a:pt x="132" y="81"/>
                  </a:lnTo>
                  <a:lnTo>
                    <a:pt x="126" y="78"/>
                  </a:lnTo>
                  <a:lnTo>
                    <a:pt x="121" y="74"/>
                  </a:lnTo>
                  <a:lnTo>
                    <a:pt x="94" y="54"/>
                  </a:lnTo>
                  <a:lnTo>
                    <a:pt x="65" y="34"/>
                  </a:lnTo>
                  <a:lnTo>
                    <a:pt x="60" y="31"/>
                  </a:lnTo>
                  <a:lnTo>
                    <a:pt x="56" y="28"/>
                  </a:lnTo>
                  <a:lnTo>
                    <a:pt x="52" y="25"/>
                  </a:lnTo>
                  <a:lnTo>
                    <a:pt x="47" y="24"/>
                  </a:lnTo>
                  <a:lnTo>
                    <a:pt x="42" y="21"/>
                  </a:lnTo>
                  <a:lnTo>
                    <a:pt x="37" y="21"/>
                  </a:lnTo>
                  <a:lnTo>
                    <a:pt x="33" y="20"/>
                  </a:lnTo>
                  <a:lnTo>
                    <a:pt x="29" y="20"/>
                  </a:lnTo>
                  <a:lnTo>
                    <a:pt x="24" y="20"/>
                  </a:lnTo>
                  <a:lnTo>
                    <a:pt x="21" y="21"/>
                  </a:lnTo>
                  <a:lnTo>
                    <a:pt x="17" y="23"/>
                  </a:lnTo>
                  <a:lnTo>
                    <a:pt x="12" y="24"/>
                  </a:lnTo>
                  <a:lnTo>
                    <a:pt x="9" y="24"/>
                  </a:lnTo>
                  <a:lnTo>
                    <a:pt x="5" y="26"/>
                  </a:lnTo>
                  <a:lnTo>
                    <a:pt x="3" y="28"/>
                  </a:lnTo>
                  <a:lnTo>
                    <a:pt x="0" y="29"/>
                  </a:lnTo>
                  <a:lnTo>
                    <a:pt x="1" y="27"/>
                  </a:lnTo>
                  <a:lnTo>
                    <a:pt x="1" y="25"/>
                  </a:lnTo>
                  <a:lnTo>
                    <a:pt x="3" y="24"/>
                  </a:lnTo>
                  <a:lnTo>
                    <a:pt x="5" y="21"/>
                  </a:lnTo>
                  <a:lnTo>
                    <a:pt x="7" y="20"/>
                  </a:lnTo>
                  <a:lnTo>
                    <a:pt x="9" y="18"/>
                  </a:lnTo>
                  <a:lnTo>
                    <a:pt x="14" y="16"/>
                  </a:lnTo>
                  <a:lnTo>
                    <a:pt x="20" y="13"/>
                  </a:lnTo>
                  <a:lnTo>
                    <a:pt x="29" y="9"/>
                  </a:lnTo>
                  <a:lnTo>
                    <a:pt x="35" y="6"/>
                  </a:lnTo>
                  <a:lnTo>
                    <a:pt x="43" y="3"/>
                  </a:lnTo>
                  <a:lnTo>
                    <a:pt x="47" y="1"/>
                  </a:lnTo>
                  <a:lnTo>
                    <a:pt x="51" y="1"/>
                  </a:lnTo>
                  <a:lnTo>
                    <a:pt x="55" y="0"/>
                  </a:lnTo>
                  <a:lnTo>
                    <a:pt x="59" y="0"/>
                  </a:lnTo>
                  <a:lnTo>
                    <a:pt x="63" y="0"/>
                  </a:lnTo>
                  <a:lnTo>
                    <a:pt x="67" y="2"/>
                  </a:lnTo>
                  <a:lnTo>
                    <a:pt x="71" y="3"/>
                  </a:lnTo>
                  <a:lnTo>
                    <a:pt x="76" y="6"/>
                  </a:lnTo>
                  <a:lnTo>
                    <a:pt x="81" y="9"/>
                  </a:lnTo>
                  <a:lnTo>
                    <a:pt x="87" y="12"/>
                  </a:lnTo>
                  <a:lnTo>
                    <a:pt x="114" y="32"/>
                  </a:lnTo>
                  <a:lnTo>
                    <a:pt x="139" y="50"/>
                  </a:lnTo>
                  <a:lnTo>
                    <a:pt x="145" y="55"/>
                  </a:lnTo>
                  <a:lnTo>
                    <a:pt x="150" y="57"/>
                  </a:lnTo>
                  <a:lnTo>
                    <a:pt x="154" y="60"/>
                  </a:lnTo>
                  <a:lnTo>
                    <a:pt x="159" y="61"/>
                  </a:lnTo>
                  <a:lnTo>
                    <a:pt x="163" y="63"/>
                  </a:lnTo>
                  <a:lnTo>
                    <a:pt x="168" y="64"/>
                  </a:lnTo>
                  <a:lnTo>
                    <a:pt x="172" y="65"/>
                  </a:lnTo>
                  <a:lnTo>
                    <a:pt x="176" y="64"/>
                  </a:lnTo>
                  <a:lnTo>
                    <a:pt x="180" y="63"/>
                  </a:lnTo>
                  <a:lnTo>
                    <a:pt x="185" y="62"/>
                  </a:lnTo>
                  <a:lnTo>
                    <a:pt x="187" y="61"/>
                  </a:lnTo>
                  <a:lnTo>
                    <a:pt x="191" y="59"/>
                  </a:lnTo>
                  <a:lnTo>
                    <a:pt x="195" y="57"/>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5" name="Freeform 67"/>
            <p:cNvSpPr>
              <a:spLocks/>
            </p:cNvSpPr>
            <p:nvPr/>
          </p:nvSpPr>
          <p:spPr bwMode="auto">
            <a:xfrm>
              <a:off x="4874" y="1136"/>
              <a:ext cx="192" cy="82"/>
            </a:xfrm>
            <a:custGeom>
              <a:avLst/>
              <a:gdLst>
                <a:gd name="T0" fmla="*/ 191 w 192"/>
                <a:gd name="T1" fmla="*/ 57 h 82"/>
                <a:gd name="T2" fmla="*/ 188 w 192"/>
                <a:gd name="T3" fmla="*/ 61 h 82"/>
                <a:gd name="T4" fmla="*/ 183 w 192"/>
                <a:gd name="T5" fmla="*/ 67 h 82"/>
                <a:gd name="T6" fmla="*/ 175 w 192"/>
                <a:gd name="T7" fmla="*/ 73 h 82"/>
                <a:gd name="T8" fmla="*/ 163 w 192"/>
                <a:gd name="T9" fmla="*/ 77 h 82"/>
                <a:gd name="T10" fmla="*/ 153 w 192"/>
                <a:gd name="T11" fmla="*/ 80 h 82"/>
                <a:gd name="T12" fmla="*/ 145 w 192"/>
                <a:gd name="T13" fmla="*/ 81 h 82"/>
                <a:gd name="T14" fmla="*/ 138 w 192"/>
                <a:gd name="T15" fmla="*/ 79 h 82"/>
                <a:gd name="T16" fmla="*/ 130 w 192"/>
                <a:gd name="T17" fmla="*/ 76 h 82"/>
                <a:gd name="T18" fmla="*/ 120 w 192"/>
                <a:gd name="T19" fmla="*/ 70 h 82"/>
                <a:gd name="T20" fmla="*/ 65 w 192"/>
                <a:gd name="T21" fmla="*/ 32 h 82"/>
                <a:gd name="T22" fmla="*/ 54 w 192"/>
                <a:gd name="T23" fmla="*/ 26 h 82"/>
                <a:gd name="T24" fmla="*/ 45 w 192"/>
                <a:gd name="T25" fmla="*/ 22 h 82"/>
                <a:gd name="T26" fmla="*/ 36 w 192"/>
                <a:gd name="T27" fmla="*/ 19 h 82"/>
                <a:gd name="T28" fmla="*/ 28 w 192"/>
                <a:gd name="T29" fmla="*/ 19 h 82"/>
                <a:gd name="T30" fmla="*/ 20 w 192"/>
                <a:gd name="T31" fmla="*/ 19 h 82"/>
                <a:gd name="T32" fmla="*/ 11 w 192"/>
                <a:gd name="T33" fmla="*/ 22 h 82"/>
                <a:gd name="T34" fmla="*/ 5 w 192"/>
                <a:gd name="T35" fmla="*/ 24 h 82"/>
                <a:gd name="T36" fmla="*/ 0 w 192"/>
                <a:gd name="T37" fmla="*/ 28 h 82"/>
                <a:gd name="T38" fmla="*/ 2 w 192"/>
                <a:gd name="T39" fmla="*/ 23 h 82"/>
                <a:gd name="T40" fmla="*/ 4 w 192"/>
                <a:gd name="T41" fmla="*/ 20 h 82"/>
                <a:gd name="T42" fmla="*/ 9 w 192"/>
                <a:gd name="T43" fmla="*/ 17 h 82"/>
                <a:gd name="T44" fmla="*/ 19 w 192"/>
                <a:gd name="T45" fmla="*/ 11 h 82"/>
                <a:gd name="T46" fmla="*/ 34 w 192"/>
                <a:gd name="T47" fmla="*/ 5 h 82"/>
                <a:gd name="T48" fmla="*/ 45 w 192"/>
                <a:gd name="T49" fmla="*/ 1 h 82"/>
                <a:gd name="T50" fmla="*/ 54 w 192"/>
                <a:gd name="T51" fmla="*/ 0 h 82"/>
                <a:gd name="T52" fmla="*/ 62 w 192"/>
                <a:gd name="T53" fmla="*/ 0 h 82"/>
                <a:gd name="T54" fmla="*/ 71 w 192"/>
                <a:gd name="T55" fmla="*/ 3 h 82"/>
                <a:gd name="T56" fmla="*/ 80 w 192"/>
                <a:gd name="T57" fmla="*/ 8 h 82"/>
                <a:gd name="T58" fmla="*/ 113 w 192"/>
                <a:gd name="T59" fmla="*/ 31 h 82"/>
                <a:gd name="T60" fmla="*/ 143 w 192"/>
                <a:gd name="T61" fmla="*/ 51 h 82"/>
                <a:gd name="T62" fmla="*/ 152 w 192"/>
                <a:gd name="T63" fmla="*/ 56 h 82"/>
                <a:gd name="T64" fmla="*/ 161 w 192"/>
                <a:gd name="T65" fmla="*/ 59 h 82"/>
                <a:gd name="T66" fmla="*/ 170 w 192"/>
                <a:gd name="T67" fmla="*/ 60 h 82"/>
                <a:gd name="T68" fmla="*/ 178 w 192"/>
                <a:gd name="T69" fmla="*/ 60 h 82"/>
                <a:gd name="T70" fmla="*/ 185 w 192"/>
                <a:gd name="T71" fmla="*/ 57 h 82"/>
                <a:gd name="T72" fmla="*/ 189 w 192"/>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82"/>
                <a:gd name="T113" fmla="*/ 192 w 192"/>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82">
                  <a:moveTo>
                    <a:pt x="189" y="52"/>
                  </a:moveTo>
                  <a:lnTo>
                    <a:pt x="191" y="57"/>
                  </a:lnTo>
                  <a:lnTo>
                    <a:pt x="189" y="59"/>
                  </a:lnTo>
                  <a:lnTo>
                    <a:pt x="188" y="61"/>
                  </a:lnTo>
                  <a:lnTo>
                    <a:pt x="186" y="64"/>
                  </a:lnTo>
                  <a:lnTo>
                    <a:pt x="183" y="67"/>
                  </a:lnTo>
                  <a:lnTo>
                    <a:pt x="177" y="70"/>
                  </a:lnTo>
                  <a:lnTo>
                    <a:pt x="175" y="73"/>
                  </a:lnTo>
                  <a:lnTo>
                    <a:pt x="169" y="75"/>
                  </a:lnTo>
                  <a:lnTo>
                    <a:pt x="163" y="77"/>
                  </a:lnTo>
                  <a:lnTo>
                    <a:pt x="158" y="78"/>
                  </a:lnTo>
                  <a:lnTo>
                    <a:pt x="153" y="80"/>
                  </a:lnTo>
                  <a:lnTo>
                    <a:pt x="150" y="80"/>
                  </a:lnTo>
                  <a:lnTo>
                    <a:pt x="145" y="81"/>
                  </a:lnTo>
                  <a:lnTo>
                    <a:pt x="142" y="79"/>
                  </a:lnTo>
                  <a:lnTo>
                    <a:pt x="138" y="79"/>
                  </a:lnTo>
                  <a:lnTo>
                    <a:pt x="133" y="78"/>
                  </a:lnTo>
                  <a:lnTo>
                    <a:pt x="130" y="76"/>
                  </a:lnTo>
                  <a:lnTo>
                    <a:pt x="125" y="73"/>
                  </a:lnTo>
                  <a:lnTo>
                    <a:pt x="120" y="70"/>
                  </a:lnTo>
                  <a:lnTo>
                    <a:pt x="92" y="51"/>
                  </a:lnTo>
                  <a:lnTo>
                    <a:pt x="65" y="32"/>
                  </a:lnTo>
                  <a:lnTo>
                    <a:pt x="59" y="28"/>
                  </a:lnTo>
                  <a:lnTo>
                    <a:pt x="54" y="26"/>
                  </a:lnTo>
                  <a:lnTo>
                    <a:pt x="50" y="24"/>
                  </a:lnTo>
                  <a:lnTo>
                    <a:pt x="45" y="22"/>
                  </a:lnTo>
                  <a:lnTo>
                    <a:pt x="41" y="20"/>
                  </a:lnTo>
                  <a:lnTo>
                    <a:pt x="36" y="19"/>
                  </a:lnTo>
                  <a:lnTo>
                    <a:pt x="31" y="19"/>
                  </a:lnTo>
                  <a:lnTo>
                    <a:pt x="28" y="19"/>
                  </a:lnTo>
                  <a:lnTo>
                    <a:pt x="24" y="19"/>
                  </a:lnTo>
                  <a:lnTo>
                    <a:pt x="20" y="19"/>
                  </a:lnTo>
                  <a:lnTo>
                    <a:pt x="16" y="21"/>
                  </a:lnTo>
                  <a:lnTo>
                    <a:pt x="11" y="22"/>
                  </a:lnTo>
                  <a:lnTo>
                    <a:pt x="8" y="23"/>
                  </a:lnTo>
                  <a:lnTo>
                    <a:pt x="5" y="24"/>
                  </a:lnTo>
                  <a:lnTo>
                    <a:pt x="2" y="26"/>
                  </a:lnTo>
                  <a:lnTo>
                    <a:pt x="0" y="28"/>
                  </a:lnTo>
                  <a:lnTo>
                    <a:pt x="1" y="26"/>
                  </a:lnTo>
                  <a:lnTo>
                    <a:pt x="2" y="23"/>
                  </a:lnTo>
                  <a:lnTo>
                    <a:pt x="2" y="22"/>
                  </a:lnTo>
                  <a:lnTo>
                    <a:pt x="4" y="20"/>
                  </a:lnTo>
                  <a:lnTo>
                    <a:pt x="7" y="19"/>
                  </a:lnTo>
                  <a:lnTo>
                    <a:pt x="9" y="17"/>
                  </a:lnTo>
                  <a:lnTo>
                    <a:pt x="13" y="14"/>
                  </a:lnTo>
                  <a:lnTo>
                    <a:pt x="19" y="11"/>
                  </a:lnTo>
                  <a:lnTo>
                    <a:pt x="27" y="8"/>
                  </a:lnTo>
                  <a:lnTo>
                    <a:pt x="34" y="5"/>
                  </a:lnTo>
                  <a:lnTo>
                    <a:pt x="41" y="3"/>
                  </a:lnTo>
                  <a:lnTo>
                    <a:pt x="45" y="1"/>
                  </a:lnTo>
                  <a:lnTo>
                    <a:pt x="50" y="0"/>
                  </a:lnTo>
                  <a:lnTo>
                    <a:pt x="54" y="0"/>
                  </a:lnTo>
                  <a:lnTo>
                    <a:pt x="58" y="0"/>
                  </a:lnTo>
                  <a:lnTo>
                    <a:pt x="62" y="0"/>
                  </a:lnTo>
                  <a:lnTo>
                    <a:pt x="66" y="1"/>
                  </a:lnTo>
                  <a:lnTo>
                    <a:pt x="71" y="3"/>
                  </a:lnTo>
                  <a:lnTo>
                    <a:pt x="75" y="5"/>
                  </a:lnTo>
                  <a:lnTo>
                    <a:pt x="80" y="8"/>
                  </a:lnTo>
                  <a:lnTo>
                    <a:pt x="85" y="12"/>
                  </a:lnTo>
                  <a:lnTo>
                    <a:pt x="113" y="31"/>
                  </a:lnTo>
                  <a:lnTo>
                    <a:pt x="136" y="47"/>
                  </a:lnTo>
                  <a:lnTo>
                    <a:pt x="143" y="51"/>
                  </a:lnTo>
                  <a:lnTo>
                    <a:pt x="148" y="54"/>
                  </a:lnTo>
                  <a:lnTo>
                    <a:pt x="152" y="56"/>
                  </a:lnTo>
                  <a:lnTo>
                    <a:pt x="156" y="57"/>
                  </a:lnTo>
                  <a:lnTo>
                    <a:pt x="161" y="59"/>
                  </a:lnTo>
                  <a:lnTo>
                    <a:pt x="165" y="60"/>
                  </a:lnTo>
                  <a:lnTo>
                    <a:pt x="170" y="60"/>
                  </a:lnTo>
                  <a:lnTo>
                    <a:pt x="174" y="60"/>
                  </a:lnTo>
                  <a:lnTo>
                    <a:pt x="178" y="60"/>
                  </a:lnTo>
                  <a:lnTo>
                    <a:pt x="182" y="58"/>
                  </a:lnTo>
                  <a:lnTo>
                    <a:pt x="185" y="57"/>
                  </a:lnTo>
                  <a:lnTo>
                    <a:pt x="188" y="56"/>
                  </a:lnTo>
                  <a:lnTo>
                    <a:pt x="189" y="52"/>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86" name="Freeform 68"/>
            <p:cNvSpPr>
              <a:spLocks/>
            </p:cNvSpPr>
            <p:nvPr/>
          </p:nvSpPr>
          <p:spPr bwMode="auto">
            <a:xfrm>
              <a:off x="4724" y="1210"/>
              <a:ext cx="193" cy="84"/>
            </a:xfrm>
            <a:custGeom>
              <a:avLst/>
              <a:gdLst>
                <a:gd name="T0" fmla="*/ 190 w 193"/>
                <a:gd name="T1" fmla="*/ 58 h 84"/>
                <a:gd name="T2" fmla="*/ 187 w 193"/>
                <a:gd name="T3" fmla="*/ 63 h 84"/>
                <a:gd name="T4" fmla="*/ 181 w 193"/>
                <a:gd name="T5" fmla="*/ 70 h 84"/>
                <a:gd name="T6" fmla="*/ 174 w 193"/>
                <a:gd name="T7" fmla="*/ 75 h 84"/>
                <a:gd name="T8" fmla="*/ 162 w 193"/>
                <a:gd name="T9" fmla="*/ 80 h 84"/>
                <a:gd name="T10" fmla="*/ 154 w 193"/>
                <a:gd name="T11" fmla="*/ 82 h 84"/>
                <a:gd name="T12" fmla="*/ 145 w 193"/>
                <a:gd name="T13" fmla="*/ 83 h 84"/>
                <a:gd name="T14" fmla="*/ 137 w 193"/>
                <a:gd name="T15" fmla="*/ 81 h 84"/>
                <a:gd name="T16" fmla="*/ 129 w 193"/>
                <a:gd name="T17" fmla="*/ 78 h 84"/>
                <a:gd name="T18" fmla="*/ 119 w 193"/>
                <a:gd name="T19" fmla="*/ 72 h 84"/>
                <a:gd name="T20" fmla="*/ 65 w 193"/>
                <a:gd name="T21" fmla="*/ 33 h 84"/>
                <a:gd name="T22" fmla="*/ 55 w 193"/>
                <a:gd name="T23" fmla="*/ 27 h 84"/>
                <a:gd name="T24" fmla="*/ 46 w 193"/>
                <a:gd name="T25" fmla="*/ 23 h 84"/>
                <a:gd name="T26" fmla="*/ 36 w 193"/>
                <a:gd name="T27" fmla="*/ 20 h 84"/>
                <a:gd name="T28" fmla="*/ 28 w 193"/>
                <a:gd name="T29" fmla="*/ 20 h 84"/>
                <a:gd name="T30" fmla="*/ 21 w 193"/>
                <a:gd name="T31" fmla="*/ 20 h 84"/>
                <a:gd name="T32" fmla="*/ 11 w 193"/>
                <a:gd name="T33" fmla="*/ 23 h 84"/>
                <a:gd name="T34" fmla="*/ 5 w 193"/>
                <a:gd name="T35" fmla="*/ 26 h 84"/>
                <a:gd name="T36" fmla="*/ 0 w 193"/>
                <a:gd name="T37" fmla="*/ 29 h 84"/>
                <a:gd name="T38" fmla="*/ 1 w 193"/>
                <a:gd name="T39" fmla="*/ 25 h 84"/>
                <a:gd name="T40" fmla="*/ 5 w 193"/>
                <a:gd name="T41" fmla="*/ 21 h 84"/>
                <a:gd name="T42" fmla="*/ 9 w 193"/>
                <a:gd name="T43" fmla="*/ 18 h 84"/>
                <a:gd name="T44" fmla="*/ 20 w 193"/>
                <a:gd name="T45" fmla="*/ 12 h 84"/>
                <a:gd name="T46" fmla="*/ 34 w 193"/>
                <a:gd name="T47" fmla="*/ 6 h 84"/>
                <a:gd name="T48" fmla="*/ 46 w 193"/>
                <a:gd name="T49" fmla="*/ 1 h 84"/>
                <a:gd name="T50" fmla="*/ 54 w 193"/>
                <a:gd name="T51" fmla="*/ 0 h 84"/>
                <a:gd name="T52" fmla="*/ 62 w 193"/>
                <a:gd name="T53" fmla="*/ 1 h 84"/>
                <a:gd name="T54" fmla="*/ 70 w 193"/>
                <a:gd name="T55" fmla="*/ 3 h 84"/>
                <a:gd name="T56" fmla="*/ 79 w 193"/>
                <a:gd name="T57" fmla="*/ 9 h 84"/>
                <a:gd name="T58" fmla="*/ 113 w 193"/>
                <a:gd name="T59" fmla="*/ 31 h 84"/>
                <a:gd name="T60" fmla="*/ 143 w 193"/>
                <a:gd name="T61" fmla="*/ 53 h 84"/>
                <a:gd name="T62" fmla="*/ 152 w 193"/>
                <a:gd name="T63" fmla="*/ 58 h 84"/>
                <a:gd name="T64" fmla="*/ 161 w 193"/>
                <a:gd name="T65" fmla="*/ 61 h 84"/>
                <a:gd name="T66" fmla="*/ 170 w 193"/>
                <a:gd name="T67" fmla="*/ 62 h 84"/>
                <a:gd name="T68" fmla="*/ 178 w 193"/>
                <a:gd name="T69" fmla="*/ 62 h 84"/>
                <a:gd name="T70" fmla="*/ 185 w 193"/>
                <a:gd name="T71" fmla="*/ 59 h 84"/>
                <a:gd name="T72" fmla="*/ 192 w 193"/>
                <a:gd name="T73" fmla="*/ 55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3"/>
                <a:gd name="T112" fmla="*/ 0 h 84"/>
                <a:gd name="T113" fmla="*/ 193 w 193"/>
                <a:gd name="T114" fmla="*/ 84 h 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3" h="84">
                  <a:moveTo>
                    <a:pt x="192" y="55"/>
                  </a:moveTo>
                  <a:lnTo>
                    <a:pt x="190" y="58"/>
                  </a:lnTo>
                  <a:lnTo>
                    <a:pt x="189" y="61"/>
                  </a:lnTo>
                  <a:lnTo>
                    <a:pt x="187" y="63"/>
                  </a:lnTo>
                  <a:lnTo>
                    <a:pt x="184" y="66"/>
                  </a:lnTo>
                  <a:lnTo>
                    <a:pt x="181" y="70"/>
                  </a:lnTo>
                  <a:lnTo>
                    <a:pt x="177" y="72"/>
                  </a:lnTo>
                  <a:lnTo>
                    <a:pt x="174" y="75"/>
                  </a:lnTo>
                  <a:lnTo>
                    <a:pt x="168" y="77"/>
                  </a:lnTo>
                  <a:lnTo>
                    <a:pt x="162" y="80"/>
                  </a:lnTo>
                  <a:lnTo>
                    <a:pt x="158" y="81"/>
                  </a:lnTo>
                  <a:lnTo>
                    <a:pt x="154" y="82"/>
                  </a:lnTo>
                  <a:lnTo>
                    <a:pt x="150" y="82"/>
                  </a:lnTo>
                  <a:lnTo>
                    <a:pt x="145" y="83"/>
                  </a:lnTo>
                  <a:lnTo>
                    <a:pt x="142" y="82"/>
                  </a:lnTo>
                  <a:lnTo>
                    <a:pt x="137" y="81"/>
                  </a:lnTo>
                  <a:lnTo>
                    <a:pt x="134" y="80"/>
                  </a:lnTo>
                  <a:lnTo>
                    <a:pt x="129" y="78"/>
                  </a:lnTo>
                  <a:lnTo>
                    <a:pt x="124" y="76"/>
                  </a:lnTo>
                  <a:lnTo>
                    <a:pt x="119" y="72"/>
                  </a:lnTo>
                  <a:lnTo>
                    <a:pt x="92" y="53"/>
                  </a:lnTo>
                  <a:lnTo>
                    <a:pt x="65" y="33"/>
                  </a:lnTo>
                  <a:lnTo>
                    <a:pt x="59" y="30"/>
                  </a:lnTo>
                  <a:lnTo>
                    <a:pt x="55" y="27"/>
                  </a:lnTo>
                  <a:lnTo>
                    <a:pt x="50" y="25"/>
                  </a:lnTo>
                  <a:lnTo>
                    <a:pt x="46" y="23"/>
                  </a:lnTo>
                  <a:lnTo>
                    <a:pt x="40" y="21"/>
                  </a:lnTo>
                  <a:lnTo>
                    <a:pt x="36" y="20"/>
                  </a:lnTo>
                  <a:lnTo>
                    <a:pt x="32" y="19"/>
                  </a:lnTo>
                  <a:lnTo>
                    <a:pt x="28" y="20"/>
                  </a:lnTo>
                  <a:lnTo>
                    <a:pt x="24" y="20"/>
                  </a:lnTo>
                  <a:lnTo>
                    <a:pt x="21" y="20"/>
                  </a:lnTo>
                  <a:lnTo>
                    <a:pt x="16" y="22"/>
                  </a:lnTo>
                  <a:lnTo>
                    <a:pt x="11" y="23"/>
                  </a:lnTo>
                  <a:lnTo>
                    <a:pt x="8" y="24"/>
                  </a:lnTo>
                  <a:lnTo>
                    <a:pt x="5" y="26"/>
                  </a:lnTo>
                  <a:lnTo>
                    <a:pt x="2" y="27"/>
                  </a:lnTo>
                  <a:lnTo>
                    <a:pt x="0" y="29"/>
                  </a:lnTo>
                  <a:lnTo>
                    <a:pt x="0" y="27"/>
                  </a:lnTo>
                  <a:lnTo>
                    <a:pt x="1" y="25"/>
                  </a:lnTo>
                  <a:lnTo>
                    <a:pt x="3" y="23"/>
                  </a:lnTo>
                  <a:lnTo>
                    <a:pt x="5" y="21"/>
                  </a:lnTo>
                  <a:lnTo>
                    <a:pt x="6" y="19"/>
                  </a:lnTo>
                  <a:lnTo>
                    <a:pt x="9" y="18"/>
                  </a:lnTo>
                  <a:lnTo>
                    <a:pt x="14" y="15"/>
                  </a:lnTo>
                  <a:lnTo>
                    <a:pt x="20" y="12"/>
                  </a:lnTo>
                  <a:lnTo>
                    <a:pt x="28" y="9"/>
                  </a:lnTo>
                  <a:lnTo>
                    <a:pt x="34" y="6"/>
                  </a:lnTo>
                  <a:lnTo>
                    <a:pt x="41" y="3"/>
                  </a:lnTo>
                  <a:lnTo>
                    <a:pt x="46" y="1"/>
                  </a:lnTo>
                  <a:lnTo>
                    <a:pt x="50" y="0"/>
                  </a:lnTo>
                  <a:lnTo>
                    <a:pt x="54" y="0"/>
                  </a:lnTo>
                  <a:lnTo>
                    <a:pt x="59" y="0"/>
                  </a:lnTo>
                  <a:lnTo>
                    <a:pt x="62" y="1"/>
                  </a:lnTo>
                  <a:lnTo>
                    <a:pt x="66" y="2"/>
                  </a:lnTo>
                  <a:lnTo>
                    <a:pt x="70" y="3"/>
                  </a:lnTo>
                  <a:lnTo>
                    <a:pt x="75" y="6"/>
                  </a:lnTo>
                  <a:lnTo>
                    <a:pt x="79" y="9"/>
                  </a:lnTo>
                  <a:lnTo>
                    <a:pt x="85" y="12"/>
                  </a:lnTo>
                  <a:lnTo>
                    <a:pt x="113" y="31"/>
                  </a:lnTo>
                  <a:lnTo>
                    <a:pt x="136" y="49"/>
                  </a:lnTo>
                  <a:lnTo>
                    <a:pt x="143" y="53"/>
                  </a:lnTo>
                  <a:lnTo>
                    <a:pt x="148" y="56"/>
                  </a:lnTo>
                  <a:lnTo>
                    <a:pt x="152" y="58"/>
                  </a:lnTo>
                  <a:lnTo>
                    <a:pt x="156" y="59"/>
                  </a:lnTo>
                  <a:lnTo>
                    <a:pt x="161" y="61"/>
                  </a:lnTo>
                  <a:lnTo>
                    <a:pt x="166" y="62"/>
                  </a:lnTo>
                  <a:lnTo>
                    <a:pt x="170" y="62"/>
                  </a:lnTo>
                  <a:lnTo>
                    <a:pt x="174" y="62"/>
                  </a:lnTo>
                  <a:lnTo>
                    <a:pt x="178" y="62"/>
                  </a:lnTo>
                  <a:lnTo>
                    <a:pt x="182" y="60"/>
                  </a:lnTo>
                  <a:lnTo>
                    <a:pt x="185" y="59"/>
                  </a:lnTo>
                  <a:lnTo>
                    <a:pt x="188" y="57"/>
                  </a:lnTo>
                  <a:lnTo>
                    <a:pt x="192" y="55"/>
                  </a:lnTo>
                </a:path>
              </a:pathLst>
            </a:custGeom>
            <a:solidFill>
              <a:srgbClr val="FF0000"/>
            </a:solidFill>
            <a:ln w="12700" cap="rnd">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Tree>
    <p:extLst>
      <p:ext uri="{BB962C8B-B14F-4D97-AF65-F5344CB8AC3E}">
        <p14:creationId xmlns:p14="http://schemas.microsoft.com/office/powerpoint/2010/main" val="20095466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073150"/>
            <a:ext cx="8541143" cy="5395913"/>
          </a:xfrm>
        </p:spPr>
        <p:txBody>
          <a:bodyPr/>
          <a:lstStyle/>
          <a:p>
            <a:r>
              <a:rPr lang="en-US" sz="2800" dirty="0"/>
              <a:t>Long-duration occupations over well-</a:t>
            </a:r>
            <a:r>
              <a:rPr lang="en-US" sz="2800" dirty="0" err="1"/>
              <a:t>monumented</a:t>
            </a:r>
            <a:r>
              <a:rPr lang="en-US" sz="2800" dirty="0"/>
              <a:t> marks</a:t>
            </a:r>
          </a:p>
          <a:p>
            <a:pPr lvl="1"/>
            <a:r>
              <a:rPr lang="en-US" sz="2400" b="1" u="sng" dirty="0"/>
              <a:t>Permanent stations </a:t>
            </a:r>
            <a:r>
              <a:rPr lang="en-US" sz="2400" dirty="0"/>
              <a:t>are fixed using deep anchors and run continuously</a:t>
            </a:r>
          </a:p>
          <a:p>
            <a:pPr lvl="1"/>
            <a:r>
              <a:rPr lang="en-US" sz="2400" b="1" u="sng" dirty="0"/>
              <a:t>Campaign stations </a:t>
            </a:r>
            <a:r>
              <a:rPr lang="en-US" sz="2400" dirty="0"/>
              <a:t>are revisited infrequently (~1/year) and occupied for 8 to 48 hours</a:t>
            </a:r>
          </a:p>
          <a:p>
            <a:r>
              <a:rPr lang="en-US" sz="2800" dirty="0"/>
              <a:t>Data is always differentially corrected in post-processing using data from other nearby GNSS stations</a:t>
            </a:r>
          </a:p>
          <a:p>
            <a:pPr lvl="1"/>
            <a:r>
              <a:rPr lang="en-US" sz="2400" dirty="0"/>
              <a:t> </a:t>
            </a:r>
            <a:r>
              <a:rPr lang="en-US" sz="2400" strike="sngStrike" dirty="0" err="1"/>
              <a:t>Low</a:t>
            </a:r>
            <a:r>
              <a:rPr lang="en-US" sz="2400" dirty="0" err="1"/>
              <a:t>Intermediate</a:t>
            </a:r>
            <a:r>
              <a:rPr lang="en-US" sz="2400" dirty="0"/>
              <a:t> Precision: </a:t>
            </a:r>
            <a:r>
              <a:rPr lang="en-US" sz="2400" dirty="0">
                <a:hlinkClick r:id="rId2"/>
              </a:rPr>
              <a:t>OPUS</a:t>
            </a:r>
            <a:r>
              <a:rPr lang="en-US" sz="2400" dirty="0"/>
              <a:t>, </a:t>
            </a:r>
            <a:r>
              <a:rPr lang="en-US" sz="2400" dirty="0">
                <a:hlinkClick r:id="rId3"/>
              </a:rPr>
              <a:t>CSRS</a:t>
            </a:r>
            <a:endParaRPr lang="en-US" sz="2400" dirty="0"/>
          </a:p>
          <a:p>
            <a:pPr lvl="1"/>
            <a:r>
              <a:rPr lang="en-US" sz="2400" dirty="0"/>
              <a:t>High Precision: </a:t>
            </a:r>
            <a:r>
              <a:rPr lang="en-US" sz="2400" dirty="0">
                <a:hlinkClick r:id="rId4"/>
              </a:rPr>
              <a:t>GAMIT, GLOBK, TRACK, GIPSY-X </a:t>
            </a:r>
            <a:r>
              <a:rPr lang="en-US" sz="2400" dirty="0">
                <a:sym typeface="Wingdings" pitchFamily="2" charset="2"/>
              </a:rPr>
              <a:t> Precise point positioning (PPP)</a:t>
            </a:r>
            <a:endParaRPr lang="en-US" sz="2400" dirty="0"/>
          </a:p>
          <a:p>
            <a:r>
              <a:rPr lang="en-US" sz="2800" dirty="0"/>
              <a:t>Highest quality antennas and receivers</a:t>
            </a:r>
          </a:p>
        </p:txBody>
      </p:sp>
      <p:sp>
        <p:nvSpPr>
          <p:cNvPr id="2" name="Title 1"/>
          <p:cNvSpPr>
            <a:spLocks noGrp="1"/>
          </p:cNvSpPr>
          <p:nvPr>
            <p:ph type="title"/>
          </p:nvPr>
        </p:nvSpPr>
        <p:spPr/>
        <p:txBody>
          <a:bodyPr/>
          <a:lstStyle/>
          <a:p>
            <a:r>
              <a:rPr lang="en-US" dirty="0"/>
              <a:t>Static GNSS techniques</a:t>
            </a:r>
          </a:p>
        </p:txBody>
      </p:sp>
    </p:spTree>
    <p:extLst>
      <p:ext uri="{BB962C8B-B14F-4D97-AF65-F5344CB8AC3E}">
        <p14:creationId xmlns:p14="http://schemas.microsoft.com/office/powerpoint/2010/main" val="3035788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8291" y="60324"/>
            <a:ext cx="7273159" cy="871167"/>
          </a:xfrm>
        </p:spPr>
        <p:txBody>
          <a:bodyPr/>
          <a:lstStyle/>
          <a:p>
            <a:r>
              <a:rPr lang="en-US" dirty="0"/>
              <a:t>Multiple satellite systems</a:t>
            </a:r>
          </a:p>
        </p:txBody>
      </p:sp>
      <p:sp>
        <p:nvSpPr>
          <p:cNvPr id="3" name="Rectangle 5"/>
          <p:cNvSpPr>
            <a:spLocks noChangeArrowheads="1"/>
          </p:cNvSpPr>
          <p:nvPr/>
        </p:nvSpPr>
        <p:spPr bwMode="auto">
          <a:xfrm>
            <a:off x="103936" y="1438275"/>
            <a:ext cx="9040064"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14350" marR="0" lvl="0" indent="-5143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There are multiple Global Navigation Satellite Systems (GNSS) </a:t>
            </a:r>
            <a:endPar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GPS</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USA, global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GLONASS</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Russia, global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BieDou</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China, global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Galileo</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Europe, global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IRNSS</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(India), regional</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QZSS </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(Japan), regional</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4" name="Rectangle 3">
            <a:extLst>
              <a:ext uri="{FF2B5EF4-FFF2-40B4-BE49-F238E27FC236}">
                <a16:creationId xmlns:a16="http://schemas.microsoft.com/office/drawing/2014/main" id="{FE62CDC2-48A3-E34D-BCF8-7296327FE3D9}"/>
              </a:ext>
            </a:extLst>
          </p:cNvPr>
          <p:cNvSpPr>
            <a:spLocks/>
          </p:cNvSpPr>
          <p:nvPr/>
        </p:nvSpPr>
        <p:spPr bwMode="auto">
          <a:xfrm>
            <a:off x="4902200" y="5419724"/>
            <a:ext cx="418925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Artist’s conception of a GPS Block II-F satellite in Earth orbit. (Public domain from NASA) </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hlinkClick r:id="rId3"/>
              </a:rPr>
              <a:t>https://en.wikipedia.org/wiki/Global_Positioning_System</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a:t>
            </a:r>
          </a:p>
        </p:txBody>
      </p:sp>
      <p:pic>
        <p:nvPicPr>
          <p:cNvPr id="5" name="Picture 4">
            <a:extLst>
              <a:ext uri="{FF2B5EF4-FFF2-40B4-BE49-F238E27FC236}">
                <a16:creationId xmlns:a16="http://schemas.microsoft.com/office/drawing/2014/main" id="{D57DCF86-6FA2-1C43-B1FF-B4D908BE1AE2}"/>
              </a:ext>
            </a:extLst>
          </p:cNvPr>
          <p:cNvPicPr>
            <a:picLocks noChangeAspect="1"/>
          </p:cNvPicPr>
          <p:nvPr/>
        </p:nvPicPr>
        <p:blipFill>
          <a:blip r:embed="rId4"/>
          <a:stretch>
            <a:fillRect/>
          </a:stretch>
        </p:blipFill>
        <p:spPr>
          <a:xfrm>
            <a:off x="4902200" y="1917194"/>
            <a:ext cx="4241800" cy="3398500"/>
          </a:xfrm>
          <a:prstGeom prst="rect">
            <a:avLst/>
          </a:prstGeom>
        </p:spPr>
      </p:pic>
    </p:spTree>
    <p:extLst>
      <p:ext uri="{BB962C8B-B14F-4D97-AF65-F5344CB8AC3E}">
        <p14:creationId xmlns:p14="http://schemas.microsoft.com/office/powerpoint/2010/main" val="1480182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118" y="60324"/>
            <a:ext cx="6535882" cy="871167"/>
          </a:xfrm>
        </p:spPr>
        <p:txBody>
          <a:bodyPr/>
          <a:lstStyle/>
          <a:p>
            <a:r>
              <a:rPr lang="en-US" dirty="0"/>
              <a:t>Static GNSS stations</a:t>
            </a:r>
          </a:p>
        </p:txBody>
      </p:sp>
      <p:sp>
        <p:nvSpPr>
          <p:cNvPr id="3" name="Content Placeholder 2"/>
          <p:cNvSpPr>
            <a:spLocks noGrp="1"/>
          </p:cNvSpPr>
          <p:nvPr>
            <p:ph idx="1"/>
          </p:nvPr>
        </p:nvSpPr>
        <p:spPr>
          <a:xfrm>
            <a:off x="457200" y="5029198"/>
            <a:ext cx="8229600" cy="1315173"/>
          </a:xfrm>
        </p:spPr>
        <p:txBody>
          <a:bodyPr/>
          <a:lstStyle/>
          <a:p>
            <a:r>
              <a:rPr lang="en-US" sz="2800" dirty="0"/>
              <a:t>&gt; 20,000 static stations with more added all the time</a:t>
            </a:r>
          </a:p>
          <a:p>
            <a:r>
              <a:rPr lang="en-US" sz="2800" dirty="0"/>
              <a:t>Some data freely available, some not</a:t>
            </a:r>
          </a:p>
          <a:p>
            <a:r>
              <a:rPr lang="en-US" sz="2800" dirty="0"/>
              <a:t>GNSS = Global Navigation Satellite System</a:t>
            </a:r>
          </a:p>
        </p:txBody>
      </p:sp>
      <p:sp>
        <p:nvSpPr>
          <p:cNvPr id="4" name="TextBox 3"/>
          <p:cNvSpPr txBox="1"/>
          <p:nvPr/>
        </p:nvSpPr>
        <p:spPr>
          <a:xfrm>
            <a:off x="3981108" y="6581001"/>
            <a:ext cx="5162892"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https://</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www.unavco.org</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/science/snapshots/solid-earth/2015/</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kreemer.html</a:t>
            </a:r>
            <a:endPar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pic>
        <p:nvPicPr>
          <p:cNvPr id="5" name="Picture 4"/>
          <p:cNvPicPr>
            <a:picLocks noChangeAspect="1"/>
          </p:cNvPicPr>
          <p:nvPr/>
        </p:nvPicPr>
        <p:blipFill>
          <a:blip r:embed="rId3"/>
          <a:stretch>
            <a:fillRect/>
          </a:stretch>
        </p:blipFill>
        <p:spPr>
          <a:xfrm>
            <a:off x="214061" y="1144689"/>
            <a:ext cx="8758689" cy="3923893"/>
          </a:xfrm>
          <a:prstGeom prst="rect">
            <a:avLst/>
          </a:prstGeom>
        </p:spPr>
      </p:pic>
    </p:spTree>
    <p:extLst>
      <p:ext uri="{BB962C8B-B14F-4D97-AF65-F5344CB8AC3E}">
        <p14:creationId xmlns:p14="http://schemas.microsoft.com/office/powerpoint/2010/main" val="1135464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possible with static GNSS products?</a:t>
            </a:r>
          </a:p>
        </p:txBody>
      </p:sp>
      <p:sp>
        <p:nvSpPr>
          <p:cNvPr id="3" name="Content Placeholder 2"/>
          <p:cNvSpPr>
            <a:spLocks noGrp="1"/>
          </p:cNvSpPr>
          <p:nvPr>
            <p:ph idx="1"/>
          </p:nvPr>
        </p:nvSpPr>
        <p:spPr/>
        <p:txBody>
          <a:bodyPr/>
          <a:lstStyle/>
          <a:p>
            <a:r>
              <a:rPr lang="en-US" sz="2800" dirty="0"/>
              <a:t>Spatial positions within a few millimeters.</a:t>
            </a:r>
          </a:p>
          <a:p>
            <a:pPr lvl="1"/>
            <a:r>
              <a:rPr lang="en-US" sz="2400" dirty="0"/>
              <a:t>Requires intensive, high-precision processing </a:t>
            </a:r>
            <a:r>
              <a:rPr lang="en-US" sz="2400" dirty="0">
                <a:sym typeface="Wingdings" pitchFamily="2" charset="2"/>
              </a:rPr>
              <a:t> PPP, special software</a:t>
            </a:r>
            <a:endParaRPr lang="en-US" sz="2400" dirty="0"/>
          </a:p>
          <a:p>
            <a:r>
              <a:rPr lang="en-US" sz="2800" dirty="0"/>
              <a:t>Thus . . . can track very small changes</a:t>
            </a:r>
          </a:p>
          <a:p>
            <a:pPr lvl="1"/>
            <a:r>
              <a:rPr lang="en-US" sz="2400" dirty="0"/>
              <a:t>Plate motions, earthquakes</a:t>
            </a:r>
          </a:p>
          <a:p>
            <a:pPr lvl="1"/>
            <a:r>
              <a:rPr lang="en-US" sz="2400" dirty="0"/>
              <a:t>Deformation due to hydrology</a:t>
            </a:r>
          </a:p>
          <a:p>
            <a:pPr lvl="2"/>
            <a:r>
              <a:rPr lang="en-US" sz="2000" dirty="0"/>
              <a:t>Snow or reservoir loading</a:t>
            </a:r>
          </a:p>
          <a:p>
            <a:pPr lvl="2"/>
            <a:r>
              <a:rPr lang="en-US" sz="2000" dirty="0"/>
              <a:t>Groundwater withdraw</a:t>
            </a:r>
          </a:p>
          <a:p>
            <a:pPr lvl="1"/>
            <a:r>
              <a:rPr lang="en-US" sz="2400" dirty="0"/>
              <a:t>Deformation due to volcanic activity</a:t>
            </a:r>
          </a:p>
          <a:p>
            <a:pPr lvl="2"/>
            <a:r>
              <a:rPr lang="en-US" sz="2000" dirty="0"/>
              <a:t>Pre-eruption doming</a:t>
            </a:r>
          </a:p>
          <a:p>
            <a:pPr lvl="2"/>
            <a:r>
              <a:rPr lang="en-US" sz="2000" dirty="0"/>
              <a:t>Caldera collapse</a:t>
            </a:r>
          </a:p>
          <a:p>
            <a:pPr lvl="1"/>
            <a:r>
              <a:rPr lang="en-US" sz="2400" dirty="0"/>
              <a:t>Landslides / slope failures</a:t>
            </a:r>
          </a:p>
          <a:p>
            <a:pPr lvl="1"/>
            <a:r>
              <a:rPr lang="en-US" sz="2400" dirty="0"/>
              <a:t>Sinkholes</a:t>
            </a:r>
            <a:endParaRPr lang="en-US" sz="2000" dirty="0"/>
          </a:p>
        </p:txBody>
      </p:sp>
    </p:spTree>
    <p:extLst>
      <p:ext uri="{BB962C8B-B14F-4D97-AF65-F5344CB8AC3E}">
        <p14:creationId xmlns:p14="http://schemas.microsoft.com/office/powerpoint/2010/main" val="1142401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06" y="2419653"/>
            <a:ext cx="6092190" cy="413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8916" name="Rectangle 3"/>
          <p:cNvSpPr>
            <a:spLocks/>
          </p:cNvSpPr>
          <p:nvPr/>
        </p:nvSpPr>
        <p:spPr bwMode="auto">
          <a:xfrm>
            <a:off x="6377940" y="3075709"/>
            <a:ext cx="2766060" cy="2155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Two PBO stations in California</a:t>
            </a:r>
            <a:endPar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Twenty-nine Palms,(BEMT)</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Mission Viejo (SBCC)</a:t>
            </a:r>
          </a:p>
        </p:txBody>
      </p:sp>
      <p:sp>
        <p:nvSpPr>
          <p:cNvPr id="2" name="Title 1"/>
          <p:cNvSpPr>
            <a:spLocks noGrp="1"/>
          </p:cNvSpPr>
          <p:nvPr>
            <p:ph type="title"/>
          </p:nvPr>
        </p:nvSpPr>
        <p:spPr/>
        <p:txBody>
          <a:bodyPr/>
          <a:lstStyle/>
          <a:p>
            <a:r>
              <a:rPr lang="en-US" dirty="0"/>
              <a:t>Where is that chunk of crust going?</a:t>
            </a:r>
          </a:p>
        </p:txBody>
      </p:sp>
      <p:sp>
        <p:nvSpPr>
          <p:cNvPr id="4" name="Content Placeholder 3"/>
          <p:cNvSpPr>
            <a:spLocks noGrp="1"/>
          </p:cNvSpPr>
          <p:nvPr>
            <p:ph idx="1"/>
          </p:nvPr>
        </p:nvSpPr>
        <p:spPr>
          <a:xfrm>
            <a:off x="457200" y="1073151"/>
            <a:ext cx="8229600" cy="1212850"/>
          </a:xfrm>
        </p:spPr>
        <p:txBody>
          <a:bodyPr/>
          <a:lstStyle/>
          <a:p>
            <a:r>
              <a:rPr lang="en-US" dirty="0"/>
              <a:t>Example: using GPS velocities to understand plate motions</a:t>
            </a:r>
          </a:p>
        </p:txBody>
      </p:sp>
    </p:spTree>
    <p:extLst>
      <p:ext uri="{BB962C8B-B14F-4D97-AF65-F5344CB8AC3E}">
        <p14:creationId xmlns:p14="http://schemas.microsoft.com/office/powerpoint/2010/main" val="1253194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6700" y="1054641"/>
            <a:ext cx="4487183" cy="5746659"/>
          </a:xfrm>
          <a:prstGeom prst="rect">
            <a:avLst/>
          </a:prstGeom>
        </p:spPr>
      </p:pic>
      <p:sp>
        <p:nvSpPr>
          <p:cNvPr id="39941" name="Rectangle 4"/>
          <p:cNvSpPr>
            <a:spLocks/>
          </p:cNvSpPr>
          <p:nvPr/>
        </p:nvSpPr>
        <p:spPr bwMode="auto">
          <a:xfrm>
            <a:off x="4428925" y="6580666"/>
            <a:ext cx="4715075" cy="209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a:t>
            </a:r>
            <a:r>
              <a:rPr kumimoji="0" lang="en-US" sz="11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www.unavco.org</a:t>
            </a: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/instrumentation/networks/status/</a:t>
            </a:r>
            <a:r>
              <a:rPr kumimoji="0" lang="en-US" sz="11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pbo</a:t>
            </a: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/overview/SBCC</a:t>
            </a:r>
          </a:p>
        </p:txBody>
      </p:sp>
      <p:sp>
        <p:nvSpPr>
          <p:cNvPr id="3" name="Content Placeholder 2"/>
          <p:cNvSpPr>
            <a:spLocks noGrp="1"/>
          </p:cNvSpPr>
          <p:nvPr>
            <p:ph idx="1"/>
          </p:nvPr>
        </p:nvSpPr>
        <p:spPr>
          <a:xfrm>
            <a:off x="4686299" y="1477681"/>
            <a:ext cx="4476263" cy="4879254"/>
          </a:xfrm>
        </p:spPr>
        <p:txBody>
          <a:bodyPr/>
          <a:lstStyle/>
          <a:p>
            <a:r>
              <a:rPr lang="en-US" sz="2800" dirty="0"/>
              <a:t>Station position over time</a:t>
            </a:r>
          </a:p>
          <a:p>
            <a:pPr lvl="1"/>
            <a:r>
              <a:rPr lang="en-US" sz="2400" dirty="0"/>
              <a:t>North–South</a:t>
            </a:r>
          </a:p>
          <a:p>
            <a:pPr lvl="1"/>
            <a:r>
              <a:rPr lang="en-US" sz="2400" dirty="0"/>
              <a:t>East–West</a:t>
            </a:r>
          </a:p>
          <a:p>
            <a:pPr lvl="1"/>
            <a:r>
              <a:rPr lang="en-US" sz="2400" dirty="0"/>
              <a:t>Up–Down</a:t>
            </a:r>
          </a:p>
        </p:txBody>
      </p:sp>
      <p:sp>
        <p:nvSpPr>
          <p:cNvPr id="2" name="Title 1"/>
          <p:cNvSpPr>
            <a:spLocks noGrp="1"/>
          </p:cNvSpPr>
          <p:nvPr>
            <p:ph type="title"/>
          </p:nvPr>
        </p:nvSpPr>
        <p:spPr/>
        <p:txBody>
          <a:bodyPr/>
          <a:lstStyle/>
          <a:p>
            <a:r>
              <a:rPr lang="en-US" dirty="0"/>
              <a:t>GPS time-series data</a:t>
            </a:r>
          </a:p>
        </p:txBody>
      </p:sp>
      <p:cxnSp>
        <p:nvCxnSpPr>
          <p:cNvPr id="5" name="Straight Arrow Connector 4"/>
          <p:cNvCxnSpPr/>
          <p:nvPr/>
        </p:nvCxnSpPr>
        <p:spPr>
          <a:xfrm flipH="1" flipV="1">
            <a:off x="3095721" y="2097941"/>
            <a:ext cx="2162078" cy="11532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57500" y="2656611"/>
            <a:ext cx="2400299" cy="135428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968873" y="3089566"/>
            <a:ext cx="1288927" cy="186611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3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7737" y="1569028"/>
            <a:ext cx="4476263" cy="4879254"/>
          </a:xfrm>
        </p:spPr>
        <p:txBody>
          <a:bodyPr/>
          <a:lstStyle/>
          <a:p>
            <a:r>
              <a:rPr lang="en-US" sz="2800" dirty="0"/>
              <a:t>From the changing position, velocity can be calculated using slope (rise-over-run)</a:t>
            </a:r>
          </a:p>
        </p:txBody>
      </p:sp>
      <p:sp>
        <p:nvSpPr>
          <p:cNvPr id="39941" name="Rectangle 4"/>
          <p:cNvSpPr>
            <a:spLocks/>
          </p:cNvSpPr>
          <p:nvPr/>
        </p:nvSpPr>
        <p:spPr bwMode="auto">
          <a:xfrm>
            <a:off x="4641073" y="6549481"/>
            <a:ext cx="282762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a:t>
            </a:r>
            <a:r>
              <a:rPr kumimoji="0" lang="en-US" sz="11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www.unavco.org</a:t>
            </a: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/instrumentation/networks/status/</a:t>
            </a:r>
            <a:r>
              <a:rPr kumimoji="0" lang="en-US" sz="11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pbo</a:t>
            </a:r>
            <a:r>
              <a:rPr kumimoji="0" lang="en-US" sz="11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/overview/SBCC</a:t>
            </a:r>
          </a:p>
        </p:txBody>
      </p:sp>
      <p:sp>
        <p:nvSpPr>
          <p:cNvPr id="2" name="Title 1"/>
          <p:cNvSpPr>
            <a:spLocks noGrp="1"/>
          </p:cNvSpPr>
          <p:nvPr>
            <p:ph type="title"/>
          </p:nvPr>
        </p:nvSpPr>
        <p:spPr/>
        <p:txBody>
          <a:bodyPr/>
          <a:lstStyle/>
          <a:p>
            <a:r>
              <a:rPr lang="en-US" dirty="0"/>
              <a:t>GPS time-series data</a:t>
            </a:r>
          </a:p>
        </p:txBody>
      </p:sp>
      <p:grpSp>
        <p:nvGrpSpPr>
          <p:cNvPr id="35" name="Group 34"/>
          <p:cNvGrpSpPr/>
          <p:nvPr/>
        </p:nvGrpSpPr>
        <p:grpSpPr>
          <a:xfrm>
            <a:off x="102058" y="1065981"/>
            <a:ext cx="4487183" cy="5746659"/>
            <a:chOff x="4456480" y="1043300"/>
            <a:chExt cx="4487183" cy="5746659"/>
          </a:xfrm>
        </p:grpSpPr>
        <p:pic>
          <p:nvPicPr>
            <p:cNvPr id="16" name="Picture 15"/>
            <p:cNvPicPr>
              <a:picLocks noChangeAspect="1"/>
            </p:cNvPicPr>
            <p:nvPr/>
          </p:nvPicPr>
          <p:blipFill>
            <a:blip r:embed="rId3"/>
            <a:stretch>
              <a:fillRect/>
            </a:stretch>
          </p:blipFill>
          <p:spPr>
            <a:xfrm>
              <a:off x="4456480" y="1043300"/>
              <a:ext cx="4487183" cy="5746659"/>
            </a:xfrm>
            <a:prstGeom prst="rect">
              <a:avLst/>
            </a:prstGeom>
          </p:spPr>
        </p:pic>
        <p:cxnSp>
          <p:nvCxnSpPr>
            <p:cNvPr id="5" name="Straight Connector 4"/>
            <p:cNvCxnSpPr/>
            <p:nvPr/>
          </p:nvCxnSpPr>
          <p:spPr>
            <a:xfrm flipV="1">
              <a:off x="5635800" y="1621652"/>
              <a:ext cx="2846249" cy="13154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635800" y="3300005"/>
              <a:ext cx="2846249" cy="12360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624460" y="5443307"/>
              <a:ext cx="2868928" cy="1927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635800" y="2959798"/>
              <a:ext cx="2846249" cy="0"/>
            </a:xfrm>
            <a:prstGeom prst="straightConnector1">
              <a:avLst/>
            </a:prstGeom>
            <a:ln>
              <a:solidFill>
                <a:srgbClr val="00009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633688" y="2642273"/>
              <a:ext cx="87326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19 years</a:t>
              </a:r>
            </a:p>
          </p:txBody>
        </p:sp>
        <p:cxnSp>
          <p:nvCxnSpPr>
            <p:cNvPr id="26" name="Straight Arrow Connector 25"/>
            <p:cNvCxnSpPr/>
            <p:nvPr/>
          </p:nvCxnSpPr>
          <p:spPr>
            <a:xfrm>
              <a:off x="8475695" y="1592608"/>
              <a:ext cx="6354" cy="1367190"/>
            </a:xfrm>
            <a:prstGeom prst="straightConnector1">
              <a:avLst/>
            </a:prstGeom>
            <a:ln>
              <a:solidFill>
                <a:srgbClr val="00009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659243" y="2114261"/>
              <a:ext cx="833206" cy="52322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510 mm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north</a:t>
              </a:r>
            </a:p>
          </p:txBody>
        </p:sp>
        <p:sp>
          <p:nvSpPr>
            <p:cNvPr id="29" name="TextBox 28"/>
            <p:cNvSpPr txBox="1"/>
            <p:nvPr/>
          </p:nvSpPr>
          <p:spPr>
            <a:xfrm>
              <a:off x="5550067" y="1853435"/>
              <a:ext cx="1082523"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26.8 mm/</a:t>
              </a:r>
              <a:r>
                <a:rPr kumimoji="0" lang="en-US" sz="1400" b="0" i="0" u="none" strike="noStrike" kern="1200" cap="none" spc="0" normalizeH="0" baseline="0" noProof="0" dirty="0" err="1">
                  <a:ln>
                    <a:noFill/>
                  </a:ln>
                  <a:solidFill>
                    <a:srgbClr val="000090"/>
                  </a:solidFill>
                  <a:effectLst/>
                  <a:uLnTx/>
                  <a:uFillTx/>
                  <a:latin typeface="Arial" pitchFamily="34" charset="0"/>
                  <a:ea typeface="MS PGothic" pitchFamily="34" charset="-128"/>
                  <a:cs typeface="+mn-cs"/>
                </a:rPr>
                <a:t>yr</a:t>
              </a:r>
              <a:endPar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endParaRPr>
            </a:p>
          </p:txBody>
        </p:sp>
        <p:cxnSp>
          <p:nvCxnSpPr>
            <p:cNvPr id="30" name="Straight Arrow Connector 29"/>
            <p:cNvCxnSpPr/>
            <p:nvPr/>
          </p:nvCxnSpPr>
          <p:spPr>
            <a:xfrm>
              <a:off x="5611751" y="3309959"/>
              <a:ext cx="1369" cy="1271491"/>
            </a:xfrm>
            <a:prstGeom prst="straightConnector1">
              <a:avLst/>
            </a:prstGeom>
            <a:ln>
              <a:solidFill>
                <a:srgbClr val="00009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623090" y="3808932"/>
              <a:ext cx="833206" cy="52322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475 mm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west</a:t>
              </a:r>
            </a:p>
          </p:txBody>
        </p:sp>
        <p:sp>
          <p:nvSpPr>
            <p:cNvPr id="33" name="TextBox 32"/>
            <p:cNvSpPr txBox="1"/>
            <p:nvPr/>
          </p:nvSpPr>
          <p:spPr>
            <a:xfrm>
              <a:off x="7233318" y="3491405"/>
              <a:ext cx="1082523"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25.0 mm/</a:t>
              </a:r>
              <a:r>
                <a:rPr kumimoji="0" lang="en-US" sz="1400" b="0" i="0" u="none" strike="noStrike" kern="1200" cap="none" spc="0" normalizeH="0" baseline="0" noProof="0" dirty="0" err="1">
                  <a:ln>
                    <a:noFill/>
                  </a:ln>
                  <a:solidFill>
                    <a:srgbClr val="000090"/>
                  </a:solidFill>
                  <a:effectLst/>
                  <a:uLnTx/>
                  <a:uFillTx/>
                  <a:latin typeface="Arial" pitchFamily="34" charset="0"/>
                  <a:ea typeface="MS PGothic" pitchFamily="34" charset="-128"/>
                  <a:cs typeface="+mn-cs"/>
                </a:rPr>
                <a:t>yr</a:t>
              </a:r>
              <a:endPar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endParaRPr>
            </a:p>
          </p:txBody>
        </p:sp>
        <p:cxnSp>
          <p:nvCxnSpPr>
            <p:cNvPr id="34" name="Straight Arrow Connector 33"/>
            <p:cNvCxnSpPr/>
            <p:nvPr/>
          </p:nvCxnSpPr>
          <p:spPr>
            <a:xfrm flipH="1">
              <a:off x="8482049" y="5424218"/>
              <a:ext cx="14954" cy="268574"/>
            </a:xfrm>
            <a:prstGeom prst="straightConnector1">
              <a:avLst/>
            </a:prstGeom>
            <a:ln>
              <a:solidFill>
                <a:srgbClr val="00009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038411" y="5900512"/>
              <a:ext cx="1095172"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~0.4 mm/</a:t>
              </a:r>
              <a:r>
                <a:rPr kumimoji="0" lang="en-US" sz="1400" b="0" i="0" u="none" strike="noStrike" kern="1200" cap="none" spc="0" normalizeH="0" baseline="0" noProof="0" dirty="0" err="1">
                  <a:ln>
                    <a:noFill/>
                  </a:ln>
                  <a:solidFill>
                    <a:srgbClr val="000090"/>
                  </a:solidFill>
                  <a:effectLst/>
                  <a:uLnTx/>
                  <a:uFillTx/>
                  <a:latin typeface="Arial" pitchFamily="34" charset="0"/>
                  <a:ea typeface="MS PGothic" pitchFamily="34" charset="-128"/>
                  <a:cs typeface="+mn-cs"/>
                </a:rPr>
                <a:t>yr</a:t>
              </a:r>
              <a:endPar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endParaRPr>
            </a:p>
          </p:txBody>
        </p:sp>
        <p:sp>
          <p:nvSpPr>
            <p:cNvPr id="37" name="TextBox 36"/>
            <p:cNvSpPr txBox="1"/>
            <p:nvPr/>
          </p:nvSpPr>
          <p:spPr>
            <a:xfrm>
              <a:off x="7681209" y="4823189"/>
              <a:ext cx="1217438" cy="30777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90"/>
                  </a:solidFill>
                  <a:effectLst/>
                  <a:uLnTx/>
                  <a:uFillTx/>
                  <a:latin typeface="Arial" pitchFamily="34" charset="0"/>
                  <a:ea typeface="MS PGothic" pitchFamily="34" charset="-128"/>
                  <a:cs typeface="+mn-cs"/>
                </a:rPr>
                <a:t>~8 mm down</a:t>
              </a:r>
            </a:p>
          </p:txBody>
        </p:sp>
      </p:grpSp>
    </p:spTree>
    <p:extLst>
      <p:ext uri="{BB962C8B-B14F-4D97-AF65-F5344CB8AC3E}">
        <p14:creationId xmlns:p14="http://schemas.microsoft.com/office/powerpoint/2010/main" val="40380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09" y="1245779"/>
            <a:ext cx="7536398" cy="5094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p:txBody>
          <a:bodyPr/>
          <a:lstStyle/>
          <a:p>
            <a:r>
              <a:rPr lang="en-US" dirty="0"/>
              <a:t>Two different velocities</a:t>
            </a:r>
          </a:p>
        </p:txBody>
      </p:sp>
      <p:sp>
        <p:nvSpPr>
          <p:cNvPr id="3" name="Content Placeholder 2"/>
          <p:cNvSpPr>
            <a:spLocks noGrp="1"/>
          </p:cNvSpPr>
          <p:nvPr>
            <p:ph idx="1"/>
          </p:nvPr>
        </p:nvSpPr>
        <p:spPr>
          <a:xfrm>
            <a:off x="443108" y="6340535"/>
            <a:ext cx="8229600" cy="587808"/>
          </a:xfrm>
        </p:spPr>
        <p:txBody>
          <a:bodyPr/>
          <a:lstStyle/>
          <a:p>
            <a:pPr marL="0" indent="0">
              <a:buNone/>
            </a:pPr>
            <a:r>
              <a:rPr lang="en-US" sz="2600" dirty="0"/>
              <a:t>Same process yields much slower velocity at BEMT</a:t>
            </a:r>
          </a:p>
        </p:txBody>
      </p:sp>
      <p:cxnSp>
        <p:nvCxnSpPr>
          <p:cNvPr id="4" name="Straight Arrow Connector 3"/>
          <p:cNvCxnSpPr/>
          <p:nvPr/>
        </p:nvCxnSpPr>
        <p:spPr>
          <a:xfrm flipH="1" flipV="1">
            <a:off x="5652834" y="6217919"/>
            <a:ext cx="1475509" cy="1"/>
          </a:xfrm>
          <a:prstGeom prst="straightConnector1">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28343" y="6000004"/>
            <a:ext cx="119776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itchFamily="34" charset="0"/>
                <a:ea typeface="MS PGothic" pitchFamily="34" charset="-128"/>
                <a:cs typeface="+mn-cs"/>
              </a:rPr>
              <a:t>20 mm/</a:t>
            </a:r>
            <a:r>
              <a:rPr kumimoji="0" lang="en-US" sz="1800" b="1" i="0" u="none" strike="noStrike" kern="1200" cap="none" spc="0" normalizeH="0" baseline="0" noProof="0" dirty="0" err="1">
                <a:ln>
                  <a:noFill/>
                </a:ln>
                <a:solidFill>
                  <a:srgbClr val="FF0000"/>
                </a:solidFill>
                <a:effectLst/>
                <a:uLnTx/>
                <a:uFillTx/>
                <a:latin typeface="Arial" pitchFamily="34" charset="0"/>
                <a:ea typeface="MS PGothic" pitchFamily="34" charset="-128"/>
                <a:cs typeface="+mn-cs"/>
              </a:rPr>
              <a:t>yr</a:t>
            </a:r>
            <a:endParaRPr kumimoji="0" lang="en-US" sz="1800" b="1" i="0" u="none" strike="noStrike" kern="1200" cap="none" spc="0" normalizeH="0" baseline="0" noProof="0" dirty="0">
              <a:ln>
                <a:noFill/>
              </a:ln>
              <a:solidFill>
                <a:srgbClr val="FF0000"/>
              </a:solidFill>
              <a:effectLst/>
              <a:uLnTx/>
              <a:uFillTx/>
              <a:latin typeface="Arial" pitchFamily="34" charset="0"/>
              <a:ea typeface="MS PGothic" pitchFamily="34" charset="-128"/>
              <a:cs typeface="+mn-cs"/>
            </a:endParaRPr>
          </a:p>
        </p:txBody>
      </p:sp>
      <p:sp>
        <p:nvSpPr>
          <p:cNvPr id="5" name="TextBox 4"/>
          <p:cNvSpPr txBox="1"/>
          <p:nvPr/>
        </p:nvSpPr>
        <p:spPr>
          <a:xfrm>
            <a:off x="2566554" y="2088573"/>
            <a:ext cx="3621504" cy="523220"/>
          </a:xfrm>
          <a:prstGeom prst="rect">
            <a:avLst/>
          </a:prstGeom>
          <a:solidFill>
            <a:schemeClr val="tx2">
              <a:lumMod val="60000"/>
              <a:lumOff val="40000"/>
            </a:scheme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34" charset="0"/>
                <a:ea typeface="MS PGothic" pitchFamily="34" charset="-128"/>
                <a:cs typeface="+mn-cs"/>
              </a:rPr>
              <a:t>Why the difference?</a:t>
            </a:r>
          </a:p>
        </p:txBody>
      </p:sp>
    </p:spTree>
    <p:extLst>
      <p:ext uri="{BB962C8B-B14F-4D97-AF65-F5344CB8AC3E}">
        <p14:creationId xmlns:p14="http://schemas.microsoft.com/office/powerpoint/2010/main" val="276021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09" y="1318516"/>
            <a:ext cx="7536398" cy="5094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p:txBody>
          <a:bodyPr/>
          <a:lstStyle/>
          <a:p>
            <a:r>
              <a:rPr lang="en-US" dirty="0"/>
              <a:t>San Andreas Fault!</a:t>
            </a:r>
          </a:p>
        </p:txBody>
      </p:sp>
      <p:cxnSp>
        <p:nvCxnSpPr>
          <p:cNvPr id="4" name="Straight Arrow Connector 3"/>
          <p:cNvCxnSpPr/>
          <p:nvPr/>
        </p:nvCxnSpPr>
        <p:spPr>
          <a:xfrm flipH="1" flipV="1">
            <a:off x="5652834" y="6217919"/>
            <a:ext cx="1475509" cy="1"/>
          </a:xfrm>
          <a:prstGeom prst="straightConnector1">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28343" y="6000004"/>
            <a:ext cx="119776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itchFamily="34" charset="0"/>
                <a:ea typeface="MS PGothic" pitchFamily="34" charset="-128"/>
                <a:cs typeface="+mn-cs"/>
              </a:rPr>
              <a:t>20 mm/</a:t>
            </a:r>
            <a:r>
              <a:rPr kumimoji="0" lang="en-US" sz="1800" b="1" i="0" u="none" strike="noStrike" kern="1200" cap="none" spc="0" normalizeH="0" baseline="0" noProof="0" dirty="0" err="1">
                <a:ln>
                  <a:noFill/>
                </a:ln>
                <a:solidFill>
                  <a:srgbClr val="FF0000"/>
                </a:solidFill>
                <a:effectLst/>
                <a:uLnTx/>
                <a:uFillTx/>
                <a:latin typeface="Arial" pitchFamily="34" charset="0"/>
                <a:ea typeface="MS PGothic" pitchFamily="34" charset="-128"/>
                <a:cs typeface="+mn-cs"/>
              </a:rPr>
              <a:t>yr</a:t>
            </a:r>
            <a:endParaRPr kumimoji="0" lang="en-US" sz="1800" b="1" i="0" u="none" strike="noStrike" kern="1200" cap="none" spc="0" normalizeH="0" baseline="0" noProof="0" dirty="0">
              <a:ln>
                <a:noFill/>
              </a:ln>
              <a:solidFill>
                <a:srgbClr val="FF0000"/>
              </a:solidFill>
              <a:effectLst/>
              <a:uLnTx/>
              <a:uFillTx/>
              <a:latin typeface="Arial" pitchFamily="34" charset="0"/>
              <a:ea typeface="MS PGothic" pitchFamily="34" charset="-128"/>
              <a:cs typeface="+mn-cs"/>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1258253"/>
            <a:ext cx="7526007" cy="5106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528835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1" y="1122218"/>
            <a:ext cx="5598622" cy="5598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p:txBody>
          <a:bodyPr/>
          <a:lstStyle/>
          <a:p>
            <a:r>
              <a:rPr lang="en-US" dirty="0"/>
              <a:t>Reference Frames</a:t>
            </a:r>
          </a:p>
        </p:txBody>
      </p:sp>
      <p:sp>
        <p:nvSpPr>
          <p:cNvPr id="3" name="Content Placeholder 2"/>
          <p:cNvSpPr>
            <a:spLocks noGrp="1"/>
          </p:cNvSpPr>
          <p:nvPr>
            <p:ph idx="1"/>
          </p:nvPr>
        </p:nvSpPr>
        <p:spPr>
          <a:xfrm>
            <a:off x="5818908" y="1073150"/>
            <a:ext cx="3221183" cy="5395913"/>
          </a:xfrm>
        </p:spPr>
        <p:txBody>
          <a:bodyPr/>
          <a:lstStyle/>
          <a:p>
            <a:pPr marL="0" indent="0">
              <a:buNone/>
            </a:pPr>
            <a:r>
              <a:rPr lang="en-US" sz="2600" dirty="0"/>
              <a:t>All velocities are RELATIVE to a given </a:t>
            </a:r>
            <a:r>
              <a:rPr lang="en-US" sz="2600" b="1" u="sng" dirty="0"/>
              <a:t>reference frame</a:t>
            </a:r>
          </a:p>
          <a:p>
            <a:r>
              <a:rPr lang="en-US" sz="2600" dirty="0"/>
              <a:t>Velocities compared to </a:t>
            </a:r>
            <a:r>
              <a:rPr lang="en-US" sz="2600" u="sng" dirty="0"/>
              <a:t>International Terrestrial Reference Frame 2008</a:t>
            </a:r>
            <a:r>
              <a:rPr lang="en-US" sz="2600" dirty="0"/>
              <a:t> (</a:t>
            </a:r>
            <a:r>
              <a:rPr lang="en-US" sz="2600" u="sng" dirty="0"/>
              <a:t>IGS08</a:t>
            </a:r>
            <a:r>
              <a:rPr lang="en-US" sz="2600" dirty="0"/>
              <a:t> is GPS reference frame name)</a:t>
            </a:r>
            <a:endParaRPr lang="en-US" sz="2600" u="sng" dirty="0"/>
          </a:p>
          <a:p>
            <a:r>
              <a:rPr lang="en-US" sz="2600" dirty="0"/>
              <a:t>Hot spot constellation as “stable”</a:t>
            </a:r>
          </a:p>
        </p:txBody>
      </p:sp>
    </p:spTree>
    <p:extLst>
      <p:ext uri="{BB962C8B-B14F-4D97-AF65-F5344CB8AC3E}">
        <p14:creationId xmlns:p14="http://schemas.microsoft.com/office/powerpoint/2010/main" val="2093269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1" y="1122218"/>
            <a:ext cx="5598622" cy="5598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p:txBody>
          <a:bodyPr/>
          <a:lstStyle/>
          <a:p>
            <a:r>
              <a:rPr lang="en-US" dirty="0"/>
              <a:t>Reference frames</a:t>
            </a:r>
          </a:p>
        </p:txBody>
      </p:sp>
      <p:sp>
        <p:nvSpPr>
          <p:cNvPr id="3" name="Content Placeholder 2"/>
          <p:cNvSpPr>
            <a:spLocks noGrp="1"/>
          </p:cNvSpPr>
          <p:nvPr>
            <p:ph idx="1"/>
          </p:nvPr>
        </p:nvSpPr>
        <p:spPr>
          <a:xfrm>
            <a:off x="5818908" y="1073150"/>
            <a:ext cx="3221183" cy="5395913"/>
          </a:xfrm>
        </p:spPr>
        <p:txBody>
          <a:bodyPr/>
          <a:lstStyle/>
          <a:p>
            <a:pPr marL="0" indent="0">
              <a:buNone/>
            </a:pPr>
            <a:r>
              <a:rPr lang="en-US" sz="2600" dirty="0"/>
              <a:t>All velocities are RELATIVE to a given </a:t>
            </a:r>
            <a:r>
              <a:rPr lang="en-US" sz="2600" b="1" u="sng" dirty="0"/>
              <a:t>reference frame</a:t>
            </a:r>
          </a:p>
          <a:p>
            <a:r>
              <a:rPr lang="en-US" sz="2600" dirty="0"/>
              <a:t>Velocities compared to stable North </a:t>
            </a:r>
            <a:r>
              <a:rPr lang="en-US" sz="2600"/>
              <a:t>America (called NAM08 reference frame)</a:t>
            </a:r>
            <a:endParaRPr lang="en-US" sz="2600" dirty="0"/>
          </a:p>
          <a:p>
            <a:r>
              <a:rPr lang="en-US" sz="2600" dirty="0"/>
              <a:t>Eastern North America as “stable”</a:t>
            </a:r>
          </a:p>
        </p:txBody>
      </p:sp>
    </p:spTree>
    <p:extLst>
      <p:ext uri="{BB962C8B-B14F-4D97-AF65-F5344CB8AC3E}">
        <p14:creationId xmlns:p14="http://schemas.microsoft.com/office/powerpoint/2010/main" val="2334460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Societal benefits</a:t>
            </a:r>
          </a:p>
        </p:txBody>
      </p:sp>
      <p:sp>
        <p:nvSpPr>
          <p:cNvPr id="3" name="Content Placeholder 2"/>
          <p:cNvSpPr>
            <a:spLocks noGrp="1"/>
          </p:cNvSpPr>
          <p:nvPr>
            <p:ph idx="1"/>
          </p:nvPr>
        </p:nvSpPr>
        <p:spPr/>
        <p:txBody>
          <a:bodyPr/>
          <a:lstStyle/>
          <a:p>
            <a:r>
              <a:rPr lang="en-US" sz="2800" dirty="0"/>
              <a:t>Static GNSS data are used in a wide variety of surface deformation applications.</a:t>
            </a:r>
          </a:p>
          <a:p>
            <a:r>
              <a:rPr lang="en-US" sz="2800" dirty="0"/>
              <a:t>Some are directly supporting human needs</a:t>
            </a:r>
          </a:p>
          <a:p>
            <a:pPr lvl="1"/>
            <a:r>
              <a:rPr lang="en-US" sz="2400" dirty="0"/>
              <a:t>Tracking hazardous features such as landslides, faults, or volcanos</a:t>
            </a:r>
          </a:p>
          <a:p>
            <a:pPr lvl="1"/>
            <a:r>
              <a:rPr lang="en-US" sz="2400" dirty="0"/>
              <a:t>Tracking changes in water resources</a:t>
            </a:r>
          </a:p>
          <a:p>
            <a:r>
              <a:rPr lang="en-US" sz="2800" dirty="0"/>
              <a:t>Some are indirectly providing insight into the way the earth works</a:t>
            </a:r>
          </a:p>
          <a:p>
            <a:pPr lvl="1"/>
            <a:r>
              <a:rPr lang="en-US" sz="2400" dirty="0"/>
              <a:t>Plate motions</a:t>
            </a:r>
          </a:p>
          <a:p>
            <a:pPr lvl="1"/>
            <a:r>
              <a:rPr lang="en-US" sz="2400" dirty="0"/>
              <a:t>Discovering new faults</a:t>
            </a:r>
          </a:p>
          <a:p>
            <a:r>
              <a:rPr lang="en-US" sz="2800" dirty="0"/>
              <a:t>Some static, continuous sites are used for corrections to other GNSS data, aiding industry.</a:t>
            </a:r>
          </a:p>
        </p:txBody>
      </p:sp>
    </p:spTree>
    <p:extLst>
      <p:ext uri="{BB962C8B-B14F-4D97-AF65-F5344CB8AC3E}">
        <p14:creationId xmlns:p14="http://schemas.microsoft.com/office/powerpoint/2010/main" val="3015227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noChangeArrowheads="1"/>
          </p:cNvSpPr>
          <p:nvPr>
            <p:ph type="title"/>
          </p:nvPr>
        </p:nvSpPr>
        <p:spPr>
          <a:xfrm>
            <a:off x="2473325" y="144215"/>
            <a:ext cx="6670675" cy="673100"/>
          </a:xfrm>
        </p:spPr>
        <p:txBody>
          <a:bodyPr/>
          <a:lstStyle/>
          <a:p>
            <a:r>
              <a:rPr lang="en-US" dirty="0"/>
              <a:t>Global Positioning System</a:t>
            </a:r>
          </a:p>
        </p:txBody>
      </p:sp>
      <p:sp>
        <p:nvSpPr>
          <p:cNvPr id="107526" name="Rectangle 5"/>
          <p:cNvSpPr>
            <a:spLocks noChangeArrowheads="1"/>
          </p:cNvSpPr>
          <p:nvPr/>
        </p:nvSpPr>
        <p:spPr bwMode="auto">
          <a:xfrm>
            <a:off x="4797282" y="1438275"/>
            <a:ext cx="4343400" cy="524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GPS: the US System</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31 satellites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20,200 km altitude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55 degrees inclination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12 hour orbital period</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Ground control stations</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Each satellite passes over a ground monitoring station every 12 hours</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lang="en-US" sz="2600" dirty="0">
                <a:solidFill>
                  <a:prstClr val="black"/>
                </a:solidFill>
                <a:latin typeface="Arial" pitchFamily="34" charset="0"/>
                <a:ea typeface="MS PGothic" pitchFamily="34" charset="-128"/>
              </a:rPr>
              <a:t>Most recent satellite available May 25, 2022</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pic>
        <p:nvPicPr>
          <p:cNvPr id="5" name="Picture 4"/>
          <p:cNvPicPr>
            <a:picLocks noChangeAspect="1"/>
          </p:cNvPicPr>
          <p:nvPr/>
        </p:nvPicPr>
        <p:blipFill>
          <a:blip r:embed="rId3"/>
          <a:stretch>
            <a:fillRect/>
          </a:stretch>
        </p:blipFill>
        <p:spPr>
          <a:xfrm>
            <a:off x="93323" y="4277092"/>
            <a:ext cx="4712360" cy="2520565"/>
          </a:xfrm>
          <a:prstGeom prst="rect">
            <a:avLst/>
          </a:prstGeom>
        </p:spPr>
      </p:pic>
      <p:pic>
        <p:nvPicPr>
          <p:cNvPr id="1026" name="Picture 2" descr="https://upload.wikimedia.org/wikipedia/commons/2/27/GPS24goldenSM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3" y="1114235"/>
            <a:ext cx="2828925" cy="30861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27034" y="4015670"/>
            <a:ext cx="2361501"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https://commons.wikimedia.org/wiki/File:GPS24goldenSML.gif</a:t>
            </a:r>
          </a:p>
        </p:txBody>
      </p:sp>
    </p:spTree>
    <p:extLst>
      <p:ext uri="{BB962C8B-B14F-4D97-AF65-F5344CB8AC3E}">
        <p14:creationId xmlns:p14="http://schemas.microsoft.com/office/powerpoint/2010/main" val="1978359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93CF-A035-CD4F-8B7B-C644992A02D4}"/>
              </a:ext>
            </a:extLst>
          </p:cNvPr>
          <p:cNvSpPr>
            <a:spLocks noGrp="1"/>
          </p:cNvSpPr>
          <p:nvPr>
            <p:ph type="title"/>
          </p:nvPr>
        </p:nvSpPr>
        <p:spPr/>
        <p:txBody>
          <a:bodyPr/>
          <a:lstStyle/>
          <a:p>
            <a:r>
              <a:rPr lang="en-US" dirty="0"/>
              <a:t>Real-time kinematic GNSS</a:t>
            </a:r>
          </a:p>
        </p:txBody>
      </p:sp>
      <p:sp>
        <p:nvSpPr>
          <p:cNvPr id="3" name="Text Placeholder 2">
            <a:extLst>
              <a:ext uri="{FF2B5EF4-FFF2-40B4-BE49-F238E27FC236}">
                <a16:creationId xmlns:a16="http://schemas.microsoft.com/office/drawing/2014/main" id="{836E7588-C057-2D46-838F-6A3C611AC55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8894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6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527405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4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Important 2</a:t>
            </a:r>
            <a:r>
              <a:rPr kumimoji="0" lang="en-US" sz="2600" b="0" i="0" u="none" strike="noStrike" kern="1200" cap="none" spc="0" normalizeH="0" baseline="30000" noProof="0" dirty="0">
                <a:ln>
                  <a:noFill/>
                </a:ln>
                <a:solidFill>
                  <a:prstClr val="black"/>
                </a:solidFill>
                <a:effectLst/>
                <a:uLnTx/>
                <a:uFillTx/>
                <a:latin typeface="Arial" pitchFamily="34" charset="0"/>
                <a:ea typeface="MS PGothic" pitchFamily="34" charset="-128"/>
                <a:cs typeface="+mn-cs"/>
              </a:rPr>
              <a:t>nd</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are the sources of error in a GNSS signal?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816587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4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Important 2</a:t>
            </a:r>
            <a:r>
              <a:rPr kumimoji="0" lang="en-US" sz="2600" b="0" i="0" u="none" strike="noStrike" kern="1200" cap="none" spc="0" normalizeH="0" baseline="30000" noProof="0" dirty="0">
                <a:ln>
                  <a:noFill/>
                </a:ln>
                <a:solidFill>
                  <a:prstClr val="black"/>
                </a:solidFill>
                <a:effectLst/>
                <a:uLnTx/>
                <a:uFillTx/>
                <a:latin typeface="Arial" pitchFamily="34" charset="0"/>
                <a:ea typeface="MS PGothic" pitchFamily="34" charset="-128"/>
                <a:cs typeface="+mn-cs"/>
              </a:rPr>
              <a:t>nd</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are the sources of error in a GNSS signal? </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Satellite clock errors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Ephemeris errors --&gt; errors in the satellites’ locations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Troposphere / ionosphere delays</a:t>
            </a:r>
          </a:p>
          <a:p>
            <a:pPr marL="800100" lvl="1" indent="-342900" defTabSz="914400" fontAlgn="base">
              <a:spcBef>
                <a:spcPct val="20000"/>
              </a:spcBef>
              <a:spcAft>
                <a:spcPct val="0"/>
              </a:spcAft>
              <a:buFontTx/>
              <a:buChar char="•"/>
              <a:defRPr/>
            </a:pPr>
            <a:r>
              <a:rPr lang="en-US" sz="2000" dirty="0">
                <a:solidFill>
                  <a:prstClr val="black"/>
                </a:solidFill>
                <a:latin typeface="Arial" pitchFamily="34" charset="0"/>
                <a:ea typeface="MS PGothic" pitchFamily="34" charset="-128"/>
              </a:rPr>
              <a:t>Dilution of Precision </a:t>
            </a:r>
            <a:r>
              <a:rPr lang="en-US" sz="2000" dirty="0">
                <a:solidFill>
                  <a:prstClr val="black"/>
                </a:solidFill>
                <a:latin typeface="Arial" pitchFamily="34" charset="0"/>
                <a:ea typeface="MS PGothic" pitchFamily="34" charset="-128"/>
                <a:sym typeface="Wingdings" pitchFamily="2" charset="2"/>
              </a:rPr>
              <a:t> affect of satellite geometry</a:t>
            </a:r>
            <a:endParaRPr lang="en-US" sz="2000" dirty="0">
              <a:solidFill>
                <a:prstClr val="black"/>
              </a:solidFill>
              <a:latin typeface="Arial" pitchFamily="34" charset="0"/>
              <a:ea typeface="MS PGothic" pitchFamily="34" charset="-128"/>
            </a:endParaRP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Multipath error</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Receiver quality</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671401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4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Important 2</a:t>
            </a:r>
            <a:r>
              <a:rPr kumimoji="0" lang="en-US" sz="2600" b="0" i="0" u="none" strike="noStrike" kern="1200" cap="none" spc="0" normalizeH="0" baseline="30000" noProof="0" dirty="0">
                <a:ln>
                  <a:noFill/>
                </a:ln>
                <a:solidFill>
                  <a:prstClr val="black"/>
                </a:solidFill>
                <a:effectLst/>
                <a:uLnTx/>
                <a:uFillTx/>
                <a:latin typeface="Arial" pitchFamily="34" charset="0"/>
                <a:ea typeface="MS PGothic" pitchFamily="34" charset="-128"/>
                <a:cs typeface="+mn-cs"/>
              </a:rPr>
              <a:t>nd</a:t>
            </a: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 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are the sources of error in a GNSS signal? </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Satellite clock errors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Ephemeris errors --&gt; errors in the satellites’ locations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Troposphere / ionosphere delays</a:t>
            </a:r>
          </a:p>
          <a:p>
            <a:pPr marL="800100" lvl="1" indent="-342900" defTabSz="914400" fontAlgn="base">
              <a:spcBef>
                <a:spcPct val="20000"/>
              </a:spcBef>
              <a:spcAft>
                <a:spcPct val="0"/>
              </a:spcAft>
              <a:buFontTx/>
              <a:buChar char="•"/>
              <a:defRPr/>
            </a:pPr>
            <a:r>
              <a:rPr lang="en-US" sz="2000" dirty="0">
                <a:solidFill>
                  <a:prstClr val="black"/>
                </a:solidFill>
                <a:latin typeface="Arial" pitchFamily="34" charset="0"/>
                <a:ea typeface="MS PGothic" pitchFamily="34" charset="-128"/>
              </a:rPr>
              <a:t>Dilution of Precision </a:t>
            </a:r>
            <a:r>
              <a:rPr lang="en-US" sz="2000" dirty="0">
                <a:solidFill>
                  <a:prstClr val="black"/>
                </a:solidFill>
                <a:latin typeface="Arial" pitchFamily="34" charset="0"/>
                <a:ea typeface="MS PGothic" pitchFamily="34" charset="-128"/>
                <a:sym typeface="Wingdings" pitchFamily="2" charset="2"/>
              </a:rPr>
              <a:t> affect of satellite geometry</a:t>
            </a:r>
            <a:endParaRPr lang="en-US" sz="2000" dirty="0">
              <a:solidFill>
                <a:prstClr val="black"/>
              </a:solidFill>
              <a:latin typeface="Arial" pitchFamily="34" charset="0"/>
              <a:ea typeface="MS PGothic" pitchFamily="34" charset="-128"/>
            </a:endParaRP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Multipath error</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Receiver quality</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4" name="Rounded Rectangle 3">
            <a:extLst>
              <a:ext uri="{FF2B5EF4-FFF2-40B4-BE49-F238E27FC236}">
                <a16:creationId xmlns:a16="http://schemas.microsoft.com/office/drawing/2014/main" id="{4E136A43-EFCD-9740-88AB-D650343316B0}"/>
              </a:ext>
            </a:extLst>
          </p:cNvPr>
          <p:cNvSpPr/>
          <p:nvPr/>
        </p:nvSpPr>
        <p:spPr>
          <a:xfrm>
            <a:off x="933651" y="4302492"/>
            <a:ext cx="6285297" cy="150154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221EEF-5D28-CE47-B95D-9AAD78DCDA83}"/>
              </a:ext>
            </a:extLst>
          </p:cNvPr>
          <p:cNvSpPr txBox="1"/>
          <p:nvPr/>
        </p:nvSpPr>
        <p:spPr>
          <a:xfrm>
            <a:off x="4090737" y="5804033"/>
            <a:ext cx="3128211" cy="369332"/>
          </a:xfrm>
          <a:prstGeom prst="rect">
            <a:avLst/>
          </a:prstGeom>
          <a:noFill/>
        </p:spPr>
        <p:txBody>
          <a:bodyPr wrap="square" rtlCol="0">
            <a:spAutoFit/>
          </a:bodyPr>
          <a:lstStyle/>
          <a:p>
            <a:r>
              <a:rPr lang="en-US" dirty="0">
                <a:solidFill>
                  <a:srgbClr val="C00000"/>
                </a:solidFill>
              </a:rPr>
              <a:t>Very similar for nearby stations</a:t>
            </a:r>
          </a:p>
        </p:txBody>
      </p:sp>
    </p:spTree>
    <p:extLst>
      <p:ext uri="{BB962C8B-B14F-4D97-AF65-F5344CB8AC3E}">
        <p14:creationId xmlns:p14="http://schemas.microsoft.com/office/powerpoint/2010/main" val="1195659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341" y="60324"/>
            <a:ext cx="5834062" cy="871167"/>
          </a:xfrm>
        </p:spPr>
        <p:txBody>
          <a:bodyPr/>
          <a:lstStyle/>
          <a:p>
            <a:r>
              <a:rPr lang="en-US" dirty="0"/>
              <a:t>Motivations</a:t>
            </a:r>
          </a:p>
        </p:txBody>
      </p:sp>
      <p:sp>
        <p:nvSpPr>
          <p:cNvPr id="3" name="Rectangle 5"/>
          <p:cNvSpPr>
            <a:spLocks noChangeArrowheads="1"/>
          </p:cNvSpPr>
          <p:nvPr/>
        </p:nvSpPr>
        <p:spPr bwMode="auto">
          <a:xfrm>
            <a:off x="243281" y="1438275"/>
            <a:ext cx="8489657"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Question: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We want </a:t>
            </a: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precise positions </a:t>
            </a:r>
            <a:r>
              <a:rPr kumimoji="0" lang="en-US" sz="2400" b="0" i="1" u="sng" strike="noStrike" kern="1200" cap="none" spc="0" normalizeH="0" baseline="0" noProof="0" dirty="0">
                <a:ln>
                  <a:noFill/>
                </a:ln>
                <a:solidFill>
                  <a:prstClr val="black"/>
                </a:solidFill>
                <a:effectLst/>
                <a:uLnTx/>
                <a:uFillTx/>
                <a:latin typeface="Arial" pitchFamily="34" charset="0"/>
                <a:ea typeface="MS PGothic" pitchFamily="34" charset="-128"/>
                <a:cs typeface="+mn-cs"/>
              </a:rPr>
              <a:t>without </a:t>
            </a: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having to spend hours and hours surveying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What could we do?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Answer: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Real-time kinematic!</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Use two GNSS receivers</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One has a “known” location and transmits the difference or “error” from that position to its estimated</a:t>
            </a:r>
          </a:p>
          <a:p>
            <a:pPr marL="800100" marR="0" lvl="1"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The correction is then broadcast via local radio to the second receiver</a:t>
            </a: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800100" marR="0" lvl="1"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6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2245564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components</a:t>
            </a:r>
          </a:p>
        </p:txBody>
      </p:sp>
      <p:pic>
        <p:nvPicPr>
          <p:cNvPr id="3" name="Picture 2"/>
          <p:cNvPicPr/>
          <p:nvPr/>
        </p:nvPicPr>
        <p:blipFill>
          <a:blip r:embed="rId2"/>
          <a:stretch>
            <a:fillRect/>
          </a:stretch>
        </p:blipFill>
        <p:spPr>
          <a:xfrm>
            <a:off x="639579" y="1419498"/>
            <a:ext cx="3176460" cy="4606834"/>
          </a:xfrm>
          <a:prstGeom prst="rect">
            <a:avLst/>
          </a:prstGeom>
        </p:spPr>
      </p:pic>
      <p:sp>
        <p:nvSpPr>
          <p:cNvPr id="4" name="TextBox 3"/>
          <p:cNvSpPr txBox="1"/>
          <p:nvPr/>
        </p:nvSpPr>
        <p:spPr>
          <a:xfrm>
            <a:off x="418013" y="6130829"/>
            <a:ext cx="361990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Base Station and Radio</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1048"/>
          <a:stretch/>
        </p:blipFill>
        <p:spPr>
          <a:xfrm>
            <a:off x="5810412" y="1419498"/>
            <a:ext cx="1778337" cy="4606834"/>
          </a:xfrm>
          <a:prstGeom prst="rect">
            <a:avLst/>
          </a:prstGeom>
        </p:spPr>
      </p:pic>
      <p:sp>
        <p:nvSpPr>
          <p:cNvPr id="6" name="TextBox 5"/>
          <p:cNvSpPr txBox="1"/>
          <p:nvPr/>
        </p:nvSpPr>
        <p:spPr>
          <a:xfrm>
            <a:off x="4494307" y="6130828"/>
            <a:ext cx="453662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Rover Antennas and Receiver</a:t>
            </a:r>
          </a:p>
        </p:txBody>
      </p:sp>
      <p:sp>
        <p:nvSpPr>
          <p:cNvPr id="7" name="TextBox 6"/>
          <p:cNvSpPr txBox="1"/>
          <p:nvPr/>
        </p:nvSpPr>
        <p:spPr>
          <a:xfrm>
            <a:off x="6362579" y="1419498"/>
            <a:ext cx="1226170"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GNSS Antenna</a:t>
            </a:r>
          </a:p>
        </p:txBody>
      </p:sp>
      <p:sp>
        <p:nvSpPr>
          <p:cNvPr id="8" name="TextBox 7"/>
          <p:cNvSpPr txBox="1"/>
          <p:nvPr/>
        </p:nvSpPr>
        <p:spPr>
          <a:xfrm>
            <a:off x="5732031" y="2233748"/>
            <a:ext cx="75533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Radio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Antenna</a:t>
            </a:r>
          </a:p>
        </p:txBody>
      </p:sp>
      <p:sp>
        <p:nvSpPr>
          <p:cNvPr id="9" name="TextBox 8"/>
          <p:cNvSpPr txBox="1"/>
          <p:nvPr/>
        </p:nvSpPr>
        <p:spPr>
          <a:xfrm>
            <a:off x="6503739" y="3221165"/>
            <a:ext cx="788999"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GNSS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Receiver</a:t>
            </a:r>
          </a:p>
        </p:txBody>
      </p:sp>
      <p:sp>
        <p:nvSpPr>
          <p:cNvPr id="10" name="TextBox 8">
            <a:extLst>
              <a:ext uri="{FF2B5EF4-FFF2-40B4-BE49-F238E27FC236}">
                <a16:creationId xmlns:a16="http://schemas.microsoft.com/office/drawing/2014/main" id="{DC1CA91E-A781-4152-8FD7-1027768F4726}"/>
              </a:ext>
            </a:extLst>
          </p:cNvPr>
          <p:cNvSpPr txBox="1"/>
          <p:nvPr/>
        </p:nvSpPr>
        <p:spPr>
          <a:xfrm>
            <a:off x="6005477" y="6563583"/>
            <a:ext cx="2574522" cy="276999"/>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(Images: Ian Lauer, Ben Crosby)</a:t>
            </a:r>
          </a:p>
        </p:txBody>
      </p:sp>
    </p:spTree>
    <p:extLst>
      <p:ext uri="{BB962C8B-B14F-4D97-AF65-F5344CB8AC3E}">
        <p14:creationId xmlns:p14="http://schemas.microsoft.com/office/powerpoint/2010/main" val="938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365" y="60324"/>
            <a:ext cx="6526635" cy="871167"/>
          </a:xfrm>
        </p:spPr>
        <p:txBody>
          <a:bodyPr/>
          <a:lstStyle/>
          <a:p>
            <a:r>
              <a:rPr lang="en-US" dirty="0"/>
              <a:t>Kinematic systems</a:t>
            </a:r>
          </a:p>
        </p:txBody>
      </p:sp>
      <p:pic>
        <p:nvPicPr>
          <p:cNvPr id="9" name="Picture 2" descr="http://kb.unavco.org/kb/assets/.images/porkchop_geyser1cr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914" y="3336443"/>
            <a:ext cx="1869522" cy="236648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2"/>
          <p:cNvGrpSpPr/>
          <p:nvPr/>
        </p:nvGrpSpPr>
        <p:grpSpPr>
          <a:xfrm>
            <a:off x="415706" y="1271286"/>
            <a:ext cx="595329" cy="771886"/>
            <a:chOff x="380871" y="2420817"/>
            <a:chExt cx="595329" cy="771886"/>
          </a:xfrm>
        </p:grpSpPr>
        <p:sp>
          <p:nvSpPr>
            <p:cNvPr id="10" name="Freeform 37"/>
            <p:cNvSpPr>
              <a:spLocks/>
            </p:cNvSpPr>
            <p:nvPr/>
          </p:nvSpPr>
          <p:spPr bwMode="auto">
            <a:xfrm rot="14828429">
              <a:off x="558531" y="2678138"/>
              <a:ext cx="254901" cy="285093"/>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1" name="Freeform 38"/>
            <p:cNvSpPr>
              <a:spLocks/>
            </p:cNvSpPr>
            <p:nvPr/>
          </p:nvSpPr>
          <p:spPr bwMode="auto">
            <a:xfrm rot="14828429">
              <a:off x="587461" y="2398886"/>
              <a:ext cx="366808" cy="410670"/>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2" name="Freeform 39"/>
            <p:cNvSpPr>
              <a:spLocks/>
            </p:cNvSpPr>
            <p:nvPr/>
          </p:nvSpPr>
          <p:spPr bwMode="auto">
            <a:xfrm rot="14828429">
              <a:off x="402802" y="2803964"/>
              <a:ext cx="366808" cy="410670"/>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4" name="Group 13"/>
          <p:cNvGrpSpPr/>
          <p:nvPr/>
        </p:nvGrpSpPr>
        <p:grpSpPr>
          <a:xfrm>
            <a:off x="2142304" y="818827"/>
            <a:ext cx="595329" cy="771886"/>
            <a:chOff x="380871" y="2420817"/>
            <a:chExt cx="595329" cy="771886"/>
          </a:xfrm>
        </p:grpSpPr>
        <p:sp>
          <p:nvSpPr>
            <p:cNvPr id="15" name="Freeform 37"/>
            <p:cNvSpPr>
              <a:spLocks/>
            </p:cNvSpPr>
            <p:nvPr/>
          </p:nvSpPr>
          <p:spPr bwMode="auto">
            <a:xfrm rot="14828429">
              <a:off x="558531" y="2678138"/>
              <a:ext cx="254901" cy="285093"/>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6" name="Freeform 38"/>
            <p:cNvSpPr>
              <a:spLocks/>
            </p:cNvSpPr>
            <p:nvPr/>
          </p:nvSpPr>
          <p:spPr bwMode="auto">
            <a:xfrm rot="14828429">
              <a:off x="587461" y="2398886"/>
              <a:ext cx="366808" cy="410670"/>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17" name="Freeform 39"/>
            <p:cNvSpPr>
              <a:spLocks/>
            </p:cNvSpPr>
            <p:nvPr/>
          </p:nvSpPr>
          <p:spPr bwMode="auto">
            <a:xfrm rot="14828429">
              <a:off x="402802" y="2803964"/>
              <a:ext cx="366808" cy="410670"/>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18" name="Group 17"/>
          <p:cNvGrpSpPr/>
          <p:nvPr/>
        </p:nvGrpSpPr>
        <p:grpSpPr>
          <a:xfrm>
            <a:off x="3700022" y="772599"/>
            <a:ext cx="595329" cy="771886"/>
            <a:chOff x="380871" y="2420817"/>
            <a:chExt cx="595329" cy="771886"/>
          </a:xfrm>
        </p:grpSpPr>
        <p:sp>
          <p:nvSpPr>
            <p:cNvPr id="19" name="Freeform 37"/>
            <p:cNvSpPr>
              <a:spLocks/>
            </p:cNvSpPr>
            <p:nvPr/>
          </p:nvSpPr>
          <p:spPr bwMode="auto">
            <a:xfrm rot="14828429">
              <a:off x="558531" y="2678138"/>
              <a:ext cx="254901" cy="285093"/>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20" name="Freeform 38"/>
            <p:cNvSpPr>
              <a:spLocks/>
            </p:cNvSpPr>
            <p:nvPr/>
          </p:nvSpPr>
          <p:spPr bwMode="auto">
            <a:xfrm rot="14828429">
              <a:off x="587461" y="2398886"/>
              <a:ext cx="366808" cy="410670"/>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21" name="Freeform 39"/>
            <p:cNvSpPr>
              <a:spLocks/>
            </p:cNvSpPr>
            <p:nvPr/>
          </p:nvSpPr>
          <p:spPr bwMode="auto">
            <a:xfrm rot="14828429">
              <a:off x="402802" y="2803964"/>
              <a:ext cx="366808" cy="410670"/>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grpSp>
        <p:nvGrpSpPr>
          <p:cNvPr id="22" name="Group 21"/>
          <p:cNvGrpSpPr/>
          <p:nvPr/>
        </p:nvGrpSpPr>
        <p:grpSpPr>
          <a:xfrm>
            <a:off x="4884772" y="818827"/>
            <a:ext cx="595329" cy="771886"/>
            <a:chOff x="380871" y="2420817"/>
            <a:chExt cx="595329" cy="771886"/>
          </a:xfrm>
        </p:grpSpPr>
        <p:sp>
          <p:nvSpPr>
            <p:cNvPr id="23" name="Freeform 37"/>
            <p:cNvSpPr>
              <a:spLocks/>
            </p:cNvSpPr>
            <p:nvPr/>
          </p:nvSpPr>
          <p:spPr bwMode="auto">
            <a:xfrm rot="14828429">
              <a:off x="558531" y="2678138"/>
              <a:ext cx="254901" cy="285093"/>
            </a:xfrm>
            <a:custGeom>
              <a:avLst/>
              <a:gdLst>
                <a:gd name="T0" fmla="*/ 100 w 164"/>
                <a:gd name="T1" fmla="*/ 8 h 168"/>
                <a:gd name="T2" fmla="*/ 98 w 164"/>
                <a:gd name="T3" fmla="*/ 5 h 168"/>
                <a:gd name="T4" fmla="*/ 94 w 164"/>
                <a:gd name="T5" fmla="*/ 4 h 168"/>
                <a:gd name="T6" fmla="*/ 89 w 164"/>
                <a:gd name="T7" fmla="*/ 2 h 168"/>
                <a:gd name="T8" fmla="*/ 86 w 164"/>
                <a:gd name="T9" fmla="*/ 0 h 168"/>
                <a:gd name="T10" fmla="*/ 83 w 164"/>
                <a:gd name="T11" fmla="*/ 0 h 168"/>
                <a:gd name="T12" fmla="*/ 79 w 164"/>
                <a:gd name="T13" fmla="*/ 3 h 168"/>
                <a:gd name="T14" fmla="*/ 73 w 164"/>
                <a:gd name="T15" fmla="*/ 4 h 168"/>
                <a:gd name="T16" fmla="*/ 69 w 164"/>
                <a:gd name="T17" fmla="*/ 4 h 168"/>
                <a:gd name="T18" fmla="*/ 69 w 164"/>
                <a:gd name="T19" fmla="*/ 8 h 168"/>
                <a:gd name="T20" fmla="*/ 65 w 164"/>
                <a:gd name="T21" fmla="*/ 7 h 168"/>
                <a:gd name="T22" fmla="*/ 8 w 164"/>
                <a:gd name="T23" fmla="*/ 72 h 168"/>
                <a:gd name="T24" fmla="*/ 5 w 164"/>
                <a:gd name="T25" fmla="*/ 74 h 168"/>
                <a:gd name="T26" fmla="*/ 4 w 164"/>
                <a:gd name="T27" fmla="*/ 75 h 168"/>
                <a:gd name="T28" fmla="*/ 2 w 164"/>
                <a:gd name="T29" fmla="*/ 80 h 168"/>
                <a:gd name="T30" fmla="*/ 4 w 164"/>
                <a:gd name="T31" fmla="*/ 82 h 168"/>
                <a:gd name="T32" fmla="*/ 0 w 164"/>
                <a:gd name="T33" fmla="*/ 86 h 168"/>
                <a:gd name="T34" fmla="*/ 2 w 164"/>
                <a:gd name="T35" fmla="*/ 91 h 168"/>
                <a:gd name="T36" fmla="*/ 2 w 164"/>
                <a:gd name="T37" fmla="*/ 95 h 168"/>
                <a:gd name="T38" fmla="*/ 2 w 164"/>
                <a:gd name="T39" fmla="*/ 99 h 168"/>
                <a:gd name="T40" fmla="*/ 6 w 164"/>
                <a:gd name="T41" fmla="*/ 103 h 168"/>
                <a:gd name="T42" fmla="*/ 8 w 164"/>
                <a:gd name="T43" fmla="*/ 105 h 168"/>
                <a:gd name="T44" fmla="*/ 62 w 164"/>
                <a:gd name="T45" fmla="*/ 158 h 168"/>
                <a:gd name="T46" fmla="*/ 66 w 164"/>
                <a:gd name="T47" fmla="*/ 159 h 168"/>
                <a:gd name="T48" fmla="*/ 70 w 164"/>
                <a:gd name="T49" fmla="*/ 164 h 168"/>
                <a:gd name="T50" fmla="*/ 72 w 164"/>
                <a:gd name="T51" fmla="*/ 162 h 168"/>
                <a:gd name="T52" fmla="*/ 78 w 164"/>
                <a:gd name="T53" fmla="*/ 165 h 168"/>
                <a:gd name="T54" fmla="*/ 82 w 164"/>
                <a:gd name="T55" fmla="*/ 165 h 168"/>
                <a:gd name="T56" fmla="*/ 84 w 164"/>
                <a:gd name="T57" fmla="*/ 163 h 168"/>
                <a:gd name="T58" fmla="*/ 88 w 164"/>
                <a:gd name="T59" fmla="*/ 164 h 168"/>
                <a:gd name="T60" fmla="*/ 91 w 164"/>
                <a:gd name="T61" fmla="*/ 160 h 168"/>
                <a:gd name="T62" fmla="*/ 95 w 164"/>
                <a:gd name="T63" fmla="*/ 161 h 168"/>
                <a:gd name="T64" fmla="*/ 99 w 164"/>
                <a:gd name="T65" fmla="*/ 157 h 168"/>
                <a:gd name="T66" fmla="*/ 155 w 164"/>
                <a:gd name="T67" fmla="*/ 99 h 168"/>
                <a:gd name="T68" fmla="*/ 159 w 164"/>
                <a:gd name="T69" fmla="*/ 95 h 168"/>
                <a:gd name="T70" fmla="*/ 158 w 164"/>
                <a:gd name="T71" fmla="*/ 92 h 168"/>
                <a:gd name="T72" fmla="*/ 160 w 164"/>
                <a:gd name="T73" fmla="*/ 86 h 168"/>
                <a:gd name="T74" fmla="*/ 161 w 164"/>
                <a:gd name="T75" fmla="*/ 83 h 168"/>
                <a:gd name="T76" fmla="*/ 161 w 164"/>
                <a:gd name="T77" fmla="*/ 79 h 168"/>
                <a:gd name="T78" fmla="*/ 160 w 164"/>
                <a:gd name="T79" fmla="*/ 75 h 168"/>
                <a:gd name="T80" fmla="*/ 161 w 164"/>
                <a:gd name="T81" fmla="*/ 72 h 168"/>
                <a:gd name="T82" fmla="*/ 159 w 164"/>
                <a:gd name="T83" fmla="*/ 69 h 168"/>
                <a:gd name="T84" fmla="*/ 155 w 164"/>
                <a:gd name="T85" fmla="*/ 65 h 168"/>
                <a:gd name="T86" fmla="*/ 155 w 164"/>
                <a:gd name="T87" fmla="*/ 62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4"/>
                <a:gd name="T133" fmla="*/ 0 h 168"/>
                <a:gd name="T134" fmla="*/ 164 w 164"/>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4" h="168">
                  <a:moveTo>
                    <a:pt x="155" y="62"/>
                  </a:moveTo>
                  <a:lnTo>
                    <a:pt x="100" y="8"/>
                  </a:lnTo>
                  <a:lnTo>
                    <a:pt x="96" y="7"/>
                  </a:lnTo>
                  <a:lnTo>
                    <a:pt x="98" y="5"/>
                  </a:lnTo>
                  <a:lnTo>
                    <a:pt x="96" y="3"/>
                  </a:lnTo>
                  <a:lnTo>
                    <a:pt x="94" y="4"/>
                  </a:lnTo>
                  <a:lnTo>
                    <a:pt x="92" y="3"/>
                  </a:lnTo>
                  <a:lnTo>
                    <a:pt x="89" y="2"/>
                  </a:lnTo>
                  <a:lnTo>
                    <a:pt x="86" y="0"/>
                  </a:lnTo>
                  <a:lnTo>
                    <a:pt x="85" y="2"/>
                  </a:lnTo>
                  <a:lnTo>
                    <a:pt x="83" y="0"/>
                  </a:lnTo>
                  <a:lnTo>
                    <a:pt x="80" y="2"/>
                  </a:lnTo>
                  <a:lnTo>
                    <a:pt x="79" y="3"/>
                  </a:lnTo>
                  <a:lnTo>
                    <a:pt x="75" y="3"/>
                  </a:lnTo>
                  <a:lnTo>
                    <a:pt x="73" y="4"/>
                  </a:lnTo>
                  <a:lnTo>
                    <a:pt x="69" y="4"/>
                  </a:lnTo>
                  <a:lnTo>
                    <a:pt x="71" y="6"/>
                  </a:lnTo>
                  <a:lnTo>
                    <a:pt x="67" y="6"/>
                  </a:lnTo>
                  <a:lnTo>
                    <a:pt x="69" y="8"/>
                  </a:lnTo>
                  <a:lnTo>
                    <a:pt x="65" y="7"/>
                  </a:lnTo>
                  <a:lnTo>
                    <a:pt x="61" y="10"/>
                  </a:lnTo>
                  <a:lnTo>
                    <a:pt x="7" y="68"/>
                  </a:lnTo>
                  <a:lnTo>
                    <a:pt x="8" y="72"/>
                  </a:lnTo>
                  <a:lnTo>
                    <a:pt x="9" y="70"/>
                  </a:lnTo>
                  <a:lnTo>
                    <a:pt x="8" y="72"/>
                  </a:lnTo>
                  <a:lnTo>
                    <a:pt x="5" y="74"/>
                  </a:lnTo>
                  <a:lnTo>
                    <a:pt x="4" y="75"/>
                  </a:lnTo>
                  <a:lnTo>
                    <a:pt x="4" y="79"/>
                  </a:lnTo>
                  <a:lnTo>
                    <a:pt x="2" y="80"/>
                  </a:lnTo>
                  <a:lnTo>
                    <a:pt x="0" y="82"/>
                  </a:lnTo>
                  <a:lnTo>
                    <a:pt x="4" y="82"/>
                  </a:lnTo>
                  <a:lnTo>
                    <a:pt x="2" y="84"/>
                  </a:lnTo>
                  <a:lnTo>
                    <a:pt x="0" y="86"/>
                  </a:lnTo>
                  <a:lnTo>
                    <a:pt x="0" y="90"/>
                  </a:lnTo>
                  <a:lnTo>
                    <a:pt x="2" y="91"/>
                  </a:lnTo>
                  <a:lnTo>
                    <a:pt x="0" y="93"/>
                  </a:lnTo>
                  <a:lnTo>
                    <a:pt x="2" y="95"/>
                  </a:lnTo>
                  <a:lnTo>
                    <a:pt x="2" y="99"/>
                  </a:lnTo>
                  <a:lnTo>
                    <a:pt x="4" y="101"/>
                  </a:lnTo>
                  <a:lnTo>
                    <a:pt x="6" y="103"/>
                  </a:lnTo>
                  <a:lnTo>
                    <a:pt x="8" y="105"/>
                  </a:lnTo>
                  <a:lnTo>
                    <a:pt x="60" y="157"/>
                  </a:lnTo>
                  <a:lnTo>
                    <a:pt x="62" y="158"/>
                  </a:lnTo>
                  <a:lnTo>
                    <a:pt x="66" y="159"/>
                  </a:lnTo>
                  <a:lnTo>
                    <a:pt x="68" y="162"/>
                  </a:lnTo>
                  <a:lnTo>
                    <a:pt x="70" y="164"/>
                  </a:lnTo>
                  <a:lnTo>
                    <a:pt x="72" y="162"/>
                  </a:lnTo>
                  <a:lnTo>
                    <a:pt x="74" y="164"/>
                  </a:lnTo>
                  <a:lnTo>
                    <a:pt x="76" y="166"/>
                  </a:lnTo>
                  <a:lnTo>
                    <a:pt x="78" y="165"/>
                  </a:lnTo>
                  <a:lnTo>
                    <a:pt x="80" y="167"/>
                  </a:lnTo>
                  <a:lnTo>
                    <a:pt x="82" y="165"/>
                  </a:lnTo>
                  <a:lnTo>
                    <a:pt x="80" y="167"/>
                  </a:lnTo>
                  <a:lnTo>
                    <a:pt x="82" y="165"/>
                  </a:lnTo>
                  <a:lnTo>
                    <a:pt x="84" y="163"/>
                  </a:lnTo>
                  <a:lnTo>
                    <a:pt x="88" y="164"/>
                  </a:lnTo>
                  <a:lnTo>
                    <a:pt x="90" y="162"/>
                  </a:lnTo>
                  <a:lnTo>
                    <a:pt x="91" y="160"/>
                  </a:lnTo>
                  <a:lnTo>
                    <a:pt x="94" y="162"/>
                  </a:lnTo>
                  <a:lnTo>
                    <a:pt x="95" y="161"/>
                  </a:lnTo>
                  <a:lnTo>
                    <a:pt x="97" y="159"/>
                  </a:lnTo>
                  <a:lnTo>
                    <a:pt x="99" y="157"/>
                  </a:lnTo>
                  <a:lnTo>
                    <a:pt x="151" y="98"/>
                  </a:lnTo>
                  <a:lnTo>
                    <a:pt x="155" y="99"/>
                  </a:lnTo>
                  <a:lnTo>
                    <a:pt x="153" y="97"/>
                  </a:lnTo>
                  <a:lnTo>
                    <a:pt x="155" y="95"/>
                  </a:lnTo>
                  <a:lnTo>
                    <a:pt x="159" y="95"/>
                  </a:lnTo>
                  <a:lnTo>
                    <a:pt x="157" y="93"/>
                  </a:lnTo>
                  <a:lnTo>
                    <a:pt x="158" y="92"/>
                  </a:lnTo>
                  <a:lnTo>
                    <a:pt x="161" y="90"/>
                  </a:lnTo>
                  <a:lnTo>
                    <a:pt x="160" y="86"/>
                  </a:lnTo>
                  <a:lnTo>
                    <a:pt x="161" y="83"/>
                  </a:lnTo>
                  <a:lnTo>
                    <a:pt x="161" y="79"/>
                  </a:lnTo>
                  <a:lnTo>
                    <a:pt x="163" y="77"/>
                  </a:lnTo>
                  <a:lnTo>
                    <a:pt x="160" y="75"/>
                  </a:lnTo>
                  <a:lnTo>
                    <a:pt x="161" y="72"/>
                  </a:lnTo>
                  <a:lnTo>
                    <a:pt x="159" y="69"/>
                  </a:lnTo>
                  <a:lnTo>
                    <a:pt x="159" y="66"/>
                  </a:lnTo>
                  <a:lnTo>
                    <a:pt x="155" y="65"/>
                  </a:lnTo>
                  <a:lnTo>
                    <a:pt x="157" y="63"/>
                  </a:lnTo>
                  <a:lnTo>
                    <a:pt x="155" y="62"/>
                  </a:lnTo>
                </a:path>
              </a:pathLst>
            </a:custGeom>
            <a:solidFill>
              <a:srgbClr val="FFFFFF"/>
            </a:solidFill>
            <a:ln w="12700" cap="rnd">
              <a:solidFill>
                <a:schemeClr val="accent2"/>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24" name="Freeform 38"/>
            <p:cNvSpPr>
              <a:spLocks/>
            </p:cNvSpPr>
            <p:nvPr/>
          </p:nvSpPr>
          <p:spPr bwMode="auto">
            <a:xfrm rot="14828429">
              <a:off x="587461" y="2398886"/>
              <a:ext cx="366808" cy="410670"/>
            </a:xfrm>
            <a:custGeom>
              <a:avLst/>
              <a:gdLst>
                <a:gd name="T0" fmla="*/ 235 w 236"/>
                <a:gd name="T1" fmla="*/ 78 h 242"/>
                <a:gd name="T2" fmla="*/ 157 w 236"/>
                <a:gd name="T3" fmla="*/ 0 h 242"/>
                <a:gd name="T4" fmla="*/ 0 w 236"/>
                <a:gd name="T5" fmla="*/ 163 h 242"/>
                <a:gd name="T6" fmla="*/ 80 w 236"/>
                <a:gd name="T7" fmla="*/ 241 h 242"/>
                <a:gd name="T8" fmla="*/ 235 w 236"/>
                <a:gd name="T9" fmla="*/ 78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78"/>
                  </a:moveTo>
                  <a:lnTo>
                    <a:pt x="157" y="0"/>
                  </a:lnTo>
                  <a:lnTo>
                    <a:pt x="0" y="163"/>
                  </a:lnTo>
                  <a:lnTo>
                    <a:pt x="80" y="241"/>
                  </a:lnTo>
                  <a:lnTo>
                    <a:pt x="235" y="78"/>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25" name="Freeform 39"/>
            <p:cNvSpPr>
              <a:spLocks/>
            </p:cNvSpPr>
            <p:nvPr/>
          </p:nvSpPr>
          <p:spPr bwMode="auto">
            <a:xfrm rot="14828429">
              <a:off x="402802" y="2803964"/>
              <a:ext cx="366808" cy="410670"/>
            </a:xfrm>
            <a:custGeom>
              <a:avLst/>
              <a:gdLst>
                <a:gd name="T0" fmla="*/ 235 w 236"/>
                <a:gd name="T1" fmla="*/ 81 h 242"/>
                <a:gd name="T2" fmla="*/ 155 w 236"/>
                <a:gd name="T3" fmla="*/ 0 h 242"/>
                <a:gd name="T4" fmla="*/ 0 w 236"/>
                <a:gd name="T5" fmla="*/ 166 h 242"/>
                <a:gd name="T6" fmla="*/ 78 w 236"/>
                <a:gd name="T7" fmla="*/ 241 h 242"/>
                <a:gd name="T8" fmla="*/ 235 w 236"/>
                <a:gd name="T9" fmla="*/ 81 h 242"/>
                <a:gd name="T10" fmla="*/ 0 60000 65536"/>
                <a:gd name="T11" fmla="*/ 0 60000 65536"/>
                <a:gd name="T12" fmla="*/ 0 60000 65536"/>
                <a:gd name="T13" fmla="*/ 0 60000 65536"/>
                <a:gd name="T14" fmla="*/ 0 60000 65536"/>
                <a:gd name="T15" fmla="*/ 0 w 236"/>
                <a:gd name="T16" fmla="*/ 0 h 242"/>
                <a:gd name="T17" fmla="*/ 236 w 236"/>
                <a:gd name="T18" fmla="*/ 242 h 242"/>
              </a:gdLst>
              <a:ahLst/>
              <a:cxnLst>
                <a:cxn ang="T10">
                  <a:pos x="T0" y="T1"/>
                </a:cxn>
                <a:cxn ang="T11">
                  <a:pos x="T2" y="T3"/>
                </a:cxn>
                <a:cxn ang="T12">
                  <a:pos x="T4" y="T5"/>
                </a:cxn>
                <a:cxn ang="T13">
                  <a:pos x="T6" y="T7"/>
                </a:cxn>
                <a:cxn ang="T14">
                  <a:pos x="T8" y="T9"/>
                </a:cxn>
              </a:cxnLst>
              <a:rect l="T15" t="T16" r="T17" b="T18"/>
              <a:pathLst>
                <a:path w="236" h="242">
                  <a:moveTo>
                    <a:pt x="235" y="81"/>
                  </a:moveTo>
                  <a:lnTo>
                    <a:pt x="155" y="0"/>
                  </a:lnTo>
                  <a:lnTo>
                    <a:pt x="0" y="166"/>
                  </a:lnTo>
                  <a:lnTo>
                    <a:pt x="78" y="241"/>
                  </a:lnTo>
                  <a:lnTo>
                    <a:pt x="235" y="81"/>
                  </a:lnTo>
                </a:path>
              </a:pathLst>
            </a:custGeom>
            <a:solidFill>
              <a:srgbClr val="000000"/>
            </a:solidFill>
            <a:ln w="12700" cap="rnd">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grpSp>
      <p:sp>
        <p:nvSpPr>
          <p:cNvPr id="30" name="TextBox 29"/>
          <p:cNvSpPr txBox="1"/>
          <p:nvPr/>
        </p:nvSpPr>
        <p:spPr>
          <a:xfrm>
            <a:off x="2917369" y="5233846"/>
            <a:ext cx="92204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Base</a:t>
            </a:r>
          </a:p>
        </p:txBody>
      </p:sp>
      <p:grpSp>
        <p:nvGrpSpPr>
          <p:cNvPr id="6" name="Group 5"/>
          <p:cNvGrpSpPr/>
          <p:nvPr/>
        </p:nvGrpSpPr>
        <p:grpSpPr>
          <a:xfrm>
            <a:off x="5528810" y="2412274"/>
            <a:ext cx="1269996" cy="3289962"/>
            <a:chOff x="5528810" y="2412274"/>
            <a:chExt cx="1269996" cy="3289962"/>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71048"/>
            <a:stretch/>
          </p:blipFill>
          <p:spPr>
            <a:xfrm>
              <a:off x="5528810" y="2412274"/>
              <a:ext cx="1269996" cy="3289962"/>
            </a:xfrm>
            <a:prstGeom prst="rect">
              <a:avLst/>
            </a:prstGeom>
          </p:spPr>
        </p:pic>
        <p:sp>
          <p:nvSpPr>
            <p:cNvPr id="31" name="TextBox 30"/>
            <p:cNvSpPr txBox="1"/>
            <p:nvPr/>
          </p:nvSpPr>
          <p:spPr>
            <a:xfrm>
              <a:off x="5546228" y="5223153"/>
              <a:ext cx="105830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S PGothic" pitchFamily="34" charset="-128"/>
                  <a:cs typeface="+mn-cs"/>
                </a:rPr>
                <a:t>Rover</a:t>
              </a:r>
            </a:p>
          </p:txBody>
        </p:sp>
      </p:grpSp>
      <p:sp>
        <p:nvSpPr>
          <p:cNvPr id="32" name="TextBox 31"/>
          <p:cNvSpPr txBox="1"/>
          <p:nvPr/>
        </p:nvSpPr>
        <p:spPr>
          <a:xfrm>
            <a:off x="6914342" y="2976113"/>
            <a:ext cx="2229658"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At the same time, rover antenna also receives position data from satellites. </a:t>
            </a:r>
          </a:p>
        </p:txBody>
      </p:sp>
      <p:grpSp>
        <p:nvGrpSpPr>
          <p:cNvPr id="40" name="Group 39"/>
          <p:cNvGrpSpPr/>
          <p:nvPr/>
        </p:nvGrpSpPr>
        <p:grpSpPr>
          <a:xfrm>
            <a:off x="975360" y="1284628"/>
            <a:ext cx="4326438" cy="2172675"/>
            <a:chOff x="975360" y="1284628"/>
            <a:chExt cx="4326438" cy="2172675"/>
          </a:xfrm>
        </p:grpSpPr>
        <p:cxnSp>
          <p:nvCxnSpPr>
            <p:cNvPr id="5" name="Straight Arrow Connector 4"/>
            <p:cNvCxnSpPr/>
            <p:nvPr/>
          </p:nvCxnSpPr>
          <p:spPr>
            <a:xfrm>
              <a:off x="975360" y="1703457"/>
              <a:ext cx="2829315" cy="17538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675358" y="1351684"/>
              <a:ext cx="1202998" cy="20809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3984044" y="1284628"/>
              <a:ext cx="105971" cy="21726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090015" y="1284628"/>
              <a:ext cx="1211783" cy="21726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88041" y="1284628"/>
            <a:ext cx="5015703" cy="1295752"/>
            <a:chOff x="988041" y="1284628"/>
            <a:chExt cx="5015703" cy="1295752"/>
          </a:xfrm>
        </p:grpSpPr>
        <p:cxnSp>
          <p:nvCxnSpPr>
            <p:cNvPr id="41" name="Straight Arrow Connector 40"/>
            <p:cNvCxnSpPr/>
            <p:nvPr/>
          </p:nvCxnSpPr>
          <p:spPr>
            <a:xfrm>
              <a:off x="988041" y="1714805"/>
              <a:ext cx="4968622" cy="865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671232" y="1358085"/>
              <a:ext cx="3332512" cy="12222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078046" y="1284628"/>
              <a:ext cx="1907870" cy="12957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313768" y="1284628"/>
              <a:ext cx="672148" cy="12957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p:cNvCxnSpPr/>
          <p:nvPr/>
        </p:nvCxnSpPr>
        <p:spPr>
          <a:xfrm flipV="1">
            <a:off x="4350472" y="3526971"/>
            <a:ext cx="1299370" cy="10450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98559" y="2976113"/>
            <a:ext cx="2476799" cy="313932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Base station antenna receives data from satellites.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The position drifts over time relative to the known, stable location of the antenna.  This offset is communicated to the rover as a correction.</a:t>
            </a:r>
          </a:p>
        </p:txBody>
      </p:sp>
      <p:sp>
        <p:nvSpPr>
          <p:cNvPr id="39" name="TextBox 8">
            <a:extLst>
              <a:ext uri="{FF2B5EF4-FFF2-40B4-BE49-F238E27FC236}">
                <a16:creationId xmlns:a16="http://schemas.microsoft.com/office/drawing/2014/main" id="{DC1CA91E-A781-4152-8FD7-1027768F4726}"/>
              </a:ext>
            </a:extLst>
          </p:cNvPr>
          <p:cNvSpPr txBox="1"/>
          <p:nvPr/>
        </p:nvSpPr>
        <p:spPr>
          <a:xfrm>
            <a:off x="7453327" y="6548984"/>
            <a:ext cx="2574522" cy="276999"/>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(Images: Ben Crosby)</a:t>
            </a:r>
          </a:p>
        </p:txBody>
      </p:sp>
      <p:sp>
        <p:nvSpPr>
          <p:cNvPr id="7" name="Rectangle 6"/>
          <p:cNvSpPr/>
          <p:nvPr/>
        </p:nvSpPr>
        <p:spPr>
          <a:xfrm>
            <a:off x="6914342" y="4393216"/>
            <a:ext cx="2128058" cy="147732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Rover also receives a position correction from the base, in real time for RTK.   </a:t>
            </a:r>
          </a:p>
        </p:txBody>
      </p:sp>
    </p:spTree>
    <p:extLst>
      <p:ext uri="{BB962C8B-B14F-4D97-AF65-F5344CB8AC3E}">
        <p14:creationId xmlns:p14="http://schemas.microsoft.com/office/powerpoint/2010/main" val="39612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survey design</a:t>
            </a:r>
          </a:p>
        </p:txBody>
      </p:sp>
      <p:sp>
        <p:nvSpPr>
          <p:cNvPr id="3" name="Content Placeholder 2"/>
          <p:cNvSpPr>
            <a:spLocks noGrp="1"/>
          </p:cNvSpPr>
          <p:nvPr>
            <p:ph idx="1"/>
          </p:nvPr>
        </p:nvSpPr>
        <p:spPr>
          <a:xfrm>
            <a:off x="457199" y="1073150"/>
            <a:ext cx="8590547" cy="5395913"/>
          </a:xfrm>
        </p:spPr>
        <p:txBody>
          <a:bodyPr/>
          <a:lstStyle/>
          <a:p>
            <a:r>
              <a:rPr lang="en-US" dirty="0"/>
              <a:t>Base Station</a:t>
            </a:r>
          </a:p>
          <a:p>
            <a:pPr lvl="1"/>
            <a:r>
              <a:rPr lang="en-US" dirty="0"/>
              <a:t>Located in a stable, safe, unobstructed place</a:t>
            </a:r>
          </a:p>
          <a:p>
            <a:pPr lvl="1"/>
            <a:r>
              <a:rPr lang="en-US" dirty="0"/>
              <a:t>Line of sight for radio communication to rover</a:t>
            </a:r>
          </a:p>
          <a:p>
            <a:pPr lvl="1"/>
            <a:r>
              <a:rPr lang="en-US" dirty="0"/>
              <a:t>&lt; 10 km from rover location</a:t>
            </a:r>
          </a:p>
          <a:p>
            <a:pPr lvl="1"/>
            <a:r>
              <a:rPr lang="en-US" dirty="0"/>
              <a:t>Ideally set up over known monument</a:t>
            </a:r>
          </a:p>
          <a:p>
            <a:r>
              <a:rPr lang="en-US" dirty="0"/>
              <a:t>Rover</a:t>
            </a:r>
          </a:p>
          <a:p>
            <a:pPr lvl="1"/>
            <a:r>
              <a:rPr lang="en-US" dirty="0"/>
              <a:t>Close to and in line of site with base for corrections</a:t>
            </a:r>
          </a:p>
          <a:p>
            <a:pPr lvl="1"/>
            <a:r>
              <a:rPr lang="en-US" dirty="0"/>
              <a:t>Occupy points for 5–120 sec, keep pole vertical</a:t>
            </a:r>
          </a:p>
          <a:p>
            <a:pPr lvl="1"/>
            <a:r>
              <a:rPr lang="en-US" dirty="0"/>
              <a:t>Name and describe each point in field book</a:t>
            </a:r>
          </a:p>
          <a:p>
            <a:pPr lvl="1"/>
            <a:r>
              <a:rPr lang="en-US" dirty="0"/>
              <a:t>Avoid cover and multi-path, confirm corrections</a:t>
            </a:r>
          </a:p>
          <a:p>
            <a:pPr lvl="1"/>
            <a:endParaRPr lang="en-US" dirty="0"/>
          </a:p>
          <a:p>
            <a:pPr lvl="1"/>
            <a:endParaRPr lang="en-US" dirty="0"/>
          </a:p>
        </p:txBody>
      </p:sp>
    </p:spTree>
    <p:extLst>
      <p:ext uri="{BB962C8B-B14F-4D97-AF65-F5344CB8AC3E}">
        <p14:creationId xmlns:p14="http://schemas.microsoft.com/office/powerpoint/2010/main" val="447995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”Post-process Kinematic” workflow</a:t>
            </a:r>
          </a:p>
        </p:txBody>
      </p:sp>
      <p:sp>
        <p:nvSpPr>
          <p:cNvPr id="7" name="Content Placeholder 6"/>
          <p:cNvSpPr>
            <a:spLocks noGrp="1"/>
          </p:cNvSpPr>
          <p:nvPr>
            <p:ph idx="1"/>
          </p:nvPr>
        </p:nvSpPr>
        <p:spPr/>
        <p:txBody>
          <a:bodyPr/>
          <a:lstStyle/>
          <a:p>
            <a:r>
              <a:rPr lang="en-US" dirty="0"/>
              <a:t>If base is not over a known point, you must post-process to get an accurate position</a:t>
            </a:r>
          </a:p>
        </p:txBody>
      </p:sp>
      <p:pic>
        <p:nvPicPr>
          <p:cNvPr id="3" name="Picture 2"/>
          <p:cNvPicPr/>
          <p:nvPr/>
        </p:nvPicPr>
        <p:blipFill>
          <a:blip r:embed="rId3"/>
          <a:stretch>
            <a:fillRect/>
          </a:stretch>
        </p:blipFill>
        <p:spPr>
          <a:xfrm>
            <a:off x="434860" y="3764855"/>
            <a:ext cx="8249364" cy="2708365"/>
          </a:xfrm>
          <a:prstGeom prst="rect">
            <a:avLst/>
          </a:prstGeom>
        </p:spPr>
      </p:pic>
      <p:pic>
        <p:nvPicPr>
          <p:cNvPr id="4" name="Picture 2" descr="http://kb.unavco.org/kb/assets/.images/porkchop_geyser1cr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582" y="2481917"/>
            <a:ext cx="787686" cy="997071"/>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1048"/>
          <a:stretch/>
        </p:blipFill>
        <p:spPr>
          <a:xfrm>
            <a:off x="5682473" y="2153696"/>
            <a:ext cx="535088" cy="1386161"/>
          </a:xfrm>
          <a:prstGeom prst="rect">
            <a:avLst/>
          </a:prstGeom>
        </p:spPr>
      </p:pic>
      <p:pic>
        <p:nvPicPr>
          <p:cNvPr id="6" name="Picture 5"/>
          <p:cNvPicPr>
            <a:picLocks noChangeAspect="1"/>
          </p:cNvPicPr>
          <p:nvPr/>
        </p:nvPicPr>
        <p:blipFill>
          <a:blip r:embed="rId6"/>
          <a:stretch>
            <a:fillRect/>
          </a:stretch>
        </p:blipFill>
        <p:spPr>
          <a:xfrm>
            <a:off x="6414775" y="2153696"/>
            <a:ext cx="2469239" cy="1424440"/>
          </a:xfrm>
          <a:prstGeom prst="rect">
            <a:avLst/>
          </a:prstGeom>
        </p:spPr>
      </p:pic>
    </p:spTree>
    <p:extLst>
      <p:ext uri="{BB962C8B-B14F-4D97-AF65-F5344CB8AC3E}">
        <p14:creationId xmlns:p14="http://schemas.microsoft.com/office/powerpoint/2010/main" val="1538427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C695-E4D1-F645-9B0D-6538D4D7E4EC}"/>
              </a:ext>
            </a:extLst>
          </p:cNvPr>
          <p:cNvSpPr>
            <a:spLocks noGrp="1"/>
          </p:cNvSpPr>
          <p:nvPr>
            <p:ph type="title"/>
          </p:nvPr>
        </p:nvSpPr>
        <p:spPr>
          <a:xfrm>
            <a:off x="2660073" y="60324"/>
            <a:ext cx="6483927" cy="871167"/>
          </a:xfrm>
        </p:spPr>
        <p:txBody>
          <a:bodyPr/>
          <a:lstStyle/>
          <a:p>
            <a:r>
              <a:rPr lang="en-US" dirty="0"/>
              <a:t>Components of a GNSS system</a:t>
            </a:r>
          </a:p>
        </p:txBody>
      </p:sp>
      <p:pic>
        <p:nvPicPr>
          <p:cNvPr id="4" name="Picture 3">
            <a:extLst>
              <a:ext uri="{FF2B5EF4-FFF2-40B4-BE49-F238E27FC236}">
                <a16:creationId xmlns:a16="http://schemas.microsoft.com/office/drawing/2014/main" id="{36DF2FDB-D1F0-7149-9819-D7C76C60F282}"/>
              </a:ext>
            </a:extLst>
          </p:cNvPr>
          <p:cNvPicPr>
            <a:picLocks noChangeAspect="1"/>
          </p:cNvPicPr>
          <p:nvPr/>
        </p:nvPicPr>
        <p:blipFill>
          <a:blip r:embed="rId2"/>
          <a:stretch>
            <a:fillRect/>
          </a:stretch>
        </p:blipFill>
        <p:spPr>
          <a:xfrm>
            <a:off x="127000" y="1447800"/>
            <a:ext cx="8890000" cy="3962400"/>
          </a:xfrm>
          <a:prstGeom prst="rect">
            <a:avLst/>
          </a:prstGeom>
        </p:spPr>
      </p:pic>
      <p:sp>
        <p:nvSpPr>
          <p:cNvPr id="5" name="TextBox 4">
            <a:extLst>
              <a:ext uri="{FF2B5EF4-FFF2-40B4-BE49-F238E27FC236}">
                <a16:creationId xmlns:a16="http://schemas.microsoft.com/office/drawing/2014/main" id="{4A43F130-56C5-5E43-A11A-766B8CF92C6E}"/>
              </a:ext>
            </a:extLst>
          </p:cNvPr>
          <p:cNvSpPr txBox="1"/>
          <p:nvPr/>
        </p:nvSpPr>
        <p:spPr>
          <a:xfrm>
            <a:off x="5142016" y="5498275"/>
            <a:ext cx="3874984" cy="461665"/>
          </a:xfrm>
          <a:prstGeom prst="rect">
            <a:avLst/>
          </a:prstGeom>
          <a:noFill/>
        </p:spPr>
        <p:txBody>
          <a:bodyPr wrap="square" rtlCol="0">
            <a:spAutoFit/>
          </a:bodyPr>
          <a:lstStyle/>
          <a:p>
            <a:r>
              <a:rPr lang="en-US" sz="1200" dirty="0"/>
              <a:t>https://</a:t>
            </a:r>
            <a:r>
              <a:rPr lang="en-US" sz="1200" dirty="0" err="1"/>
              <a:t>medium.com</a:t>
            </a:r>
            <a:r>
              <a:rPr lang="en-US" sz="1200" dirty="0"/>
              <a:t>/@</a:t>
            </a:r>
            <a:r>
              <a:rPr lang="en-US" sz="1200" dirty="0" err="1"/>
              <a:t>penrosewang</a:t>
            </a:r>
            <a:r>
              <a:rPr lang="en-US" sz="1200" dirty="0"/>
              <a:t>/introduction-to-gnss-some-basics-2dc8cb716589</a:t>
            </a:r>
          </a:p>
        </p:txBody>
      </p:sp>
    </p:spTree>
    <p:extLst>
      <p:ext uri="{BB962C8B-B14F-4D97-AF65-F5344CB8AC3E}">
        <p14:creationId xmlns:p14="http://schemas.microsoft.com/office/powerpoint/2010/main" val="1891543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a:xfrm>
            <a:off x="362858" y="1770750"/>
            <a:ext cx="8368188" cy="4777536"/>
          </a:xfrm>
          <a:prstGeom prst="rect">
            <a:avLst/>
          </a:prstGeom>
          <a:blipFill dpi="0" rotWithShape="1">
            <a:blip r:embed="rId3">
              <a:alphaModFix amt="9000"/>
            </a:blip>
            <a:srcRect/>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2555963" y="60324"/>
            <a:ext cx="6588037" cy="871167"/>
          </a:xfrm>
        </p:spPr>
        <p:txBody>
          <a:bodyPr/>
          <a:lstStyle/>
          <a:p>
            <a:r>
              <a:rPr lang="en-US" dirty="0"/>
              <a:t>PPK – Post-processed kinematic</a:t>
            </a:r>
          </a:p>
        </p:txBody>
      </p:sp>
      <p:sp>
        <p:nvSpPr>
          <p:cNvPr id="3" name="Flowchart: Or 2"/>
          <p:cNvSpPr/>
          <p:nvPr/>
        </p:nvSpPr>
        <p:spPr>
          <a:xfrm>
            <a:off x="1747625" y="4192059"/>
            <a:ext cx="213691" cy="213691"/>
          </a:xfrm>
          <a:prstGeom prst="flowChar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Flowchart: Connector 3"/>
          <p:cNvSpPr/>
          <p:nvPr/>
        </p:nvSpPr>
        <p:spPr>
          <a:xfrm>
            <a:off x="2184715" y="3839817"/>
            <a:ext cx="149087" cy="149087"/>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1198112" y="1184459"/>
            <a:ext cx="1638590"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Base Station</a:t>
            </a:r>
          </a:p>
        </p:txBody>
      </p:sp>
      <p:sp>
        <p:nvSpPr>
          <p:cNvPr id="6" name="TextBox 5"/>
          <p:cNvSpPr txBox="1"/>
          <p:nvPr/>
        </p:nvSpPr>
        <p:spPr>
          <a:xfrm>
            <a:off x="4808921" y="1183568"/>
            <a:ext cx="3756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Three Different Rover Positions</a:t>
            </a:r>
          </a:p>
        </p:txBody>
      </p:sp>
      <p:sp>
        <p:nvSpPr>
          <p:cNvPr id="8" name="Flowchart: Connector 7"/>
          <p:cNvSpPr/>
          <p:nvPr/>
        </p:nvSpPr>
        <p:spPr>
          <a:xfrm>
            <a:off x="2557434" y="3531707"/>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Flowchart: Connector 31"/>
          <p:cNvSpPr/>
          <p:nvPr/>
        </p:nvSpPr>
        <p:spPr>
          <a:xfrm>
            <a:off x="2208089" y="3521767"/>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Flowchart: Connector 32"/>
          <p:cNvSpPr/>
          <p:nvPr/>
        </p:nvSpPr>
        <p:spPr>
          <a:xfrm>
            <a:off x="1682791" y="405012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Flowchart: Connector 33"/>
          <p:cNvSpPr/>
          <p:nvPr/>
        </p:nvSpPr>
        <p:spPr>
          <a:xfrm>
            <a:off x="1682791" y="3561523"/>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Flowchart: Connector 34"/>
          <p:cNvSpPr/>
          <p:nvPr/>
        </p:nvSpPr>
        <p:spPr>
          <a:xfrm>
            <a:off x="2340428" y="3800060"/>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Flowchart: Connector 35"/>
          <p:cNvSpPr/>
          <p:nvPr/>
        </p:nvSpPr>
        <p:spPr>
          <a:xfrm>
            <a:off x="2766359" y="4295488"/>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Flowchart: Connector 36"/>
          <p:cNvSpPr/>
          <p:nvPr/>
        </p:nvSpPr>
        <p:spPr>
          <a:xfrm>
            <a:off x="2052195" y="482220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Flowchart: Connector 37"/>
          <p:cNvSpPr/>
          <p:nvPr/>
        </p:nvSpPr>
        <p:spPr>
          <a:xfrm>
            <a:off x="1236019" y="4253282"/>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Flowchart: Connector 38"/>
          <p:cNvSpPr/>
          <p:nvPr/>
        </p:nvSpPr>
        <p:spPr>
          <a:xfrm>
            <a:off x="1762304" y="4861962"/>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Flowchart: Connector 39"/>
          <p:cNvSpPr/>
          <p:nvPr/>
        </p:nvSpPr>
        <p:spPr>
          <a:xfrm>
            <a:off x="1029979" y="4020311"/>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Flowchart: Connector 40"/>
          <p:cNvSpPr/>
          <p:nvPr/>
        </p:nvSpPr>
        <p:spPr>
          <a:xfrm>
            <a:off x="1937895" y="4502429"/>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Flowchart: Connector 43"/>
          <p:cNvSpPr/>
          <p:nvPr/>
        </p:nvSpPr>
        <p:spPr>
          <a:xfrm>
            <a:off x="2535303" y="4634951"/>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Flowchart: Connector 44"/>
          <p:cNvSpPr/>
          <p:nvPr/>
        </p:nvSpPr>
        <p:spPr>
          <a:xfrm>
            <a:off x="2105202" y="4196764"/>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Flowchart: Connector 45"/>
          <p:cNvSpPr/>
          <p:nvPr/>
        </p:nvSpPr>
        <p:spPr>
          <a:xfrm>
            <a:off x="2597190" y="4335244"/>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Flowchart: Connector 46"/>
          <p:cNvSpPr/>
          <p:nvPr/>
        </p:nvSpPr>
        <p:spPr>
          <a:xfrm>
            <a:off x="2476450" y="4095213"/>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Flowchart: Connector 47"/>
          <p:cNvSpPr/>
          <p:nvPr/>
        </p:nvSpPr>
        <p:spPr>
          <a:xfrm>
            <a:off x="1643034" y="4525619"/>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Flowchart: Connector 48"/>
          <p:cNvSpPr/>
          <p:nvPr/>
        </p:nvSpPr>
        <p:spPr>
          <a:xfrm>
            <a:off x="1971027" y="3636934"/>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Flowchart: Connector 49"/>
          <p:cNvSpPr/>
          <p:nvPr/>
        </p:nvSpPr>
        <p:spPr>
          <a:xfrm>
            <a:off x="1380385" y="359551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Flowchart: Connector 50"/>
          <p:cNvSpPr/>
          <p:nvPr/>
        </p:nvSpPr>
        <p:spPr>
          <a:xfrm>
            <a:off x="1398976" y="4512370"/>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Flowchart: Connector 51"/>
          <p:cNvSpPr/>
          <p:nvPr/>
        </p:nvSpPr>
        <p:spPr>
          <a:xfrm>
            <a:off x="1977651" y="405012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1" name="Group 60"/>
          <p:cNvGrpSpPr/>
          <p:nvPr/>
        </p:nvGrpSpPr>
        <p:grpSpPr>
          <a:xfrm>
            <a:off x="2726606" y="3730492"/>
            <a:ext cx="349367" cy="369332"/>
            <a:chOff x="3280120" y="3349492"/>
            <a:chExt cx="349367" cy="369332"/>
          </a:xfrm>
        </p:grpSpPr>
        <p:sp>
          <p:nvSpPr>
            <p:cNvPr id="31" name="Flowchart: Connector 30"/>
            <p:cNvSpPr/>
            <p:nvPr/>
          </p:nvSpPr>
          <p:spPr>
            <a:xfrm>
              <a:off x="3280120" y="3493604"/>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9" name="TextBox 58"/>
            <p:cNvSpPr txBox="1"/>
            <p:nvPr/>
          </p:nvSpPr>
          <p:spPr>
            <a:xfrm>
              <a:off x="3295741" y="3349492"/>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1</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grpSp>
      <p:grpSp>
        <p:nvGrpSpPr>
          <p:cNvPr id="64" name="Group 63"/>
          <p:cNvGrpSpPr/>
          <p:nvPr/>
        </p:nvGrpSpPr>
        <p:grpSpPr>
          <a:xfrm>
            <a:off x="2188674" y="4265619"/>
            <a:ext cx="333746" cy="369332"/>
            <a:chOff x="2742188" y="3884619"/>
            <a:chExt cx="333746" cy="369332"/>
          </a:xfrm>
        </p:grpSpPr>
        <p:sp>
          <p:nvSpPr>
            <p:cNvPr id="42" name="Flowchart: Connector 41"/>
            <p:cNvSpPr/>
            <p:nvPr/>
          </p:nvSpPr>
          <p:spPr>
            <a:xfrm>
              <a:off x="2773015" y="4154561"/>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TextBox 62"/>
            <p:cNvSpPr txBox="1"/>
            <p:nvPr/>
          </p:nvSpPr>
          <p:spPr>
            <a:xfrm>
              <a:off x="2742188" y="3884619"/>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2</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grpSp>
      <p:grpSp>
        <p:nvGrpSpPr>
          <p:cNvPr id="68" name="Group 67"/>
          <p:cNvGrpSpPr/>
          <p:nvPr/>
        </p:nvGrpSpPr>
        <p:grpSpPr>
          <a:xfrm>
            <a:off x="6008573" y="2845183"/>
            <a:ext cx="333746" cy="410751"/>
            <a:chOff x="6008573" y="2845183"/>
            <a:chExt cx="333746" cy="410751"/>
          </a:xfrm>
        </p:grpSpPr>
        <p:sp>
          <p:nvSpPr>
            <p:cNvPr id="56" name="TextBox 55"/>
            <p:cNvSpPr txBox="1"/>
            <p:nvPr/>
          </p:nvSpPr>
          <p:spPr>
            <a:xfrm>
              <a:off x="6008573" y="2845183"/>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1</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67" name="Flowchart: Connector 66"/>
            <p:cNvSpPr/>
            <p:nvPr/>
          </p:nvSpPr>
          <p:spPr>
            <a:xfrm>
              <a:off x="6066115" y="3146603"/>
              <a:ext cx="109331" cy="109331"/>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5" name="Group 74"/>
          <p:cNvGrpSpPr/>
          <p:nvPr/>
        </p:nvGrpSpPr>
        <p:grpSpPr>
          <a:xfrm>
            <a:off x="7029569" y="4855338"/>
            <a:ext cx="333746" cy="423997"/>
            <a:chOff x="7029569" y="4855338"/>
            <a:chExt cx="333746" cy="423997"/>
          </a:xfrm>
        </p:grpSpPr>
        <p:sp>
          <p:nvSpPr>
            <p:cNvPr id="58" name="TextBox 57"/>
            <p:cNvSpPr txBox="1"/>
            <p:nvPr/>
          </p:nvSpPr>
          <p:spPr>
            <a:xfrm>
              <a:off x="7029569" y="4855338"/>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3</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69" name="Flowchart: Connector 68"/>
            <p:cNvSpPr/>
            <p:nvPr/>
          </p:nvSpPr>
          <p:spPr>
            <a:xfrm>
              <a:off x="7253984" y="5170004"/>
              <a:ext cx="109331" cy="109331"/>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1" name="Group 70"/>
          <p:cNvGrpSpPr/>
          <p:nvPr/>
        </p:nvGrpSpPr>
        <p:grpSpPr>
          <a:xfrm>
            <a:off x="7877122" y="3294028"/>
            <a:ext cx="341328" cy="433869"/>
            <a:chOff x="7877122" y="3294028"/>
            <a:chExt cx="341328" cy="433869"/>
          </a:xfrm>
        </p:grpSpPr>
        <p:sp>
          <p:nvSpPr>
            <p:cNvPr id="57" name="TextBox 56"/>
            <p:cNvSpPr txBox="1"/>
            <p:nvPr/>
          </p:nvSpPr>
          <p:spPr>
            <a:xfrm>
              <a:off x="7877122" y="3294028"/>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2</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70" name="Flowchart: Connector 69"/>
            <p:cNvSpPr/>
            <p:nvPr/>
          </p:nvSpPr>
          <p:spPr>
            <a:xfrm>
              <a:off x="8109119" y="3618566"/>
              <a:ext cx="109331" cy="109331"/>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73"/>
          <p:cNvGrpSpPr/>
          <p:nvPr/>
        </p:nvGrpSpPr>
        <p:grpSpPr>
          <a:xfrm>
            <a:off x="1215847" y="3839816"/>
            <a:ext cx="333746" cy="369332"/>
            <a:chOff x="1769361" y="3458816"/>
            <a:chExt cx="333746" cy="369332"/>
          </a:xfrm>
        </p:grpSpPr>
        <p:sp>
          <p:nvSpPr>
            <p:cNvPr id="43" name="Flowchart: Connector 42"/>
            <p:cNvSpPr/>
            <p:nvPr/>
          </p:nvSpPr>
          <p:spPr>
            <a:xfrm>
              <a:off x="1938128" y="3498575"/>
              <a:ext cx="79513" cy="79513"/>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3" name="TextBox 72"/>
            <p:cNvSpPr txBox="1"/>
            <p:nvPr/>
          </p:nvSpPr>
          <p:spPr>
            <a:xfrm>
              <a:off x="1769361" y="3458816"/>
              <a:ext cx="33374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t</a:t>
              </a:r>
              <a:r>
                <a:rPr kumimoji="0" lang="en-US" sz="1800" b="0" i="0" u="none" strike="noStrike" kern="1200" cap="none" spc="0" normalizeH="0" baseline="-25000" noProof="0" dirty="0">
                  <a:ln>
                    <a:noFill/>
                  </a:ln>
                  <a:solidFill>
                    <a:prstClr val="black"/>
                  </a:solidFill>
                  <a:effectLst/>
                  <a:uLnTx/>
                  <a:uFillTx/>
                  <a:latin typeface="Arial" pitchFamily="34" charset="0"/>
                  <a:ea typeface="MS PGothic" pitchFamily="34" charset="-128"/>
                  <a:cs typeface="+mn-cs"/>
                </a:rPr>
                <a:t>3</a:t>
              </a:r>
              <a:endParaRPr kumimoji="0" lang="en-US" sz="18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grpSp>
      <p:grpSp>
        <p:nvGrpSpPr>
          <p:cNvPr id="89" name="Group 88"/>
          <p:cNvGrpSpPr/>
          <p:nvPr/>
        </p:nvGrpSpPr>
        <p:grpSpPr>
          <a:xfrm>
            <a:off x="5417589" y="3118370"/>
            <a:ext cx="667541" cy="137564"/>
            <a:chOff x="5417589" y="3118370"/>
            <a:chExt cx="667541" cy="137564"/>
          </a:xfrm>
        </p:grpSpPr>
        <p:cxnSp>
          <p:nvCxnSpPr>
            <p:cNvPr id="77" name="Straight Arrow Connector 76"/>
            <p:cNvCxnSpPr/>
            <p:nvPr/>
          </p:nvCxnSpPr>
          <p:spPr>
            <a:xfrm flipH="1">
              <a:off x="5550140" y="3201270"/>
              <a:ext cx="534990" cy="4104"/>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Isosceles Triangle 77"/>
            <p:cNvSpPr/>
            <p:nvPr/>
          </p:nvSpPr>
          <p:spPr>
            <a:xfrm>
              <a:off x="5417589" y="3118370"/>
              <a:ext cx="159574" cy="1375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0" name="Group 89"/>
          <p:cNvGrpSpPr/>
          <p:nvPr/>
        </p:nvGrpSpPr>
        <p:grpSpPr>
          <a:xfrm>
            <a:off x="8058876" y="2966761"/>
            <a:ext cx="159574" cy="619611"/>
            <a:chOff x="8058876" y="2966761"/>
            <a:chExt cx="159574" cy="619611"/>
          </a:xfrm>
        </p:grpSpPr>
        <p:cxnSp>
          <p:nvCxnSpPr>
            <p:cNvPr id="79" name="Straight Arrow Connector 78"/>
            <p:cNvCxnSpPr/>
            <p:nvPr/>
          </p:nvCxnSpPr>
          <p:spPr>
            <a:xfrm flipH="1" flipV="1">
              <a:off x="8153845" y="3108431"/>
              <a:ext cx="17276" cy="47794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Isosceles Triangle 79"/>
            <p:cNvSpPr/>
            <p:nvPr/>
          </p:nvSpPr>
          <p:spPr>
            <a:xfrm>
              <a:off x="8058876" y="2966761"/>
              <a:ext cx="159574" cy="1375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1" name="Group 90"/>
          <p:cNvGrpSpPr/>
          <p:nvPr/>
        </p:nvGrpSpPr>
        <p:grpSpPr>
          <a:xfrm>
            <a:off x="7394710" y="5153835"/>
            <a:ext cx="889086" cy="137564"/>
            <a:chOff x="7394710" y="5153835"/>
            <a:chExt cx="889086" cy="137564"/>
          </a:xfrm>
        </p:grpSpPr>
        <p:cxnSp>
          <p:nvCxnSpPr>
            <p:cNvPr id="82" name="Straight Arrow Connector 81"/>
            <p:cNvCxnSpPr/>
            <p:nvPr/>
          </p:nvCxnSpPr>
          <p:spPr>
            <a:xfrm>
              <a:off x="7394710" y="5222617"/>
              <a:ext cx="743953" cy="2052"/>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Isosceles Triangle 82"/>
            <p:cNvSpPr/>
            <p:nvPr/>
          </p:nvSpPr>
          <p:spPr>
            <a:xfrm>
              <a:off x="8124222" y="5153835"/>
              <a:ext cx="159574" cy="1375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5" name="Group 94"/>
          <p:cNvGrpSpPr/>
          <p:nvPr/>
        </p:nvGrpSpPr>
        <p:grpSpPr>
          <a:xfrm>
            <a:off x="4959502" y="3044759"/>
            <a:ext cx="3242623" cy="2781976"/>
            <a:chOff x="4959502" y="3044759"/>
            <a:chExt cx="3242623" cy="2781976"/>
          </a:xfrm>
        </p:grpSpPr>
        <p:sp>
          <p:nvSpPr>
            <p:cNvPr id="93" name="Diamond 92"/>
            <p:cNvSpPr/>
            <p:nvPr/>
          </p:nvSpPr>
          <p:spPr>
            <a:xfrm>
              <a:off x="4959502" y="3607904"/>
              <a:ext cx="178904" cy="178904"/>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Diamond 91"/>
            <p:cNvSpPr/>
            <p:nvPr/>
          </p:nvSpPr>
          <p:spPr>
            <a:xfrm>
              <a:off x="7643393" y="5647831"/>
              <a:ext cx="178904" cy="178904"/>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5" name="Straight Arrow Connector 84"/>
            <p:cNvCxnSpPr/>
            <p:nvPr/>
          </p:nvCxnSpPr>
          <p:spPr>
            <a:xfrm flipH="1">
              <a:off x="5102610" y="3214515"/>
              <a:ext cx="403107" cy="4488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a:off x="7732845" y="3044759"/>
              <a:ext cx="403107" cy="4488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7799018" y="5232487"/>
              <a:ext cx="403107" cy="4488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4" name="Diamond 93"/>
            <p:cNvSpPr/>
            <p:nvPr/>
          </p:nvSpPr>
          <p:spPr>
            <a:xfrm>
              <a:off x="7582220" y="3456730"/>
              <a:ext cx="178904" cy="178904"/>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7" name="Line Callout 1 96"/>
          <p:cNvSpPr/>
          <p:nvPr/>
        </p:nvSpPr>
        <p:spPr>
          <a:xfrm>
            <a:off x="3170789" y="2216426"/>
            <a:ext cx="1639750" cy="298174"/>
          </a:xfrm>
          <a:prstGeom prst="borderCallout1">
            <a:avLst>
              <a:gd name="adj1" fmla="val 48750"/>
              <a:gd name="adj2" fmla="val -1059"/>
              <a:gd name="adj3" fmla="val 437616"/>
              <a:gd name="adj4" fmla="val -3448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raw base obs.</a:t>
            </a:r>
          </a:p>
        </p:txBody>
      </p:sp>
      <p:sp>
        <p:nvSpPr>
          <p:cNvPr id="99" name="Line Callout 1 98"/>
          <p:cNvSpPr/>
          <p:nvPr/>
        </p:nvSpPr>
        <p:spPr>
          <a:xfrm>
            <a:off x="3170789" y="1868558"/>
            <a:ext cx="1639750" cy="298174"/>
          </a:xfrm>
          <a:prstGeom prst="borderCallout1">
            <a:avLst>
              <a:gd name="adj1" fmla="val 48750"/>
              <a:gd name="adj2" fmla="val -1059"/>
              <a:gd name="adj3" fmla="val 644283"/>
              <a:gd name="adj4" fmla="val -550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assumed ‘here’</a:t>
            </a:r>
          </a:p>
        </p:txBody>
      </p:sp>
      <p:sp>
        <p:nvSpPr>
          <p:cNvPr id="100" name="Line Callout 1 99"/>
          <p:cNvSpPr/>
          <p:nvPr/>
        </p:nvSpPr>
        <p:spPr>
          <a:xfrm>
            <a:off x="3170789" y="2564294"/>
            <a:ext cx="1639750" cy="298174"/>
          </a:xfrm>
          <a:prstGeom prst="borderCallout1">
            <a:avLst>
              <a:gd name="adj1" fmla="val 45416"/>
              <a:gd name="adj2" fmla="val 100772"/>
              <a:gd name="adj3" fmla="val 180950"/>
              <a:gd name="adj4" fmla="val 17524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raw rover obs.</a:t>
            </a:r>
          </a:p>
        </p:txBody>
      </p:sp>
      <p:sp>
        <p:nvSpPr>
          <p:cNvPr id="101" name="Line Callout 1 100"/>
          <p:cNvSpPr/>
          <p:nvPr/>
        </p:nvSpPr>
        <p:spPr>
          <a:xfrm>
            <a:off x="3169171" y="2916341"/>
            <a:ext cx="1639750" cy="298174"/>
          </a:xfrm>
          <a:prstGeom prst="borderCallout1">
            <a:avLst>
              <a:gd name="adj1" fmla="val 45416"/>
              <a:gd name="adj2" fmla="val 100772"/>
              <a:gd name="adj3" fmla="val 87617"/>
              <a:gd name="adj4" fmla="val 1364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rover RTK adj.</a:t>
            </a:r>
          </a:p>
        </p:txBody>
      </p:sp>
      <p:sp>
        <p:nvSpPr>
          <p:cNvPr id="102" name="Line Callout 1 101"/>
          <p:cNvSpPr/>
          <p:nvPr/>
        </p:nvSpPr>
        <p:spPr>
          <a:xfrm>
            <a:off x="3169171" y="3263349"/>
            <a:ext cx="1639750" cy="298174"/>
          </a:xfrm>
          <a:prstGeom prst="borderCallout1">
            <a:avLst>
              <a:gd name="adj1" fmla="val 48749"/>
              <a:gd name="adj2" fmla="val -453"/>
              <a:gd name="adj3" fmla="val 337617"/>
              <a:gd name="adj4" fmla="val -7145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corrected base</a:t>
            </a:r>
          </a:p>
        </p:txBody>
      </p:sp>
      <p:sp>
        <p:nvSpPr>
          <p:cNvPr id="103" name="Line Callout 1 102"/>
          <p:cNvSpPr/>
          <p:nvPr/>
        </p:nvSpPr>
        <p:spPr>
          <a:xfrm>
            <a:off x="3174685" y="3607116"/>
            <a:ext cx="1639750" cy="298174"/>
          </a:xfrm>
          <a:prstGeom prst="borderCallout1">
            <a:avLst>
              <a:gd name="adj1" fmla="val 45416"/>
              <a:gd name="adj2" fmla="val 100772"/>
              <a:gd name="adj3" fmla="val 50950"/>
              <a:gd name="adj4" fmla="val 1109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corrected rover</a:t>
            </a:r>
          </a:p>
        </p:txBody>
      </p:sp>
    </p:spTree>
    <p:extLst>
      <p:ext uri="{BB962C8B-B14F-4D97-AF65-F5344CB8AC3E}">
        <p14:creationId xmlns:p14="http://schemas.microsoft.com/office/powerpoint/2010/main" val="337282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9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9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4" grpId="0" animBg="1"/>
      <p:bldP spid="45" grpId="0" animBg="1"/>
      <p:bldP spid="46" grpId="0" animBg="1"/>
      <p:bldP spid="47" grpId="0" animBg="1"/>
      <p:bldP spid="48" grpId="0" animBg="1"/>
      <p:bldP spid="49" grpId="0" animBg="1"/>
      <p:bldP spid="50" grpId="0" animBg="1"/>
      <p:bldP spid="51" grpId="0" animBg="1"/>
      <p:bldP spid="52" grpId="0" animBg="1"/>
      <p:bldP spid="97" grpId="0" animBg="1"/>
      <p:bldP spid="99" grpId="0" animBg="1"/>
      <p:bldP spid="100" grpId="0" animBg="1"/>
      <p:bldP spid="101" grpId="0" animBg="1"/>
      <p:bldP spid="102" grpId="0" animBg="1"/>
      <p:bldP spid="10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post-processing</a:t>
            </a:r>
          </a:p>
        </p:txBody>
      </p:sp>
      <p:sp>
        <p:nvSpPr>
          <p:cNvPr id="3" name="Content Placeholder 2"/>
          <p:cNvSpPr>
            <a:spLocks noGrp="1"/>
          </p:cNvSpPr>
          <p:nvPr>
            <p:ph idx="1"/>
          </p:nvPr>
        </p:nvSpPr>
        <p:spPr/>
        <p:txBody>
          <a:bodyPr/>
          <a:lstStyle/>
          <a:p>
            <a:r>
              <a:rPr lang="en-US" sz="2400" b="1" dirty="0"/>
              <a:t>Post processing is only necessary if the base was set up over an </a:t>
            </a:r>
            <a:r>
              <a:rPr lang="en-US" sz="2400" b="1" i="1" dirty="0"/>
              <a:t>unknown </a:t>
            </a:r>
            <a:r>
              <a:rPr lang="en-US" sz="2400" b="1" dirty="0"/>
              <a:t>point</a:t>
            </a:r>
            <a:endParaRPr lang="en-US" sz="2400" dirty="0"/>
          </a:p>
          <a:p>
            <a:r>
              <a:rPr lang="en-US" sz="2400" dirty="0"/>
              <a:t>Download data from base to PC software for your hardware.</a:t>
            </a:r>
          </a:p>
          <a:p>
            <a:r>
              <a:rPr lang="en-US" sz="2400" dirty="0"/>
              <a:t>Export base dataset as a RINEX formatted file</a:t>
            </a:r>
          </a:p>
          <a:p>
            <a:r>
              <a:rPr lang="en-US" sz="2400" dirty="0"/>
              <a:t>Upload RINEX to OPUS website, specifying all necessary information regarding base antenna type and height (best to wait 4+ hours after collection before uploading)</a:t>
            </a:r>
          </a:p>
          <a:p>
            <a:r>
              <a:rPr lang="en-US" sz="2400" dirty="0"/>
              <a:t>Update your base position with the new, OPUS-corrected position in your PC software</a:t>
            </a:r>
          </a:p>
          <a:p>
            <a:r>
              <a:rPr lang="en-US" sz="2400" dirty="0"/>
              <a:t>Propagate the change in base to all your rover positions</a:t>
            </a:r>
          </a:p>
          <a:p>
            <a:endParaRPr lang="en-US" dirty="0"/>
          </a:p>
        </p:txBody>
      </p:sp>
    </p:spTree>
    <p:extLst>
      <p:ext uri="{BB962C8B-B14F-4D97-AF65-F5344CB8AC3E}">
        <p14:creationId xmlns:p14="http://schemas.microsoft.com/office/powerpoint/2010/main" val="2824942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B72-598E-3E47-9E23-22268143B05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EA37A75-D764-4549-998E-14218F1B065D}"/>
              </a:ext>
            </a:extLst>
          </p:cNvPr>
          <p:cNvSpPr>
            <a:spLocks noGrp="1"/>
          </p:cNvSpPr>
          <p:nvPr>
            <p:ph idx="1"/>
          </p:nvPr>
        </p:nvSpPr>
        <p:spPr/>
        <p:txBody>
          <a:bodyPr/>
          <a:lstStyle/>
          <a:p>
            <a:r>
              <a:rPr lang="en-US" dirty="0"/>
              <a:t>GNSS – a powerful tool for many applications</a:t>
            </a:r>
          </a:p>
          <a:p>
            <a:r>
              <a:rPr lang="en-US" dirty="0"/>
              <a:t>Based on measuring distances to 4+ satellites of known position in 3D space</a:t>
            </a:r>
          </a:p>
          <a:p>
            <a:r>
              <a:rPr lang="en-US" dirty="0"/>
              <a:t>Main difference between a phone GNSS and a survey-grade GNSS is the dual-frequency ionosphere correction (~3 m to 30 cm error)</a:t>
            </a:r>
          </a:p>
          <a:p>
            <a:r>
              <a:rPr lang="en-US" dirty="0"/>
              <a:t>Additional processing can reduce error to less than a mm/</a:t>
            </a:r>
            <a:r>
              <a:rPr lang="en-US" dirty="0" err="1"/>
              <a:t>yr</a:t>
            </a:r>
            <a:endParaRPr lang="en-US" dirty="0"/>
          </a:p>
          <a:p>
            <a:r>
              <a:rPr lang="en-US" dirty="0"/>
              <a:t>GNSS velocities track plate motions</a:t>
            </a:r>
          </a:p>
        </p:txBody>
      </p:sp>
    </p:spTree>
    <p:extLst>
      <p:ext uri="{BB962C8B-B14F-4D97-AF65-F5344CB8AC3E}">
        <p14:creationId xmlns:p14="http://schemas.microsoft.com/office/powerpoint/2010/main" val="104315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C695-E4D1-F645-9B0D-6538D4D7E4EC}"/>
              </a:ext>
            </a:extLst>
          </p:cNvPr>
          <p:cNvSpPr>
            <a:spLocks noGrp="1"/>
          </p:cNvSpPr>
          <p:nvPr>
            <p:ph type="title"/>
          </p:nvPr>
        </p:nvSpPr>
        <p:spPr>
          <a:xfrm>
            <a:off x="2660073" y="60324"/>
            <a:ext cx="6483927" cy="871167"/>
          </a:xfrm>
        </p:spPr>
        <p:txBody>
          <a:bodyPr/>
          <a:lstStyle/>
          <a:p>
            <a:r>
              <a:rPr lang="en-US" dirty="0"/>
              <a:t>Components of a GNSS system</a:t>
            </a:r>
          </a:p>
        </p:txBody>
      </p:sp>
      <p:pic>
        <p:nvPicPr>
          <p:cNvPr id="4" name="Picture 3">
            <a:extLst>
              <a:ext uri="{FF2B5EF4-FFF2-40B4-BE49-F238E27FC236}">
                <a16:creationId xmlns:a16="http://schemas.microsoft.com/office/drawing/2014/main" id="{36DF2FDB-D1F0-7149-9819-D7C76C60F282}"/>
              </a:ext>
            </a:extLst>
          </p:cNvPr>
          <p:cNvPicPr>
            <a:picLocks noChangeAspect="1"/>
          </p:cNvPicPr>
          <p:nvPr/>
        </p:nvPicPr>
        <p:blipFill>
          <a:blip r:embed="rId2"/>
          <a:stretch>
            <a:fillRect/>
          </a:stretch>
        </p:blipFill>
        <p:spPr>
          <a:xfrm>
            <a:off x="127000" y="1447800"/>
            <a:ext cx="8890000" cy="3962400"/>
          </a:xfrm>
          <a:prstGeom prst="rect">
            <a:avLst/>
          </a:prstGeom>
        </p:spPr>
      </p:pic>
      <p:sp>
        <p:nvSpPr>
          <p:cNvPr id="5" name="TextBox 4">
            <a:extLst>
              <a:ext uri="{FF2B5EF4-FFF2-40B4-BE49-F238E27FC236}">
                <a16:creationId xmlns:a16="http://schemas.microsoft.com/office/drawing/2014/main" id="{4A43F130-56C5-5E43-A11A-766B8CF92C6E}"/>
              </a:ext>
            </a:extLst>
          </p:cNvPr>
          <p:cNvSpPr txBox="1"/>
          <p:nvPr/>
        </p:nvSpPr>
        <p:spPr>
          <a:xfrm>
            <a:off x="5142016" y="5498275"/>
            <a:ext cx="3874984" cy="461665"/>
          </a:xfrm>
          <a:prstGeom prst="rect">
            <a:avLst/>
          </a:prstGeom>
          <a:noFill/>
        </p:spPr>
        <p:txBody>
          <a:bodyPr wrap="square" rtlCol="0">
            <a:spAutoFit/>
          </a:bodyPr>
          <a:lstStyle/>
          <a:p>
            <a:r>
              <a:rPr lang="en-US" sz="1200" dirty="0"/>
              <a:t>https://</a:t>
            </a:r>
            <a:r>
              <a:rPr lang="en-US" sz="1200" dirty="0" err="1"/>
              <a:t>medium.com</a:t>
            </a:r>
            <a:r>
              <a:rPr lang="en-US" sz="1200" dirty="0"/>
              <a:t>/@</a:t>
            </a:r>
            <a:r>
              <a:rPr lang="en-US" sz="1200" dirty="0" err="1"/>
              <a:t>penrosewang</a:t>
            </a:r>
            <a:r>
              <a:rPr lang="en-US" sz="1200" dirty="0"/>
              <a:t>/introduction-to-gnss-some-basics-2dc8cb716589</a:t>
            </a:r>
          </a:p>
        </p:txBody>
      </p:sp>
      <p:sp>
        <p:nvSpPr>
          <p:cNvPr id="6" name="TextBox 5">
            <a:extLst>
              <a:ext uri="{FF2B5EF4-FFF2-40B4-BE49-F238E27FC236}">
                <a16:creationId xmlns:a16="http://schemas.microsoft.com/office/drawing/2014/main" id="{166DA736-ED72-494A-9AA8-B803D1088462}"/>
              </a:ext>
            </a:extLst>
          </p:cNvPr>
          <p:cNvSpPr txBox="1"/>
          <p:nvPr/>
        </p:nvSpPr>
        <p:spPr>
          <a:xfrm>
            <a:off x="1591293" y="5410200"/>
            <a:ext cx="1733797" cy="369332"/>
          </a:xfrm>
          <a:prstGeom prst="rect">
            <a:avLst/>
          </a:prstGeom>
          <a:noFill/>
        </p:spPr>
        <p:txBody>
          <a:bodyPr wrap="square" rtlCol="0">
            <a:spAutoFit/>
          </a:bodyPr>
          <a:lstStyle/>
          <a:p>
            <a:r>
              <a:rPr lang="en-US" b="1" dirty="0"/>
              <a:t>Ground control</a:t>
            </a:r>
          </a:p>
        </p:txBody>
      </p:sp>
      <p:sp>
        <p:nvSpPr>
          <p:cNvPr id="7" name="TextBox 6">
            <a:extLst>
              <a:ext uri="{FF2B5EF4-FFF2-40B4-BE49-F238E27FC236}">
                <a16:creationId xmlns:a16="http://schemas.microsoft.com/office/drawing/2014/main" id="{9EBD4637-FD29-394E-8416-4B90A7BC2460}"/>
              </a:ext>
            </a:extLst>
          </p:cNvPr>
          <p:cNvSpPr txBox="1"/>
          <p:nvPr/>
        </p:nvSpPr>
        <p:spPr>
          <a:xfrm>
            <a:off x="4168239" y="3059668"/>
            <a:ext cx="1733797" cy="369332"/>
          </a:xfrm>
          <a:prstGeom prst="rect">
            <a:avLst/>
          </a:prstGeom>
          <a:noFill/>
        </p:spPr>
        <p:txBody>
          <a:bodyPr wrap="square" rtlCol="0">
            <a:spAutoFit/>
          </a:bodyPr>
          <a:lstStyle/>
          <a:p>
            <a:r>
              <a:rPr lang="en-US" b="1" dirty="0"/>
              <a:t>Satellites</a:t>
            </a:r>
          </a:p>
        </p:txBody>
      </p:sp>
      <p:sp>
        <p:nvSpPr>
          <p:cNvPr id="8" name="TextBox 7">
            <a:extLst>
              <a:ext uri="{FF2B5EF4-FFF2-40B4-BE49-F238E27FC236}">
                <a16:creationId xmlns:a16="http://schemas.microsoft.com/office/drawing/2014/main" id="{552AB25E-A4DE-3443-8790-B64A4BE20E1A}"/>
              </a:ext>
            </a:extLst>
          </p:cNvPr>
          <p:cNvSpPr txBox="1"/>
          <p:nvPr/>
        </p:nvSpPr>
        <p:spPr>
          <a:xfrm>
            <a:off x="7505206" y="4208813"/>
            <a:ext cx="1235033" cy="646331"/>
          </a:xfrm>
          <a:prstGeom prst="rect">
            <a:avLst/>
          </a:prstGeom>
          <a:noFill/>
        </p:spPr>
        <p:txBody>
          <a:bodyPr wrap="square" rtlCol="0">
            <a:spAutoFit/>
          </a:bodyPr>
          <a:lstStyle/>
          <a:p>
            <a:r>
              <a:rPr lang="en-US" b="1" dirty="0"/>
              <a:t>Antenna + Receiver</a:t>
            </a:r>
          </a:p>
        </p:txBody>
      </p:sp>
    </p:spTree>
    <p:extLst>
      <p:ext uri="{BB962C8B-B14F-4D97-AF65-F5344CB8AC3E}">
        <p14:creationId xmlns:p14="http://schemas.microsoft.com/office/powerpoint/2010/main" val="3247225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p:cNvSpPr>
          <p:nvPr/>
        </p:nvSpPr>
        <p:spPr bwMode="auto">
          <a:xfrm>
            <a:off x="4333010" y="6551469"/>
            <a:ext cx="4705264" cy="251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hlinkClick r:id="rId3"/>
              </a:rPr>
              <a:t>http://gpsinformation.net/main/almanac.txt</a:t>
            </a:r>
            <a:endParaRPr kumimoji="0" lang="en-US" sz="13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4" name="Title 3"/>
          <p:cNvSpPr>
            <a:spLocks noGrp="1"/>
          </p:cNvSpPr>
          <p:nvPr>
            <p:ph type="title"/>
          </p:nvPr>
        </p:nvSpPr>
        <p:spPr>
          <a:xfrm>
            <a:off x="1552353" y="60324"/>
            <a:ext cx="7591647" cy="871167"/>
          </a:xfrm>
        </p:spPr>
        <p:txBody>
          <a:bodyPr/>
          <a:lstStyle/>
          <a:p>
            <a:r>
              <a:rPr lang="en-US" dirty="0"/>
              <a:t>Satellite sends orbit and clock Info</a:t>
            </a:r>
          </a:p>
        </p:txBody>
      </p:sp>
      <p:sp>
        <p:nvSpPr>
          <p:cNvPr id="5" name="Content Placeholder 4"/>
          <p:cNvSpPr>
            <a:spLocks noGrp="1"/>
          </p:cNvSpPr>
          <p:nvPr>
            <p:ph idx="1"/>
          </p:nvPr>
        </p:nvSpPr>
        <p:spPr>
          <a:xfrm>
            <a:off x="457200" y="1371600"/>
            <a:ext cx="8229600" cy="5097463"/>
          </a:xfrm>
        </p:spPr>
        <p:txBody>
          <a:bodyPr/>
          <a:lstStyle/>
          <a:p>
            <a:pPr>
              <a:spcBef>
                <a:spcPts val="1080"/>
              </a:spcBef>
            </a:pPr>
            <a:r>
              <a:rPr lang="en-US" dirty="0"/>
              <a:t>GNSS satellites include almanac and ephemeris data in the signals they transmit</a:t>
            </a:r>
          </a:p>
          <a:p>
            <a:pPr lvl="1">
              <a:spcBef>
                <a:spcPts val="1080"/>
              </a:spcBef>
            </a:pPr>
            <a:r>
              <a:rPr lang="en-US" b="1" dirty="0"/>
              <a:t>Almanac data </a:t>
            </a:r>
            <a:r>
              <a:rPr lang="en-US" dirty="0"/>
              <a:t>are coarse orbital parameters for all GPS satellites. Communicated to your GPS so you can track satellites.</a:t>
            </a:r>
          </a:p>
          <a:p>
            <a:pPr lvl="1">
              <a:spcBef>
                <a:spcPts val="1080"/>
              </a:spcBef>
            </a:pPr>
            <a:r>
              <a:rPr lang="en-US" b="1" dirty="0"/>
              <a:t>Ephemeris data </a:t>
            </a:r>
            <a:r>
              <a:rPr lang="en-US" dirty="0"/>
              <a:t>are very precise orbital and clock correction for each particular GPS satellite—</a:t>
            </a:r>
            <a:r>
              <a:rPr lang="en-US" u="sng" dirty="0"/>
              <a:t>necessary for precise positioning</a:t>
            </a:r>
            <a:endParaRPr lang="en-US" b="1" u="sng" dirty="0"/>
          </a:p>
          <a:p>
            <a:endParaRPr lang="en-US" dirty="0"/>
          </a:p>
        </p:txBody>
      </p:sp>
    </p:spTree>
    <p:extLst>
      <p:ext uri="{BB962C8B-B14F-4D97-AF65-F5344CB8AC3E}">
        <p14:creationId xmlns:p14="http://schemas.microsoft.com/office/powerpoint/2010/main" val="492392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16136"/>
            <a:ext cx="8482263" cy="2441864"/>
          </a:xfrm>
        </p:spPr>
        <p:txBody>
          <a:bodyPr/>
          <a:lstStyle/>
          <a:p>
            <a:r>
              <a:rPr lang="en-US" sz="2600" dirty="0"/>
              <a:t>Radio signal from satellite tells GNSS receiver </a:t>
            </a:r>
            <a:r>
              <a:rPr lang="en-US" altLang="ja-JP" sz="2600" dirty="0"/>
              <a:t>the satellite-clock time and provides the most recent corrections to the satellite</a:t>
            </a:r>
            <a:r>
              <a:rPr lang="en-US" altLang="en-US" sz="2600" dirty="0"/>
              <a:t>’</a:t>
            </a:r>
            <a:r>
              <a:rPr lang="en-US" altLang="ja-JP" sz="2600" dirty="0"/>
              <a:t>s position relative to Earth (ephemeris)</a:t>
            </a:r>
          </a:p>
          <a:p>
            <a:r>
              <a:rPr lang="en-US" sz="2600" dirty="0"/>
              <a:t>GNSS receiver compares multiple satellite-times to the receiver-</a:t>
            </a:r>
            <a:r>
              <a:rPr lang="en-US" altLang="ja-JP" sz="2600" dirty="0"/>
              <a:t>time to determine the distance to each satellite</a:t>
            </a:r>
            <a:endParaRPr lang="en-US" sz="2600" dirty="0"/>
          </a:p>
        </p:txBody>
      </p:sp>
      <p:pic>
        <p:nvPicPr>
          <p:cNvPr id="307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772" y="1065068"/>
            <a:ext cx="6441325" cy="3220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a:xfrm>
            <a:off x="457201" y="60324"/>
            <a:ext cx="8686800" cy="871167"/>
          </a:xfrm>
        </p:spPr>
        <p:txBody>
          <a:bodyPr/>
          <a:lstStyle/>
          <a:p>
            <a:r>
              <a:rPr lang="en-US" dirty="0"/>
              <a:t>Measuring the range to the satellite</a:t>
            </a:r>
          </a:p>
        </p:txBody>
      </p:sp>
    </p:spTree>
    <p:extLst>
      <p:ext uri="{BB962C8B-B14F-4D97-AF65-F5344CB8AC3E}">
        <p14:creationId xmlns:p14="http://schemas.microsoft.com/office/powerpoint/2010/main" val="292120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9127" y="60324"/>
            <a:ext cx="6774873" cy="871167"/>
          </a:xfrm>
        </p:spPr>
        <p:txBody>
          <a:bodyPr/>
          <a:lstStyle/>
          <a:p>
            <a:r>
              <a:rPr lang="en-US" dirty="0"/>
              <a:t>How actual location is determined</a:t>
            </a:r>
          </a:p>
        </p:txBody>
      </p:sp>
      <p:pic>
        <p:nvPicPr>
          <p:cNvPr id="4" name="Picture 3"/>
          <p:cNvPicPr>
            <a:picLocks noChangeAspect="1"/>
          </p:cNvPicPr>
          <p:nvPr/>
        </p:nvPicPr>
        <p:blipFill>
          <a:blip r:embed="rId3"/>
          <a:stretch>
            <a:fillRect/>
          </a:stretch>
        </p:blipFill>
        <p:spPr>
          <a:xfrm>
            <a:off x="155585" y="1143000"/>
            <a:ext cx="3483399" cy="3969969"/>
          </a:xfrm>
          <a:prstGeom prst="rect">
            <a:avLst/>
          </a:prstGeom>
        </p:spPr>
      </p:pic>
      <p:pic>
        <p:nvPicPr>
          <p:cNvPr id="5" name="Picture 4"/>
          <p:cNvPicPr>
            <a:picLocks noChangeAspect="1"/>
          </p:cNvPicPr>
          <p:nvPr/>
        </p:nvPicPr>
        <p:blipFill>
          <a:blip r:embed="rId4"/>
          <a:stretch>
            <a:fillRect/>
          </a:stretch>
        </p:blipFill>
        <p:spPr>
          <a:xfrm>
            <a:off x="3788403" y="2036778"/>
            <a:ext cx="5355597" cy="2202558"/>
          </a:xfrm>
          <a:prstGeom prst="rect">
            <a:avLst/>
          </a:prstGeom>
        </p:spPr>
      </p:pic>
      <p:sp>
        <p:nvSpPr>
          <p:cNvPr id="6" name="TextBox 5"/>
          <p:cNvSpPr txBox="1"/>
          <p:nvPr/>
        </p:nvSpPr>
        <p:spPr>
          <a:xfrm>
            <a:off x="6254771" y="4246722"/>
            <a:ext cx="2973515"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http://</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spaceplace.nasa.gov</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t>
            </a:r>
            <a:r>
              <a:rPr kumimoji="0" lang="en-US" sz="1200" b="0" i="0" u="none" strike="noStrike" kern="1200" cap="none" spc="0" normalizeH="0" baseline="0" noProof="0" dirty="0" err="1">
                <a:ln>
                  <a:noFill/>
                </a:ln>
                <a:solidFill>
                  <a:prstClr val="black"/>
                </a:solidFill>
                <a:effectLst/>
                <a:uLnTx/>
                <a:uFillTx/>
                <a:latin typeface="Arial" pitchFamily="34" charset="0"/>
                <a:ea typeface="MS PGothic" pitchFamily="34" charset="-128"/>
                <a:cs typeface="+mn-cs"/>
              </a:rPr>
              <a:t>gps</a:t>
            </a:r>
            <a:r>
              <a:rPr kumimoji="0" lang="en-US" sz="1200" b="0" i="0"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-pizza/en/</a:t>
            </a:r>
          </a:p>
        </p:txBody>
      </p:sp>
    </p:spTree>
    <p:extLst>
      <p:ext uri="{BB962C8B-B14F-4D97-AF65-F5344CB8AC3E}">
        <p14:creationId xmlns:p14="http://schemas.microsoft.com/office/powerpoint/2010/main" val="162386701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377</TotalTime>
  <Words>4866</Words>
  <Application>Microsoft Macintosh PowerPoint</Application>
  <PresentationFormat>On-screen Show (4:3)</PresentationFormat>
  <Paragraphs>493</Paragraphs>
  <Slides>52</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Georgia</vt:lpstr>
      <vt:lpstr>Tahoma</vt:lpstr>
      <vt:lpstr>Wingdings</vt:lpstr>
      <vt:lpstr>1_Office Theme</vt:lpstr>
      <vt:lpstr>Introduction to  Global Navigation Satellite Systems (GNSS  Acknowledgements: Vince Cronin (Baylor University), Shelley Olds (UNAVCO), Beth Pratt-Sitaula (UNAVCO), Benjamin Crosby (Idaho State), Ian Lauer (Idaho State) </vt:lpstr>
      <vt:lpstr>GPS receivers are all around us</vt:lpstr>
      <vt:lpstr>Multiple satellite systems</vt:lpstr>
      <vt:lpstr>Global Positioning System</vt:lpstr>
      <vt:lpstr>Components of a GNSS system</vt:lpstr>
      <vt:lpstr>Components of a GNSS system</vt:lpstr>
      <vt:lpstr>Satellite sends orbit and clock Info</vt:lpstr>
      <vt:lpstr>Measuring the range to the satellite</vt:lpstr>
      <vt:lpstr>How actual location is determined</vt:lpstr>
      <vt:lpstr>Components of a GNSS system</vt:lpstr>
      <vt:lpstr>GNSS provides 3D positioning </vt:lpstr>
      <vt:lpstr>GNSS provides 3D positioning </vt:lpstr>
      <vt:lpstr>Antennas receive data streams</vt:lpstr>
      <vt:lpstr>GPS provides 3D positioning </vt:lpstr>
      <vt:lpstr>How actual location is determined</vt:lpstr>
      <vt:lpstr>GPS provides 3D positioning </vt:lpstr>
      <vt:lpstr>GPS provides 3D positioning </vt:lpstr>
      <vt:lpstr>Other sources of error in GNSS positions</vt:lpstr>
      <vt:lpstr>Other sources of error in GNSS positions</vt:lpstr>
      <vt:lpstr>Averaging in time reduces errors</vt:lpstr>
      <vt:lpstr>Typical GPS coordinates</vt:lpstr>
      <vt:lpstr>Precision depends on system</vt:lpstr>
      <vt:lpstr>GNSS/GPS stations globally</vt:lpstr>
      <vt:lpstr>Societal value of  GNSS-enabled research</vt:lpstr>
      <vt:lpstr>Static GNSS</vt:lpstr>
      <vt:lpstr>Anatomy of a high-precision  permanent GNSS station</vt:lpstr>
      <vt:lpstr>Anatomy of a high-precision  permanent GNSS station</vt:lpstr>
      <vt:lpstr>High-precision GNSS requires… </vt:lpstr>
      <vt:lpstr>Static GNSS techniques</vt:lpstr>
      <vt:lpstr>Static GNSS stations</vt:lpstr>
      <vt:lpstr>What is possible with static GNSS products?</vt:lpstr>
      <vt:lpstr>Where is that chunk of crust going?</vt:lpstr>
      <vt:lpstr>GPS time-series data</vt:lpstr>
      <vt:lpstr>GPS time-series data</vt:lpstr>
      <vt:lpstr>Two different velocities</vt:lpstr>
      <vt:lpstr>San Andreas Fault!</vt:lpstr>
      <vt:lpstr>Reference Frames</vt:lpstr>
      <vt:lpstr>Reference frames</vt:lpstr>
      <vt:lpstr>Societal benefits</vt:lpstr>
      <vt:lpstr>Real-time kinematic GNSS</vt:lpstr>
      <vt:lpstr>Motivations</vt:lpstr>
      <vt:lpstr>Motivations</vt:lpstr>
      <vt:lpstr>Motivations</vt:lpstr>
      <vt:lpstr>Motivations</vt:lpstr>
      <vt:lpstr>Motivations</vt:lpstr>
      <vt:lpstr>Kinematic components</vt:lpstr>
      <vt:lpstr>Kinematic systems</vt:lpstr>
      <vt:lpstr>Kinematic survey design</vt:lpstr>
      <vt:lpstr>”Post-process Kinematic” workflow</vt:lpstr>
      <vt:lpstr>PPK – Post-processed kinematic</vt:lpstr>
      <vt:lpstr>Kinematic post-processing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Global Navigation Satellite Systems (GNSS  Acknowledgements: Vince Cronin (Baylor University), Shelley Olds (UNAVCO), Beth Pratt-Sitaula (UNAVCO), Benjamin Crosby (Idaho State), Ian Lauer (Idaho State) </dc:title>
  <dc:creator>Maurer, Jeremy</dc:creator>
  <cp:lastModifiedBy>Maurer, Jeremy</cp:lastModifiedBy>
  <cp:revision>10</cp:revision>
  <dcterms:created xsi:type="dcterms:W3CDTF">2022-09-25T20:10:14Z</dcterms:created>
  <dcterms:modified xsi:type="dcterms:W3CDTF">2023-08-25T20:21:55Z</dcterms:modified>
</cp:coreProperties>
</file>